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74" r:id="rId1"/>
  </p:sldMasterIdLst>
  <p:notesMasterIdLst>
    <p:notesMasterId r:id="rId52"/>
  </p:notesMasterIdLst>
  <p:sldIdLst>
    <p:sldId id="256" r:id="rId2"/>
    <p:sldId id="337" r:id="rId3"/>
    <p:sldId id="295" r:id="rId4"/>
    <p:sldId id="335" r:id="rId5"/>
    <p:sldId id="303" r:id="rId6"/>
    <p:sldId id="333" r:id="rId7"/>
    <p:sldId id="322" r:id="rId8"/>
    <p:sldId id="325" r:id="rId9"/>
    <p:sldId id="323" r:id="rId10"/>
    <p:sldId id="321" r:id="rId11"/>
    <p:sldId id="326" r:id="rId12"/>
    <p:sldId id="327" r:id="rId13"/>
    <p:sldId id="338" r:id="rId14"/>
    <p:sldId id="328" r:id="rId15"/>
    <p:sldId id="329" r:id="rId16"/>
    <p:sldId id="330" r:id="rId17"/>
    <p:sldId id="331" r:id="rId18"/>
    <p:sldId id="297" r:id="rId19"/>
    <p:sldId id="304" r:id="rId20"/>
    <p:sldId id="334" r:id="rId21"/>
    <p:sldId id="306" r:id="rId22"/>
    <p:sldId id="301" r:id="rId23"/>
    <p:sldId id="320" r:id="rId24"/>
    <p:sldId id="310" r:id="rId25"/>
    <p:sldId id="302" r:id="rId26"/>
    <p:sldId id="307" r:id="rId27"/>
    <p:sldId id="311" r:id="rId28"/>
    <p:sldId id="261" r:id="rId29"/>
    <p:sldId id="259" r:id="rId30"/>
    <p:sldId id="332" r:id="rId31"/>
    <p:sldId id="262" r:id="rId32"/>
    <p:sldId id="263" r:id="rId33"/>
    <p:sldId id="278" r:id="rId34"/>
    <p:sldId id="265" r:id="rId35"/>
    <p:sldId id="272" r:id="rId36"/>
    <p:sldId id="308" r:id="rId37"/>
    <p:sldId id="281" r:id="rId38"/>
    <p:sldId id="284" r:id="rId39"/>
    <p:sldId id="285" r:id="rId40"/>
    <p:sldId id="289" r:id="rId41"/>
    <p:sldId id="317" r:id="rId42"/>
    <p:sldId id="290" r:id="rId43"/>
    <p:sldId id="340" r:id="rId44"/>
    <p:sldId id="291" r:id="rId45"/>
    <p:sldId id="292" r:id="rId46"/>
    <p:sldId id="294" r:id="rId47"/>
    <p:sldId id="339" r:id="rId48"/>
    <p:sldId id="341" r:id="rId49"/>
    <p:sldId id="342" r:id="rId50"/>
    <p:sldId id="293"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352"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973C2F-F30F-48FD-B5CA-83A9EA064E38}" type="datetimeFigureOut">
              <a:rPr lang="en-IN" smtClean="0"/>
              <a:t>14-03-2023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DD814A-E1ED-40B4-822E-13B28EAD10A3}" type="slidenum">
              <a:rPr lang="en-IN" smtClean="0"/>
              <a:t>‹#›</a:t>
            </a:fld>
            <a:endParaRPr lang="en-IN"/>
          </a:p>
        </p:txBody>
      </p:sp>
    </p:spTree>
    <p:extLst>
      <p:ext uri="{BB962C8B-B14F-4D97-AF65-F5344CB8AC3E}">
        <p14:creationId xmlns:p14="http://schemas.microsoft.com/office/powerpoint/2010/main" val="2337727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C6DD814A-E1ED-40B4-822E-13B28EAD10A3}" type="slidenum">
              <a:rPr lang="en-IN" smtClean="0"/>
              <a:t>21</a:t>
            </a:fld>
            <a:endParaRPr lang="en-IN"/>
          </a:p>
        </p:txBody>
      </p:sp>
    </p:spTree>
    <p:extLst>
      <p:ext uri="{BB962C8B-B14F-4D97-AF65-F5344CB8AC3E}">
        <p14:creationId xmlns:p14="http://schemas.microsoft.com/office/powerpoint/2010/main" val="1646122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C6DD814A-E1ED-40B4-822E-13B28EAD10A3}" type="slidenum">
              <a:rPr lang="en-IN" smtClean="0"/>
              <a:t>39</a:t>
            </a:fld>
            <a:endParaRPr lang="en-IN"/>
          </a:p>
        </p:txBody>
      </p:sp>
    </p:spTree>
    <p:extLst>
      <p:ext uri="{BB962C8B-B14F-4D97-AF65-F5344CB8AC3E}">
        <p14:creationId xmlns:p14="http://schemas.microsoft.com/office/powerpoint/2010/main" val="9109013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dirty="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388553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024791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008862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3055042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91699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7865809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623738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263302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691318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0897031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331836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059017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792085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dirty="0"/>
              <a:t>3/14/2023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652758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dirty="0"/>
              <a:t>3/14/2023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764602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3/14/2023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114744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3/14/2023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081481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815252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047345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1">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3/14/2023</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a:p>
        </p:txBody>
      </p:sp>
    </p:spTree>
    <p:extLst>
      <p:ext uri="{BB962C8B-B14F-4D97-AF65-F5344CB8AC3E}">
        <p14:creationId xmlns:p14="http://schemas.microsoft.com/office/powerpoint/2010/main" val="4020268705"/>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 id="2147483891" r:id="rId17"/>
    <p:sldLayoutId id="2147483892" r:id="rId18"/>
    <p:sldLayoutId id="2147483893" r:id="rId19"/>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5.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80.jpe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87.jpe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88.jpe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89.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90.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DF22534F-AEDD-0102-4669-660389348E91}"/>
              </a:ext>
            </a:extLst>
          </p:cNvPr>
          <p:cNvPicPr>
            <a:picLocks noChangeAspect="1"/>
          </p:cNvPicPr>
          <p:nvPr/>
        </p:nvPicPr>
        <p:blipFill rotWithShape="1">
          <a:blip r:embed="rId2"/>
          <a:srcRect l="-1" t="16387" r="-1150" b="11615"/>
          <a:stretch/>
        </p:blipFill>
        <p:spPr>
          <a:xfrm>
            <a:off x="297657" y="280134"/>
            <a:ext cx="4094138" cy="6309443"/>
          </a:xfrm>
          <a:prstGeom prst="rect">
            <a:avLst/>
          </a:prstGeom>
        </p:spPr>
      </p:pic>
      <p:pic>
        <p:nvPicPr>
          <p:cNvPr id="4" name="Picture 4">
            <a:extLst>
              <a:ext uri="{FF2B5EF4-FFF2-40B4-BE49-F238E27FC236}">
                <a16:creationId xmlns:a16="http://schemas.microsoft.com/office/drawing/2014/main" id="{CB1541B2-923B-C89F-396E-E1E4924694C9}"/>
              </a:ext>
            </a:extLst>
          </p:cNvPr>
          <p:cNvPicPr>
            <a:picLocks noChangeAspect="1"/>
          </p:cNvPicPr>
          <p:nvPr/>
        </p:nvPicPr>
        <p:blipFill rotWithShape="1">
          <a:blip r:embed="rId3"/>
          <a:srcRect l="7076" t="42771"/>
          <a:stretch/>
        </p:blipFill>
        <p:spPr>
          <a:xfrm>
            <a:off x="8956700" y="2958245"/>
            <a:ext cx="2723329" cy="3631332"/>
          </a:xfrm>
          <a:prstGeom prst="rect">
            <a:avLst/>
          </a:prstGeom>
        </p:spPr>
      </p:pic>
      <p:pic>
        <p:nvPicPr>
          <p:cNvPr id="5" name="Picture 8">
            <a:extLst>
              <a:ext uri="{FF2B5EF4-FFF2-40B4-BE49-F238E27FC236}">
                <a16:creationId xmlns:a16="http://schemas.microsoft.com/office/drawing/2014/main" id="{8D8B91A3-5A2A-7DBD-0B1D-CC56459FF297}"/>
              </a:ext>
            </a:extLst>
          </p:cNvPr>
          <p:cNvPicPr>
            <a:picLocks noChangeAspect="1"/>
          </p:cNvPicPr>
          <p:nvPr/>
        </p:nvPicPr>
        <p:blipFill rotWithShape="1">
          <a:blip r:embed="rId4"/>
          <a:srcRect l="1233" t="31514" b="20086"/>
          <a:stretch/>
        </p:blipFill>
        <p:spPr>
          <a:xfrm>
            <a:off x="5162216" y="2958245"/>
            <a:ext cx="3422611" cy="3631332"/>
          </a:xfrm>
          <a:prstGeom prst="rect">
            <a:avLst/>
          </a:prstGeom>
        </p:spPr>
      </p:pic>
      <p:sp>
        <p:nvSpPr>
          <p:cNvPr id="10" name="Rectangle: Rounded Corners 9">
            <a:extLst>
              <a:ext uri="{FF2B5EF4-FFF2-40B4-BE49-F238E27FC236}">
                <a16:creationId xmlns:a16="http://schemas.microsoft.com/office/drawing/2014/main" id="{AD980C6E-6B12-E006-C2CC-3ECB3B1DC799}"/>
              </a:ext>
            </a:extLst>
          </p:cNvPr>
          <p:cNvSpPr/>
          <p:nvPr/>
        </p:nvSpPr>
        <p:spPr>
          <a:xfrm>
            <a:off x="5988407" y="325440"/>
            <a:ext cx="5643754" cy="8721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err="1">
                <a:solidFill>
                  <a:srgbClr val="002060"/>
                </a:solidFill>
                <a:latin typeface="Amasis MT Pro Black" panose="02000000000000000000" pitchFamily="2" charset="0"/>
                <a:ea typeface="Amasis MT Pro Black" panose="02000000000000000000" pitchFamily="2" charset="0"/>
                <a:cs typeface="Aharoni" panose="02010803020104030203" pitchFamily="2" charset="-79"/>
              </a:rPr>
              <a:t>Janki</a:t>
            </a:r>
            <a:r>
              <a:rPr lang="en-GB" sz="2800" b="1">
                <a:solidFill>
                  <a:srgbClr val="002060"/>
                </a:solidFill>
                <a:latin typeface="Amasis MT Pro Black" panose="02000000000000000000" pitchFamily="2" charset="0"/>
                <a:ea typeface="Amasis MT Pro Black" panose="02000000000000000000" pitchFamily="2" charset="0"/>
                <a:cs typeface="Aharoni" panose="02010803020104030203" pitchFamily="2" charset="-79"/>
              </a:rPr>
              <a:t> Devi Memorial College</a:t>
            </a:r>
          </a:p>
          <a:p>
            <a:pPr algn="ctr"/>
            <a:r>
              <a:rPr lang="en-GB" sz="2800" b="1">
                <a:solidFill>
                  <a:schemeClr val="accent1"/>
                </a:solidFill>
                <a:latin typeface="Amasis MT Pro Black" panose="02000000000000000000" pitchFamily="2" charset="0"/>
                <a:ea typeface="Amasis MT Pro Black" panose="02000000000000000000" pitchFamily="2" charset="0"/>
                <a:cs typeface="Aharoni" panose="02010803020104030203" pitchFamily="2" charset="-79"/>
              </a:rPr>
              <a:t>(University of Delhi)</a:t>
            </a:r>
            <a:r>
              <a:rPr lang="en-GB" sz="2800" b="1">
                <a:solidFill>
                  <a:srgbClr val="002060"/>
                </a:solidFill>
                <a:latin typeface="Amasis MT Pro Black" panose="02000000000000000000" pitchFamily="2" charset="0"/>
                <a:ea typeface="Amasis MT Pro Black" panose="02000000000000000000" pitchFamily="2" charset="0"/>
                <a:cs typeface="Aharoni" panose="02010803020104030203" pitchFamily="2" charset="-79"/>
              </a:rPr>
              <a:t> </a:t>
            </a:r>
            <a:endParaRPr lang="en-US" sz="2800" b="1">
              <a:solidFill>
                <a:srgbClr val="002060"/>
              </a:solidFill>
              <a:latin typeface="Amasis MT Pro Black" panose="02000000000000000000" pitchFamily="2" charset="0"/>
              <a:ea typeface="Amasis MT Pro Black" panose="02000000000000000000" pitchFamily="2" charset="0"/>
              <a:cs typeface="Aharoni" panose="02010803020104030203" pitchFamily="2" charset="-79"/>
            </a:endParaRPr>
          </a:p>
        </p:txBody>
      </p:sp>
      <p:pic>
        <p:nvPicPr>
          <p:cNvPr id="12" name="Picture 11">
            <a:extLst>
              <a:ext uri="{FF2B5EF4-FFF2-40B4-BE49-F238E27FC236}">
                <a16:creationId xmlns:a16="http://schemas.microsoft.com/office/drawing/2014/main" id="{3E6172F3-D943-66B2-F16D-E0BA70D92209}"/>
              </a:ext>
            </a:extLst>
          </p:cNvPr>
          <p:cNvPicPr>
            <a:picLocks noChangeAspect="1"/>
          </p:cNvPicPr>
          <p:nvPr/>
        </p:nvPicPr>
        <p:blipFill>
          <a:blip r:embed="rId5"/>
          <a:stretch>
            <a:fillRect/>
          </a:stretch>
        </p:blipFill>
        <p:spPr>
          <a:xfrm>
            <a:off x="5162216" y="330322"/>
            <a:ext cx="826191" cy="807610"/>
          </a:xfrm>
          <a:prstGeom prst="rect">
            <a:avLst/>
          </a:prstGeom>
        </p:spPr>
      </p:pic>
      <p:sp>
        <p:nvSpPr>
          <p:cNvPr id="14" name="TextBox 13">
            <a:extLst>
              <a:ext uri="{FF2B5EF4-FFF2-40B4-BE49-F238E27FC236}">
                <a16:creationId xmlns:a16="http://schemas.microsoft.com/office/drawing/2014/main" id="{970CD833-F75A-5EB6-939C-C463EF6315F8}"/>
              </a:ext>
            </a:extLst>
          </p:cNvPr>
          <p:cNvSpPr txBox="1"/>
          <p:nvPr/>
        </p:nvSpPr>
        <p:spPr>
          <a:xfrm>
            <a:off x="5903759" y="1586423"/>
            <a:ext cx="5202275" cy="461665"/>
          </a:xfrm>
          <a:prstGeom prst="rect">
            <a:avLst/>
          </a:prstGeom>
          <a:noFill/>
        </p:spPr>
        <p:txBody>
          <a:bodyPr wrap="square">
            <a:spAutoFit/>
          </a:bodyPr>
          <a:lstStyle/>
          <a:p>
            <a:pPr algn="ctr"/>
            <a:r>
              <a:rPr lang="en-IN" sz="3200" b="1"/>
              <a:t>Ornamental Plants At JDMC </a:t>
            </a:r>
          </a:p>
        </p:txBody>
      </p:sp>
    </p:spTree>
    <p:extLst>
      <p:ext uri="{BB962C8B-B14F-4D97-AF65-F5344CB8AC3E}">
        <p14:creationId xmlns:p14="http://schemas.microsoft.com/office/powerpoint/2010/main" val="4268792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878CF6E9-D971-4CC8-D83D-7A053B57B6AB}"/>
              </a:ext>
            </a:extLst>
          </p:cNvPr>
          <p:cNvPicPr>
            <a:picLocks noGrp="1" noChangeAspect="1"/>
          </p:cNvPicPr>
          <p:nvPr>
            <p:ph idx="1"/>
          </p:nvPr>
        </p:nvPicPr>
        <p:blipFill>
          <a:blip r:embed="rId2"/>
          <a:srcRect/>
          <a:stretch/>
        </p:blipFill>
        <p:spPr>
          <a:xfrm>
            <a:off x="230003" y="152563"/>
            <a:ext cx="5980908" cy="6372062"/>
          </a:xfrm>
          <a:effectLst>
            <a:outerShdw blurRad="50800" dist="38100" dir="5400000" algn="t" rotWithShape="0">
              <a:prstClr val="black">
                <a:alpha val="40000"/>
              </a:prstClr>
            </a:outerShdw>
          </a:effectLst>
        </p:spPr>
      </p:pic>
      <p:sp>
        <p:nvSpPr>
          <p:cNvPr id="8" name="TextBox 7">
            <a:extLst>
              <a:ext uri="{FF2B5EF4-FFF2-40B4-BE49-F238E27FC236}">
                <a16:creationId xmlns:a16="http://schemas.microsoft.com/office/drawing/2014/main" id="{3BA7AFD3-4A9B-6D3F-59FD-BA12260911DC}"/>
              </a:ext>
            </a:extLst>
          </p:cNvPr>
          <p:cNvSpPr txBox="1"/>
          <p:nvPr/>
        </p:nvSpPr>
        <p:spPr>
          <a:xfrm>
            <a:off x="6687529" y="1980457"/>
            <a:ext cx="5274469" cy="2031325"/>
          </a:xfrm>
          <a:prstGeom prst="rect">
            <a:avLst/>
          </a:prstGeom>
          <a:noFill/>
        </p:spPr>
        <p:txBody>
          <a:bodyPr wrap="square">
            <a:spAutoFit/>
          </a:bodyPr>
          <a:lstStyle/>
          <a:p>
            <a:r>
              <a:rPr lang="en-US" sz="2400">
                <a:solidFill>
                  <a:srgbClr val="0070C0"/>
                </a:solidFill>
              </a:rPr>
              <a:t>Botanical name</a:t>
            </a:r>
            <a:r>
              <a:rPr lang="en-US" sz="2400"/>
              <a:t> :</a:t>
            </a:r>
            <a:r>
              <a:rPr lang="en-GB" sz="2400"/>
              <a:t> </a:t>
            </a:r>
            <a:r>
              <a:rPr lang="en-GB" sz="2400" err="1"/>
              <a:t>Iberis</a:t>
            </a:r>
            <a:r>
              <a:rPr lang="en-GB" sz="2400"/>
              <a:t> </a:t>
            </a:r>
            <a:r>
              <a:rPr lang="en-GB" sz="2400" err="1"/>
              <a:t>Sempervirens</a:t>
            </a:r>
            <a:r>
              <a:rPr lang="en-US" sz="2400"/>
              <a:t> </a:t>
            </a:r>
            <a:endParaRPr lang="en-US" sz="2400">
              <a:solidFill>
                <a:srgbClr val="0070C0"/>
              </a:solidFill>
            </a:endParaRPr>
          </a:p>
          <a:p>
            <a:r>
              <a:rPr lang="en-US" sz="2400">
                <a:solidFill>
                  <a:srgbClr val="0070C0"/>
                </a:solidFill>
              </a:rPr>
              <a:t>English name</a:t>
            </a:r>
            <a:r>
              <a:rPr lang="en-US" sz="2400"/>
              <a:t>: </a:t>
            </a:r>
            <a:r>
              <a:rPr lang="en-GB" sz="2400"/>
              <a:t>Evergreen Candytuft</a:t>
            </a:r>
            <a:endParaRPr lang="en-US" sz="2400"/>
          </a:p>
          <a:p>
            <a:r>
              <a:rPr lang="en-US" sz="2400">
                <a:solidFill>
                  <a:srgbClr val="0070C0"/>
                </a:solidFill>
              </a:rPr>
              <a:t>Hindi name</a:t>
            </a:r>
            <a:r>
              <a:rPr lang="en-US" sz="2400"/>
              <a:t>: </a:t>
            </a:r>
            <a:r>
              <a:rPr lang="hi-IN" sz="2400"/>
              <a:t>वार्षिक कैंडीट्यूफ्ट</a:t>
            </a:r>
            <a:endParaRPr lang="en-US" sz="2400"/>
          </a:p>
          <a:p>
            <a:r>
              <a:rPr lang="en-US" sz="2400">
                <a:solidFill>
                  <a:srgbClr val="0070C0"/>
                </a:solidFill>
              </a:rPr>
              <a:t>Usage</a:t>
            </a:r>
            <a:r>
              <a:rPr lang="en-US" sz="2400"/>
              <a:t> :</a:t>
            </a:r>
            <a:r>
              <a:rPr lang="en-GB" sz="2400"/>
              <a:t> C</a:t>
            </a:r>
            <a:r>
              <a:rPr lang="en-US" sz="2400" err="1"/>
              <a:t>andytuft</a:t>
            </a:r>
            <a:r>
              <a:rPr lang="en-US" sz="2400"/>
              <a:t> is a bitter-tasting tonic that helps </a:t>
            </a:r>
            <a:r>
              <a:rPr lang="en-GB" sz="2400"/>
              <a:t>in </a:t>
            </a:r>
            <a:r>
              <a:rPr lang="en-US" sz="2400"/>
              <a:t>digestion and relieves wind and bloating, however it is rarely employed in</a:t>
            </a:r>
          </a:p>
          <a:p>
            <a:r>
              <a:rPr lang="en-US" sz="2400"/>
              <a:t>contemporary herbalism. </a:t>
            </a:r>
          </a:p>
        </p:txBody>
      </p:sp>
      <p:sp>
        <p:nvSpPr>
          <p:cNvPr id="10" name="TextBox 9">
            <a:extLst>
              <a:ext uri="{FF2B5EF4-FFF2-40B4-BE49-F238E27FC236}">
                <a16:creationId xmlns:a16="http://schemas.microsoft.com/office/drawing/2014/main" id="{EE031495-8251-C152-EE9E-94B74C4E4009}"/>
              </a:ext>
            </a:extLst>
          </p:cNvPr>
          <p:cNvSpPr txBox="1"/>
          <p:nvPr/>
        </p:nvSpPr>
        <p:spPr>
          <a:xfrm>
            <a:off x="6687529" y="5142160"/>
            <a:ext cx="4647776" cy="715581"/>
          </a:xfrm>
          <a:prstGeom prst="rect">
            <a:avLst/>
          </a:prstGeom>
          <a:noFill/>
        </p:spPr>
        <p:txBody>
          <a:bodyPr wrap="square">
            <a:spAutoFit/>
          </a:bodyPr>
          <a:lstStyle/>
          <a:p>
            <a:r>
              <a:rPr lang="en-US"/>
              <a:t>Source- Wikipedia </a:t>
            </a:r>
          </a:p>
          <a:p>
            <a:r>
              <a:rPr lang="en-US"/>
              <a:t>Picture</a:t>
            </a:r>
            <a:r>
              <a:rPr lang="en-GB"/>
              <a:t> </a:t>
            </a:r>
            <a:r>
              <a:rPr lang="en-US"/>
              <a:t>courtesy- </a:t>
            </a:r>
            <a:r>
              <a:rPr lang="en-GB"/>
              <a:t>Google</a:t>
            </a:r>
          </a:p>
          <a:p>
            <a:endParaRPr lang="en-US"/>
          </a:p>
        </p:txBody>
      </p:sp>
      <p:sp>
        <p:nvSpPr>
          <p:cNvPr id="12" name="TextBox 11">
            <a:extLst>
              <a:ext uri="{FF2B5EF4-FFF2-40B4-BE49-F238E27FC236}">
                <a16:creationId xmlns:a16="http://schemas.microsoft.com/office/drawing/2014/main" id="{4E4E7400-D7C1-6615-ED3E-3D2FD41F1402}"/>
              </a:ext>
            </a:extLst>
          </p:cNvPr>
          <p:cNvSpPr txBox="1"/>
          <p:nvPr/>
        </p:nvSpPr>
        <p:spPr>
          <a:xfrm>
            <a:off x="6687529" y="5970854"/>
            <a:ext cx="5667532" cy="507831"/>
          </a:xfrm>
          <a:prstGeom prst="rect">
            <a:avLst/>
          </a:prstGeom>
          <a:noFill/>
        </p:spPr>
        <p:txBody>
          <a:bodyPr wrap="square">
            <a:spAutoFit/>
          </a:bodyPr>
          <a:lstStyle/>
          <a:p>
            <a:r>
              <a:rPr lang="en-GB"/>
              <a:t>F</a:t>
            </a:r>
            <a:r>
              <a:rPr lang="en-US" err="1"/>
              <a:t>aculty</a:t>
            </a:r>
            <a:r>
              <a:rPr lang="en-US"/>
              <a:t> - Tara N.</a:t>
            </a:r>
          </a:p>
          <a:p>
            <a:r>
              <a:rPr lang="en-US"/>
              <a:t>Students- </a:t>
            </a:r>
            <a:r>
              <a:rPr lang="en-GB" err="1"/>
              <a:t>Shikha</a:t>
            </a:r>
            <a:r>
              <a:rPr lang="en-GB"/>
              <a:t>, </a:t>
            </a:r>
            <a:r>
              <a:rPr lang="en-GB" err="1"/>
              <a:t>Neetu</a:t>
            </a:r>
            <a:r>
              <a:rPr lang="en-GB"/>
              <a:t>, </a:t>
            </a:r>
            <a:r>
              <a:rPr lang="en-GB" err="1"/>
              <a:t>Archana</a:t>
            </a:r>
            <a:r>
              <a:rPr lang="en-GB"/>
              <a:t> </a:t>
            </a:r>
            <a:r>
              <a:rPr lang="en-US"/>
              <a:t> </a:t>
            </a:r>
          </a:p>
        </p:txBody>
      </p:sp>
      <p:sp>
        <p:nvSpPr>
          <p:cNvPr id="14" name="TextBox 13">
            <a:extLst>
              <a:ext uri="{FF2B5EF4-FFF2-40B4-BE49-F238E27FC236}">
                <a16:creationId xmlns:a16="http://schemas.microsoft.com/office/drawing/2014/main" id="{21B3BFB0-BDCD-24F2-5CD9-6F1EE999E622}"/>
              </a:ext>
            </a:extLst>
          </p:cNvPr>
          <p:cNvSpPr txBox="1"/>
          <p:nvPr/>
        </p:nvSpPr>
        <p:spPr>
          <a:xfrm>
            <a:off x="6783665" y="269407"/>
            <a:ext cx="6292452" cy="553998"/>
          </a:xfrm>
          <a:prstGeom prst="rect">
            <a:avLst/>
          </a:prstGeom>
          <a:noFill/>
        </p:spPr>
        <p:txBody>
          <a:bodyPr wrap="square">
            <a:spAutoFit/>
          </a:bodyPr>
          <a:lstStyle/>
          <a:p>
            <a:pPr algn="ctr"/>
            <a:r>
              <a:rPr lang="en-IN" sz="2000" b="1">
                <a:solidFill>
                  <a:schemeClr val="accent1">
                    <a:lumMod val="75000"/>
                  </a:schemeClr>
                </a:solidFill>
              </a:rPr>
              <a:t>Janki Devi Memorial College</a:t>
            </a:r>
            <a:r>
              <a:rPr lang="en-IN" sz="2000" b="1">
                <a:solidFill>
                  <a:schemeClr val="tx2"/>
                </a:solidFill>
              </a:rPr>
              <a:t> </a:t>
            </a:r>
          </a:p>
          <a:p>
            <a:pPr algn="ctr"/>
            <a:r>
              <a:rPr lang="en-IN" sz="2000" b="1">
                <a:solidFill>
                  <a:schemeClr val="tx2"/>
                </a:solidFill>
              </a:rPr>
              <a:t>(University of Delhi)</a:t>
            </a:r>
            <a:endParaRPr lang="en-US" sz="2000"/>
          </a:p>
        </p:txBody>
      </p:sp>
      <p:pic>
        <p:nvPicPr>
          <p:cNvPr id="15" name="Picture 15">
            <a:extLst>
              <a:ext uri="{FF2B5EF4-FFF2-40B4-BE49-F238E27FC236}">
                <a16:creationId xmlns:a16="http://schemas.microsoft.com/office/drawing/2014/main" id="{C590DB38-A3BA-E57C-3F08-3F220FABF375}"/>
              </a:ext>
            </a:extLst>
          </p:cNvPr>
          <p:cNvPicPr>
            <a:picLocks noChangeAspect="1"/>
          </p:cNvPicPr>
          <p:nvPr/>
        </p:nvPicPr>
        <p:blipFill>
          <a:blip r:embed="rId3"/>
          <a:stretch>
            <a:fillRect/>
          </a:stretch>
        </p:blipFill>
        <p:spPr>
          <a:xfrm>
            <a:off x="6917531" y="0"/>
            <a:ext cx="1034824" cy="1071563"/>
          </a:xfrm>
          <a:prstGeom prst="rect">
            <a:avLst/>
          </a:prstGeom>
        </p:spPr>
      </p:pic>
      <p:sp>
        <p:nvSpPr>
          <p:cNvPr id="7" name="Rectangle 6">
            <a:extLst>
              <a:ext uri="{FF2B5EF4-FFF2-40B4-BE49-F238E27FC236}">
                <a16:creationId xmlns:a16="http://schemas.microsoft.com/office/drawing/2014/main" id="{924ABDC2-7ECE-3D0E-D8CD-F31C6E18AD0E}"/>
              </a:ext>
            </a:extLst>
          </p:cNvPr>
          <p:cNvSpPr/>
          <p:nvPr/>
        </p:nvSpPr>
        <p:spPr>
          <a:xfrm>
            <a:off x="6783665" y="1190206"/>
            <a:ext cx="4647776" cy="70788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err="1">
                <a:solidFill>
                  <a:srgbClr val="002060"/>
                </a:solidFill>
              </a:rPr>
              <a:t>Iberis</a:t>
            </a:r>
            <a:r>
              <a:rPr lang="en-GB" sz="3200" b="1">
                <a:solidFill>
                  <a:srgbClr val="002060"/>
                </a:solidFill>
              </a:rPr>
              <a:t> </a:t>
            </a:r>
            <a:r>
              <a:rPr lang="en-GB" sz="3200" b="1" err="1">
                <a:solidFill>
                  <a:srgbClr val="002060"/>
                </a:solidFill>
              </a:rPr>
              <a:t>Sempervirens</a:t>
            </a:r>
            <a:r>
              <a:rPr lang="en-GB"/>
              <a:t> </a:t>
            </a:r>
            <a:endParaRPr lang="en-US"/>
          </a:p>
        </p:txBody>
      </p:sp>
    </p:spTree>
    <p:extLst>
      <p:ext uri="{BB962C8B-B14F-4D97-AF65-F5344CB8AC3E}">
        <p14:creationId xmlns:p14="http://schemas.microsoft.com/office/powerpoint/2010/main" val="35773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0FC57F6-45B2-111E-648A-C027D8AE891F}"/>
              </a:ext>
            </a:extLst>
          </p:cNvPr>
          <p:cNvSpPr txBox="1"/>
          <p:nvPr/>
        </p:nvSpPr>
        <p:spPr>
          <a:xfrm>
            <a:off x="3952875" y="293434"/>
            <a:ext cx="5143500" cy="553998"/>
          </a:xfrm>
          <a:prstGeom prst="rect">
            <a:avLst/>
          </a:prstGeom>
          <a:noFill/>
        </p:spPr>
        <p:txBody>
          <a:bodyPr wrap="square">
            <a:spAutoFit/>
          </a:bodyPr>
          <a:lstStyle/>
          <a:p>
            <a:pPr algn="ctr"/>
            <a:r>
              <a:rPr lang="en-IN" sz="2000" b="1">
                <a:solidFill>
                  <a:schemeClr val="accent1">
                    <a:lumMod val="75000"/>
                  </a:schemeClr>
                </a:solidFill>
              </a:rPr>
              <a:t>Janki Devi Memorial College</a:t>
            </a:r>
            <a:r>
              <a:rPr lang="en-IN" sz="2000" b="1">
                <a:solidFill>
                  <a:schemeClr val="tx2"/>
                </a:solidFill>
              </a:rPr>
              <a:t> </a:t>
            </a:r>
          </a:p>
          <a:p>
            <a:pPr algn="ctr"/>
            <a:r>
              <a:rPr lang="en-IN" sz="2000" b="1">
                <a:solidFill>
                  <a:schemeClr val="tx2"/>
                </a:solidFill>
              </a:rPr>
              <a:t>(University of Delhi)</a:t>
            </a:r>
            <a:endParaRPr lang="en-US" sz="2000"/>
          </a:p>
        </p:txBody>
      </p:sp>
      <p:pic>
        <p:nvPicPr>
          <p:cNvPr id="11" name="Picture 11">
            <a:extLst>
              <a:ext uri="{FF2B5EF4-FFF2-40B4-BE49-F238E27FC236}">
                <a16:creationId xmlns:a16="http://schemas.microsoft.com/office/drawing/2014/main" id="{ECCCBB42-C0F1-BDD3-A8B5-6BE7E3A30D7A}"/>
              </a:ext>
            </a:extLst>
          </p:cNvPr>
          <p:cNvPicPr>
            <a:picLocks noChangeAspect="1"/>
          </p:cNvPicPr>
          <p:nvPr/>
        </p:nvPicPr>
        <p:blipFill>
          <a:blip r:embed="rId2"/>
          <a:stretch>
            <a:fillRect/>
          </a:stretch>
        </p:blipFill>
        <p:spPr>
          <a:xfrm>
            <a:off x="3948851" y="131544"/>
            <a:ext cx="837207" cy="890527"/>
          </a:xfrm>
          <a:prstGeom prst="rect">
            <a:avLst/>
          </a:prstGeom>
        </p:spPr>
      </p:pic>
      <p:sp>
        <p:nvSpPr>
          <p:cNvPr id="14" name="TextBox 13">
            <a:extLst>
              <a:ext uri="{FF2B5EF4-FFF2-40B4-BE49-F238E27FC236}">
                <a16:creationId xmlns:a16="http://schemas.microsoft.com/office/drawing/2014/main" id="{2CBBB4AA-5281-C3AF-5CCA-D7A72B472B07}"/>
              </a:ext>
            </a:extLst>
          </p:cNvPr>
          <p:cNvSpPr txBox="1"/>
          <p:nvPr/>
        </p:nvSpPr>
        <p:spPr>
          <a:xfrm>
            <a:off x="3957263" y="1983445"/>
            <a:ext cx="4737071" cy="1754326"/>
          </a:xfrm>
          <a:prstGeom prst="rect">
            <a:avLst/>
          </a:prstGeom>
          <a:noFill/>
        </p:spPr>
        <p:txBody>
          <a:bodyPr wrap="square">
            <a:spAutoFit/>
          </a:bodyPr>
          <a:lstStyle/>
          <a:p>
            <a:r>
              <a:rPr lang="en-US" sz="2400">
                <a:solidFill>
                  <a:srgbClr val="0070C0"/>
                </a:solidFill>
              </a:rPr>
              <a:t>Botanical name </a:t>
            </a:r>
            <a:r>
              <a:rPr lang="en-US" sz="2400"/>
              <a:t>: Euphorbia Tirucalli </a:t>
            </a:r>
          </a:p>
          <a:p>
            <a:r>
              <a:rPr lang="en-US" sz="2400">
                <a:solidFill>
                  <a:srgbClr val="0070C0"/>
                </a:solidFill>
              </a:rPr>
              <a:t>English name</a:t>
            </a:r>
            <a:r>
              <a:rPr lang="en-US" sz="2400"/>
              <a:t>: Pencil Cactus</a:t>
            </a:r>
          </a:p>
          <a:p>
            <a:r>
              <a:rPr lang="en-US" sz="2400">
                <a:solidFill>
                  <a:srgbClr val="0070C0"/>
                </a:solidFill>
              </a:rPr>
              <a:t>Hindi name</a:t>
            </a:r>
            <a:r>
              <a:rPr lang="en-US" sz="2400"/>
              <a:t> : </a:t>
            </a:r>
            <a:r>
              <a:rPr lang="hi-IN" sz="2400"/>
              <a:t>पेंसिल कैक्टस</a:t>
            </a:r>
            <a:endParaRPr lang="en-US" sz="2400"/>
          </a:p>
          <a:p>
            <a:r>
              <a:rPr lang="en-US" sz="2400">
                <a:solidFill>
                  <a:srgbClr val="0070C0"/>
                </a:solidFill>
              </a:rPr>
              <a:t>Usage</a:t>
            </a:r>
            <a:r>
              <a:rPr lang="en-US" sz="2400"/>
              <a:t> : It causes certain types of cancer to develop, suppresses the immune system, and encourages tumor growth.</a:t>
            </a:r>
          </a:p>
        </p:txBody>
      </p:sp>
      <p:sp>
        <p:nvSpPr>
          <p:cNvPr id="16" name="TextBox 15">
            <a:extLst>
              <a:ext uri="{FF2B5EF4-FFF2-40B4-BE49-F238E27FC236}">
                <a16:creationId xmlns:a16="http://schemas.microsoft.com/office/drawing/2014/main" id="{BBEF4685-E295-6161-0962-8175AA78E68F}"/>
              </a:ext>
            </a:extLst>
          </p:cNvPr>
          <p:cNvSpPr txBox="1"/>
          <p:nvPr/>
        </p:nvSpPr>
        <p:spPr>
          <a:xfrm>
            <a:off x="3957262" y="4886959"/>
            <a:ext cx="4923004" cy="507831"/>
          </a:xfrm>
          <a:prstGeom prst="rect">
            <a:avLst/>
          </a:prstGeom>
          <a:noFill/>
        </p:spPr>
        <p:txBody>
          <a:bodyPr wrap="square">
            <a:spAutoFit/>
          </a:bodyPr>
          <a:lstStyle/>
          <a:p>
            <a:r>
              <a:rPr lang="en-US"/>
              <a:t>Source- Wikipedia </a:t>
            </a:r>
          </a:p>
          <a:p>
            <a:r>
              <a:rPr lang="en-US"/>
              <a:t>Picture courtesy- J</a:t>
            </a:r>
            <a:r>
              <a:rPr lang="en-GB"/>
              <a:t>DMC Gardens</a:t>
            </a:r>
            <a:endParaRPr lang="en-US"/>
          </a:p>
        </p:txBody>
      </p:sp>
      <p:sp>
        <p:nvSpPr>
          <p:cNvPr id="18" name="TextBox 17">
            <a:extLst>
              <a:ext uri="{FF2B5EF4-FFF2-40B4-BE49-F238E27FC236}">
                <a16:creationId xmlns:a16="http://schemas.microsoft.com/office/drawing/2014/main" id="{EA4038EB-0983-AF02-6953-4324335A6ABD}"/>
              </a:ext>
            </a:extLst>
          </p:cNvPr>
          <p:cNvSpPr txBox="1"/>
          <p:nvPr/>
        </p:nvSpPr>
        <p:spPr>
          <a:xfrm rot="10800000" flipV="1">
            <a:off x="4047500" y="5843171"/>
            <a:ext cx="4737071" cy="507831"/>
          </a:xfrm>
          <a:prstGeom prst="rect">
            <a:avLst/>
          </a:prstGeom>
          <a:noFill/>
        </p:spPr>
        <p:txBody>
          <a:bodyPr wrap="square">
            <a:spAutoFit/>
          </a:bodyPr>
          <a:lstStyle/>
          <a:p>
            <a:r>
              <a:rPr lang="en-GB"/>
              <a:t>F</a:t>
            </a:r>
            <a:r>
              <a:rPr lang="en-US" err="1"/>
              <a:t>aculty</a:t>
            </a:r>
            <a:r>
              <a:rPr lang="en-US"/>
              <a:t> - Tara N.</a:t>
            </a:r>
          </a:p>
          <a:p>
            <a:r>
              <a:rPr lang="en-US"/>
              <a:t>Students- </a:t>
            </a:r>
            <a:r>
              <a:rPr lang="en-US" err="1"/>
              <a:t>Shikha</a:t>
            </a:r>
            <a:r>
              <a:rPr lang="en-GB"/>
              <a:t>, </a:t>
            </a:r>
            <a:r>
              <a:rPr lang="en-GB" err="1"/>
              <a:t>Neetu</a:t>
            </a:r>
            <a:r>
              <a:rPr lang="en-GB"/>
              <a:t>, </a:t>
            </a:r>
            <a:r>
              <a:rPr lang="en-US" err="1"/>
              <a:t>Archana</a:t>
            </a:r>
            <a:r>
              <a:rPr lang="en-US"/>
              <a:t> </a:t>
            </a:r>
          </a:p>
        </p:txBody>
      </p:sp>
      <p:sp>
        <p:nvSpPr>
          <p:cNvPr id="4" name="Rectangle 3">
            <a:extLst>
              <a:ext uri="{FF2B5EF4-FFF2-40B4-BE49-F238E27FC236}">
                <a16:creationId xmlns:a16="http://schemas.microsoft.com/office/drawing/2014/main" id="{65C1E02D-53E8-594E-BB99-398DA482EB50}"/>
              </a:ext>
            </a:extLst>
          </p:cNvPr>
          <p:cNvSpPr/>
          <p:nvPr/>
        </p:nvSpPr>
        <p:spPr>
          <a:xfrm>
            <a:off x="4021361" y="1171748"/>
            <a:ext cx="7556207" cy="7536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solidFill>
                  <a:srgbClr val="002060"/>
                </a:solidFill>
              </a:rPr>
              <a:t>Euphorbia </a:t>
            </a:r>
            <a:r>
              <a:rPr lang="en-GB" sz="3200" b="1" err="1">
                <a:solidFill>
                  <a:srgbClr val="002060"/>
                </a:solidFill>
              </a:rPr>
              <a:t>Tirucalli</a:t>
            </a:r>
            <a:endParaRPr lang="en-US" sz="3200" b="1">
              <a:solidFill>
                <a:srgbClr val="002060"/>
              </a:solidFill>
            </a:endParaRPr>
          </a:p>
        </p:txBody>
      </p:sp>
      <p:pic>
        <p:nvPicPr>
          <p:cNvPr id="2" name="Picture 2">
            <a:extLst>
              <a:ext uri="{FF2B5EF4-FFF2-40B4-BE49-F238E27FC236}">
                <a16:creationId xmlns:a16="http://schemas.microsoft.com/office/drawing/2014/main" id="{B8585529-FB5B-1C41-CAE7-AFBD29F090F7}"/>
              </a:ext>
            </a:extLst>
          </p:cNvPr>
          <p:cNvPicPr>
            <a:picLocks noChangeAspect="1"/>
          </p:cNvPicPr>
          <p:nvPr/>
        </p:nvPicPr>
        <p:blipFill rotWithShape="1">
          <a:blip r:embed="rId3"/>
          <a:srcRect r="1951" b="17095"/>
          <a:stretch/>
        </p:blipFill>
        <p:spPr>
          <a:xfrm>
            <a:off x="0" y="0"/>
            <a:ext cx="3774281" cy="6909518"/>
          </a:xfrm>
          <a:prstGeom prst="rect">
            <a:avLst/>
          </a:prstGeom>
        </p:spPr>
      </p:pic>
    </p:spTree>
    <p:extLst>
      <p:ext uri="{BB962C8B-B14F-4D97-AF65-F5344CB8AC3E}">
        <p14:creationId xmlns:p14="http://schemas.microsoft.com/office/powerpoint/2010/main" val="1813138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DBDE3BEC-449B-4574-4214-E3305AE17290}"/>
              </a:ext>
            </a:extLst>
          </p:cNvPr>
          <p:cNvPicPr>
            <a:picLocks noGrp="1" noChangeAspect="1"/>
          </p:cNvPicPr>
          <p:nvPr>
            <p:ph idx="1"/>
          </p:nvPr>
        </p:nvPicPr>
        <p:blipFill>
          <a:blip r:embed="rId2"/>
          <a:srcRect/>
          <a:stretch/>
        </p:blipFill>
        <p:spPr>
          <a:xfrm>
            <a:off x="0" y="39887"/>
            <a:ext cx="3835062" cy="6818114"/>
          </a:xfrm>
        </p:spPr>
      </p:pic>
      <p:sp>
        <p:nvSpPr>
          <p:cNvPr id="8" name="TextBox 7">
            <a:extLst>
              <a:ext uri="{FF2B5EF4-FFF2-40B4-BE49-F238E27FC236}">
                <a16:creationId xmlns:a16="http://schemas.microsoft.com/office/drawing/2014/main" id="{FC9ABA62-D4C7-E3DC-783C-9E05294B2CF0}"/>
              </a:ext>
            </a:extLst>
          </p:cNvPr>
          <p:cNvSpPr txBox="1"/>
          <p:nvPr/>
        </p:nvSpPr>
        <p:spPr>
          <a:xfrm rot="10800000" flipV="1">
            <a:off x="2695199" y="197136"/>
            <a:ext cx="7846219" cy="553998"/>
          </a:xfrm>
          <a:prstGeom prst="rect">
            <a:avLst/>
          </a:prstGeom>
          <a:noFill/>
        </p:spPr>
        <p:txBody>
          <a:bodyPr wrap="square">
            <a:spAutoFit/>
          </a:bodyPr>
          <a:lstStyle/>
          <a:p>
            <a:pPr algn="ctr"/>
            <a:r>
              <a:rPr lang="en-IN" sz="2000" b="1">
                <a:solidFill>
                  <a:schemeClr val="accent1">
                    <a:lumMod val="75000"/>
                  </a:schemeClr>
                </a:solidFill>
              </a:rPr>
              <a:t>Janki Devi Memorial College</a:t>
            </a:r>
            <a:r>
              <a:rPr lang="en-IN" sz="2000" b="1">
                <a:solidFill>
                  <a:schemeClr val="tx2"/>
                </a:solidFill>
              </a:rPr>
              <a:t> </a:t>
            </a:r>
          </a:p>
          <a:p>
            <a:pPr algn="ctr"/>
            <a:r>
              <a:rPr lang="en-IN" sz="2000" b="1">
                <a:solidFill>
                  <a:schemeClr val="tx2"/>
                </a:solidFill>
              </a:rPr>
              <a:t>(University of Delhi)</a:t>
            </a:r>
            <a:endParaRPr lang="en-US" sz="2000"/>
          </a:p>
        </p:txBody>
      </p:sp>
      <p:pic>
        <p:nvPicPr>
          <p:cNvPr id="10" name="Picture 11">
            <a:extLst>
              <a:ext uri="{FF2B5EF4-FFF2-40B4-BE49-F238E27FC236}">
                <a16:creationId xmlns:a16="http://schemas.microsoft.com/office/drawing/2014/main" id="{A2F053E4-8B91-9F26-B9D2-52CBBC6B39DF}"/>
              </a:ext>
            </a:extLst>
          </p:cNvPr>
          <p:cNvPicPr>
            <a:picLocks noChangeAspect="1"/>
          </p:cNvPicPr>
          <p:nvPr/>
        </p:nvPicPr>
        <p:blipFill>
          <a:blip r:embed="rId3"/>
          <a:stretch>
            <a:fillRect/>
          </a:stretch>
        </p:blipFill>
        <p:spPr>
          <a:xfrm>
            <a:off x="4043112" y="120097"/>
            <a:ext cx="835074" cy="894021"/>
          </a:xfrm>
          <a:prstGeom prst="rect">
            <a:avLst/>
          </a:prstGeom>
        </p:spPr>
      </p:pic>
      <p:sp>
        <p:nvSpPr>
          <p:cNvPr id="13" name="TextBox 12">
            <a:extLst>
              <a:ext uri="{FF2B5EF4-FFF2-40B4-BE49-F238E27FC236}">
                <a16:creationId xmlns:a16="http://schemas.microsoft.com/office/drawing/2014/main" id="{30838BDD-20DC-71B3-61F3-382AD287D5F4}"/>
              </a:ext>
            </a:extLst>
          </p:cNvPr>
          <p:cNvSpPr txBox="1"/>
          <p:nvPr/>
        </p:nvSpPr>
        <p:spPr>
          <a:xfrm>
            <a:off x="4040712" y="1983829"/>
            <a:ext cx="4217103" cy="2554545"/>
          </a:xfrm>
          <a:prstGeom prst="rect">
            <a:avLst/>
          </a:prstGeom>
          <a:noFill/>
        </p:spPr>
        <p:txBody>
          <a:bodyPr wrap="square" lIns="91440" tIns="45720" rIns="91440" bIns="45720" anchor="t">
            <a:spAutoFit/>
          </a:bodyPr>
          <a:lstStyle/>
          <a:p>
            <a:r>
              <a:rPr lang="en-US" sz="2000">
                <a:solidFill>
                  <a:srgbClr val="0070C0"/>
                </a:solidFill>
              </a:rPr>
              <a:t>Botanical name </a:t>
            </a:r>
            <a:r>
              <a:rPr lang="en-US" sz="2000"/>
              <a:t>: Opuntia </a:t>
            </a:r>
            <a:r>
              <a:rPr lang="en-US" sz="2000" err="1"/>
              <a:t>Cochenillifera</a:t>
            </a:r>
          </a:p>
          <a:p>
            <a:r>
              <a:rPr lang="en-US" sz="2000">
                <a:solidFill>
                  <a:srgbClr val="0070C0"/>
                </a:solidFill>
              </a:rPr>
              <a:t>English name </a:t>
            </a:r>
            <a:r>
              <a:rPr lang="en-US" sz="2000"/>
              <a:t>:Cochineal Nopal Cactus </a:t>
            </a:r>
          </a:p>
          <a:p>
            <a:r>
              <a:rPr lang="en-US" sz="2000">
                <a:solidFill>
                  <a:srgbClr val="0070C0"/>
                </a:solidFill>
              </a:rPr>
              <a:t>Hindi name</a:t>
            </a:r>
            <a:r>
              <a:rPr lang="en-US" sz="2000"/>
              <a:t> : </a:t>
            </a:r>
            <a:r>
              <a:rPr lang="hi-IN" sz="2000" err="1">
                <a:cs typeface="Mangal"/>
              </a:rPr>
              <a:t>नागफनी</a:t>
            </a:r>
            <a:r>
              <a:rPr lang="hi-IN" sz="2000">
                <a:cs typeface="Mangal"/>
              </a:rPr>
              <a:t> </a:t>
            </a:r>
            <a:r>
              <a:rPr lang="hi-IN" sz="2000" err="1">
                <a:cs typeface="Mangal"/>
              </a:rPr>
              <a:t>कैक्टीसिया</a:t>
            </a:r>
            <a:endParaRPr lang="en-US" sz="2000" err="1">
              <a:cs typeface="Mangal"/>
            </a:endParaRPr>
          </a:p>
          <a:p>
            <a:r>
              <a:rPr lang="en-US" sz="2000">
                <a:solidFill>
                  <a:srgbClr val="0070C0"/>
                </a:solidFill>
              </a:rPr>
              <a:t>Usage</a:t>
            </a:r>
            <a:r>
              <a:rPr lang="en-US" sz="2000"/>
              <a:t> :In folk medicine, the cladodes and fruits are used to cure fevers and mycoses (fungal skin infections), the flattened stem portions are applied as poultices.</a:t>
            </a:r>
          </a:p>
        </p:txBody>
      </p:sp>
      <p:sp>
        <p:nvSpPr>
          <p:cNvPr id="15" name="TextBox 14">
            <a:extLst>
              <a:ext uri="{FF2B5EF4-FFF2-40B4-BE49-F238E27FC236}">
                <a16:creationId xmlns:a16="http://schemas.microsoft.com/office/drawing/2014/main" id="{9439CD81-1D42-2EBE-F2B7-03308247E8EF}"/>
              </a:ext>
            </a:extLst>
          </p:cNvPr>
          <p:cNvSpPr txBox="1"/>
          <p:nvPr/>
        </p:nvSpPr>
        <p:spPr>
          <a:xfrm>
            <a:off x="4040712" y="4779950"/>
            <a:ext cx="4923004" cy="507831"/>
          </a:xfrm>
          <a:prstGeom prst="rect">
            <a:avLst/>
          </a:prstGeom>
          <a:noFill/>
        </p:spPr>
        <p:txBody>
          <a:bodyPr wrap="square">
            <a:spAutoFit/>
          </a:bodyPr>
          <a:lstStyle/>
          <a:p>
            <a:r>
              <a:rPr lang="en-US"/>
              <a:t>Source- Wikipedia </a:t>
            </a:r>
          </a:p>
          <a:p>
            <a:r>
              <a:rPr lang="en-US"/>
              <a:t>Picture</a:t>
            </a:r>
            <a:r>
              <a:rPr lang="en-GB"/>
              <a:t> </a:t>
            </a:r>
            <a:r>
              <a:rPr lang="en-US"/>
              <a:t>courtesy- </a:t>
            </a:r>
            <a:r>
              <a:rPr lang="en-GB"/>
              <a:t>JDMC</a:t>
            </a:r>
            <a:r>
              <a:rPr lang="en-US"/>
              <a:t> </a:t>
            </a:r>
            <a:r>
              <a:rPr lang="en-GB"/>
              <a:t>Gardens </a:t>
            </a:r>
            <a:endParaRPr lang="en-US"/>
          </a:p>
        </p:txBody>
      </p:sp>
      <p:sp>
        <p:nvSpPr>
          <p:cNvPr id="17" name="TextBox 16">
            <a:extLst>
              <a:ext uri="{FF2B5EF4-FFF2-40B4-BE49-F238E27FC236}">
                <a16:creationId xmlns:a16="http://schemas.microsoft.com/office/drawing/2014/main" id="{2C854181-A824-16E1-B240-BB299519C10C}"/>
              </a:ext>
            </a:extLst>
          </p:cNvPr>
          <p:cNvSpPr txBox="1"/>
          <p:nvPr/>
        </p:nvSpPr>
        <p:spPr>
          <a:xfrm rot="10800000" flipV="1">
            <a:off x="4040712" y="5774277"/>
            <a:ext cx="4737071" cy="507831"/>
          </a:xfrm>
          <a:prstGeom prst="rect">
            <a:avLst/>
          </a:prstGeom>
          <a:noFill/>
        </p:spPr>
        <p:txBody>
          <a:bodyPr wrap="square">
            <a:spAutoFit/>
          </a:bodyPr>
          <a:lstStyle/>
          <a:p>
            <a:r>
              <a:rPr lang="en-GB"/>
              <a:t>Fa</a:t>
            </a:r>
            <a:r>
              <a:rPr lang="en-US" err="1"/>
              <a:t>culty</a:t>
            </a:r>
            <a:r>
              <a:rPr lang="en-US"/>
              <a:t> - Tara N.</a:t>
            </a:r>
          </a:p>
          <a:p>
            <a:r>
              <a:rPr lang="en-US"/>
              <a:t>Students- </a:t>
            </a:r>
            <a:r>
              <a:rPr lang="en-GB" err="1"/>
              <a:t>Shikha</a:t>
            </a:r>
            <a:r>
              <a:rPr lang="en-GB"/>
              <a:t>, </a:t>
            </a:r>
            <a:r>
              <a:rPr lang="en-GB" err="1"/>
              <a:t>Neetu</a:t>
            </a:r>
            <a:r>
              <a:rPr lang="en-GB"/>
              <a:t>, </a:t>
            </a:r>
            <a:r>
              <a:rPr lang="en-US" err="1"/>
              <a:t>Archana</a:t>
            </a:r>
            <a:r>
              <a:rPr lang="en-US"/>
              <a:t>  </a:t>
            </a:r>
          </a:p>
        </p:txBody>
      </p:sp>
      <p:sp>
        <p:nvSpPr>
          <p:cNvPr id="4" name="Rectangle 3">
            <a:extLst>
              <a:ext uri="{FF2B5EF4-FFF2-40B4-BE49-F238E27FC236}">
                <a16:creationId xmlns:a16="http://schemas.microsoft.com/office/drawing/2014/main" id="{4FFC7F43-01AE-5FEE-923C-CAC4AA794240}"/>
              </a:ext>
            </a:extLst>
          </p:cNvPr>
          <p:cNvSpPr/>
          <p:nvPr/>
        </p:nvSpPr>
        <p:spPr>
          <a:xfrm>
            <a:off x="4040713" y="1141277"/>
            <a:ext cx="7787439" cy="70854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err="1">
                <a:solidFill>
                  <a:srgbClr val="002060"/>
                </a:solidFill>
              </a:rPr>
              <a:t>Opuntia</a:t>
            </a:r>
            <a:r>
              <a:rPr lang="en-GB" sz="3200" b="1">
                <a:solidFill>
                  <a:srgbClr val="002060"/>
                </a:solidFill>
              </a:rPr>
              <a:t> </a:t>
            </a:r>
            <a:r>
              <a:rPr lang="en-GB" sz="3200" b="1" err="1">
                <a:solidFill>
                  <a:srgbClr val="002060"/>
                </a:solidFill>
              </a:rPr>
              <a:t>Cochenillifera</a:t>
            </a:r>
            <a:endParaRPr lang="en-US" sz="3200" b="1">
              <a:solidFill>
                <a:srgbClr val="002060"/>
              </a:solidFill>
            </a:endParaRPr>
          </a:p>
        </p:txBody>
      </p:sp>
    </p:spTree>
    <p:extLst>
      <p:ext uri="{BB962C8B-B14F-4D97-AF65-F5344CB8AC3E}">
        <p14:creationId xmlns:p14="http://schemas.microsoft.com/office/powerpoint/2010/main" val="2418039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216ACAC4-B4FE-3456-AAB4-068B5B033F95}"/>
              </a:ext>
            </a:extLst>
          </p:cNvPr>
          <p:cNvPicPr>
            <a:picLocks noGrp="1" noChangeAspect="1"/>
          </p:cNvPicPr>
          <p:nvPr>
            <p:ph idx="1"/>
          </p:nvPr>
        </p:nvPicPr>
        <p:blipFill>
          <a:blip r:embed="rId2"/>
          <a:stretch>
            <a:fillRect/>
          </a:stretch>
        </p:blipFill>
        <p:spPr>
          <a:xfrm>
            <a:off x="0" y="-3215"/>
            <a:ext cx="3881438" cy="6852749"/>
          </a:xfrm>
        </p:spPr>
      </p:pic>
      <p:sp>
        <p:nvSpPr>
          <p:cNvPr id="7" name="TextBox 6">
            <a:extLst>
              <a:ext uri="{FF2B5EF4-FFF2-40B4-BE49-F238E27FC236}">
                <a16:creationId xmlns:a16="http://schemas.microsoft.com/office/drawing/2014/main" id="{C940FAD2-2951-484E-CDAA-E261B6D43880}"/>
              </a:ext>
            </a:extLst>
          </p:cNvPr>
          <p:cNvSpPr txBox="1"/>
          <p:nvPr/>
        </p:nvSpPr>
        <p:spPr>
          <a:xfrm>
            <a:off x="3282992" y="240358"/>
            <a:ext cx="6191250" cy="553998"/>
          </a:xfrm>
          <a:prstGeom prst="rect">
            <a:avLst/>
          </a:prstGeom>
          <a:noFill/>
        </p:spPr>
        <p:txBody>
          <a:bodyPr wrap="square">
            <a:spAutoFit/>
          </a:bodyPr>
          <a:lstStyle/>
          <a:p>
            <a:pPr algn="ctr"/>
            <a:r>
              <a:rPr lang="en-IN" sz="2000" b="1">
                <a:solidFill>
                  <a:schemeClr val="accent1">
                    <a:lumMod val="75000"/>
                  </a:schemeClr>
                </a:solidFill>
              </a:rPr>
              <a:t>Janki Devi Memorial College</a:t>
            </a:r>
            <a:r>
              <a:rPr lang="en-IN" sz="2000" b="1">
                <a:solidFill>
                  <a:schemeClr val="tx2"/>
                </a:solidFill>
              </a:rPr>
              <a:t> </a:t>
            </a:r>
          </a:p>
          <a:p>
            <a:pPr algn="ctr"/>
            <a:r>
              <a:rPr lang="en-IN" sz="2000" b="1">
                <a:solidFill>
                  <a:schemeClr val="tx2"/>
                </a:solidFill>
              </a:rPr>
              <a:t>(University of Delhi)</a:t>
            </a:r>
            <a:endParaRPr lang="en-US" sz="2000"/>
          </a:p>
        </p:txBody>
      </p:sp>
      <p:pic>
        <p:nvPicPr>
          <p:cNvPr id="9" name="Picture 13">
            <a:extLst>
              <a:ext uri="{FF2B5EF4-FFF2-40B4-BE49-F238E27FC236}">
                <a16:creationId xmlns:a16="http://schemas.microsoft.com/office/drawing/2014/main" id="{291AC3CD-C264-46E8-1FB4-537DA765A0BC}"/>
              </a:ext>
            </a:extLst>
          </p:cNvPr>
          <p:cNvPicPr>
            <a:picLocks noChangeAspect="1"/>
          </p:cNvPicPr>
          <p:nvPr/>
        </p:nvPicPr>
        <p:blipFill>
          <a:blip r:embed="rId3"/>
          <a:stretch>
            <a:fillRect/>
          </a:stretch>
        </p:blipFill>
        <p:spPr>
          <a:xfrm rot="10800000" flipH="1" flipV="1">
            <a:off x="4084471" y="136929"/>
            <a:ext cx="612057" cy="892650"/>
          </a:xfrm>
          <a:prstGeom prst="rect">
            <a:avLst/>
          </a:prstGeom>
        </p:spPr>
      </p:pic>
      <p:sp>
        <p:nvSpPr>
          <p:cNvPr id="13" name="TextBox 12">
            <a:extLst>
              <a:ext uri="{FF2B5EF4-FFF2-40B4-BE49-F238E27FC236}">
                <a16:creationId xmlns:a16="http://schemas.microsoft.com/office/drawing/2014/main" id="{4724D35E-5ED2-3565-09D2-EBE69FAFDF9A}"/>
              </a:ext>
            </a:extLst>
          </p:cNvPr>
          <p:cNvSpPr txBox="1"/>
          <p:nvPr/>
        </p:nvSpPr>
        <p:spPr>
          <a:xfrm>
            <a:off x="4085097" y="1769339"/>
            <a:ext cx="5924974" cy="1754326"/>
          </a:xfrm>
          <a:prstGeom prst="rect">
            <a:avLst/>
          </a:prstGeom>
          <a:noFill/>
        </p:spPr>
        <p:txBody>
          <a:bodyPr wrap="square">
            <a:spAutoFit/>
          </a:bodyPr>
          <a:lstStyle/>
          <a:p>
            <a:r>
              <a:rPr lang="en-US" sz="2400" dirty="0">
                <a:solidFill>
                  <a:srgbClr val="0070C0"/>
                </a:solidFill>
              </a:rPr>
              <a:t>Botanical name </a:t>
            </a:r>
            <a:r>
              <a:rPr lang="en-US" sz="2400" dirty="0"/>
              <a:t>–  Papaver </a:t>
            </a:r>
            <a:r>
              <a:rPr lang="en-US" sz="2400" dirty="0" err="1"/>
              <a:t>Rhoeas</a:t>
            </a:r>
            <a:r>
              <a:rPr lang="en-US" sz="2400" dirty="0"/>
              <a:t> </a:t>
            </a:r>
          </a:p>
          <a:p>
            <a:r>
              <a:rPr lang="en-US" sz="2400" dirty="0">
                <a:solidFill>
                  <a:srgbClr val="0070C0"/>
                </a:solidFill>
              </a:rPr>
              <a:t>English name -</a:t>
            </a:r>
            <a:r>
              <a:rPr lang="en-US" sz="2400" dirty="0"/>
              <a:t>  Common Poppy</a:t>
            </a:r>
          </a:p>
          <a:p>
            <a:r>
              <a:rPr lang="en-US" sz="2400" dirty="0">
                <a:solidFill>
                  <a:srgbClr val="0070C0"/>
                </a:solidFill>
              </a:rPr>
              <a:t>Hindi name </a:t>
            </a:r>
            <a:r>
              <a:rPr lang="en-US" sz="2400" dirty="0"/>
              <a:t>– </a:t>
            </a:r>
            <a:r>
              <a:rPr lang="hi-IN" sz="2400" dirty="0"/>
              <a:t>खसखस</a:t>
            </a:r>
            <a:endParaRPr lang="en-US" sz="2400" dirty="0"/>
          </a:p>
          <a:p>
            <a:r>
              <a:rPr lang="en-US" sz="2400" dirty="0">
                <a:solidFill>
                  <a:srgbClr val="0070C0"/>
                </a:solidFill>
              </a:rPr>
              <a:t>Usage</a:t>
            </a:r>
            <a:r>
              <a:rPr lang="en-US" sz="2400" dirty="0"/>
              <a:t> - </a:t>
            </a:r>
            <a:r>
              <a:rPr lang="en-IN" sz="2400" dirty="0"/>
              <a:t>U</a:t>
            </a:r>
            <a:r>
              <a:rPr lang="en-US" sz="2400" dirty="0">
                <a:latin typeface="Abadi" panose="020B0604020104020204" pitchFamily="34" charset="0"/>
              </a:rPr>
              <a:t>sed for production of dried Latex and </a:t>
            </a:r>
            <a:r>
              <a:rPr lang="en-US" sz="2400" dirty="0" err="1">
                <a:latin typeface="Abadi" panose="020B0604020104020204" pitchFamily="34" charset="0"/>
              </a:rPr>
              <a:t>Opium.It</a:t>
            </a:r>
            <a:r>
              <a:rPr lang="en-US" sz="2400" dirty="0">
                <a:latin typeface="Abadi" panose="020B0604020104020204" pitchFamily="34" charset="0"/>
              </a:rPr>
              <a:t> is the principal precursor of narcotic and analgesic opiates such as Morphine, Heroin and Codeine.</a:t>
            </a:r>
          </a:p>
        </p:txBody>
      </p:sp>
      <p:sp>
        <p:nvSpPr>
          <p:cNvPr id="15" name="TextBox 14">
            <a:extLst>
              <a:ext uri="{FF2B5EF4-FFF2-40B4-BE49-F238E27FC236}">
                <a16:creationId xmlns:a16="http://schemas.microsoft.com/office/drawing/2014/main" id="{703A221F-61E8-ACD3-70DA-F1343BC9D937}"/>
              </a:ext>
            </a:extLst>
          </p:cNvPr>
          <p:cNvSpPr txBox="1"/>
          <p:nvPr/>
        </p:nvSpPr>
        <p:spPr>
          <a:xfrm>
            <a:off x="4115176" y="4581874"/>
            <a:ext cx="4536284" cy="1477328"/>
          </a:xfrm>
          <a:prstGeom prst="rect">
            <a:avLst/>
          </a:prstGeom>
          <a:noFill/>
        </p:spPr>
        <p:txBody>
          <a:bodyPr wrap="square">
            <a:spAutoFit/>
          </a:bodyPr>
          <a:lstStyle/>
          <a:p>
            <a:endParaRPr lang="en-GB" sz="1600"/>
          </a:p>
          <a:p>
            <a:r>
              <a:rPr lang="en-IN" sz="1600"/>
              <a:t>Source: Wikipedia </a:t>
            </a:r>
            <a:endParaRPr lang="en-US" sz="1600"/>
          </a:p>
          <a:p>
            <a:r>
              <a:rPr lang="en-IN" sz="1600"/>
              <a:t>Picture Courtesy: JDMC </a:t>
            </a:r>
            <a:r>
              <a:rPr lang="en-US" sz="1600"/>
              <a:t>Gardens</a:t>
            </a:r>
            <a:endParaRPr lang="en-IN" sz="1600"/>
          </a:p>
          <a:p>
            <a:endParaRPr lang="en-GB"/>
          </a:p>
          <a:p>
            <a:r>
              <a:rPr lang="en-GB"/>
              <a:t>Faculty</a:t>
            </a:r>
            <a:r>
              <a:rPr lang="en-US"/>
              <a:t> - Tara N.</a:t>
            </a:r>
          </a:p>
          <a:p>
            <a:r>
              <a:rPr lang="en-US"/>
              <a:t>Students- </a:t>
            </a:r>
            <a:r>
              <a:rPr lang="en-US" err="1"/>
              <a:t>Shikha</a:t>
            </a:r>
            <a:r>
              <a:rPr lang="en-US"/>
              <a:t>, </a:t>
            </a:r>
            <a:r>
              <a:rPr lang="en-US" err="1"/>
              <a:t>Neetu</a:t>
            </a:r>
            <a:r>
              <a:rPr lang="en-GB"/>
              <a:t>, </a:t>
            </a:r>
            <a:r>
              <a:rPr lang="en-US" err="1"/>
              <a:t>Archana</a:t>
            </a:r>
            <a:r>
              <a:rPr lang="en-US"/>
              <a:t>  </a:t>
            </a:r>
          </a:p>
          <a:p>
            <a:endParaRPr lang="en-US"/>
          </a:p>
        </p:txBody>
      </p:sp>
      <p:sp>
        <p:nvSpPr>
          <p:cNvPr id="16" name="Minus Sign 15">
            <a:extLst>
              <a:ext uri="{FF2B5EF4-FFF2-40B4-BE49-F238E27FC236}">
                <a16:creationId xmlns:a16="http://schemas.microsoft.com/office/drawing/2014/main" id="{D1529663-B4C2-1C4E-0803-162B697CC3BF}"/>
              </a:ext>
            </a:extLst>
          </p:cNvPr>
          <p:cNvSpPr/>
          <p:nvPr/>
        </p:nvSpPr>
        <p:spPr>
          <a:xfrm>
            <a:off x="2754628" y="93827"/>
            <a:ext cx="10335354" cy="2637791"/>
          </a:xfrm>
          <a:prstGeom prst="mathMinu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rPr>
              <a:t>Papaver </a:t>
            </a:r>
            <a:r>
              <a:rPr lang="en-US" sz="3200" b="1" err="1">
                <a:solidFill>
                  <a:srgbClr val="002060"/>
                </a:solidFill>
              </a:rPr>
              <a:t>Rhoeas</a:t>
            </a:r>
            <a:r>
              <a:rPr lang="en-US" sz="3200" b="1">
                <a:solidFill>
                  <a:srgbClr val="002060"/>
                </a:solidFill>
              </a:rPr>
              <a:t> </a:t>
            </a:r>
          </a:p>
        </p:txBody>
      </p:sp>
    </p:spTree>
    <p:extLst>
      <p:ext uri="{BB962C8B-B14F-4D97-AF65-F5344CB8AC3E}">
        <p14:creationId xmlns:p14="http://schemas.microsoft.com/office/powerpoint/2010/main" val="2930198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C0965F2-F17F-13C0-AE9E-01D3ADA8E947}"/>
              </a:ext>
            </a:extLst>
          </p:cNvPr>
          <p:cNvPicPr>
            <a:picLocks noGrp="1" noChangeAspect="1"/>
          </p:cNvPicPr>
          <p:nvPr>
            <p:ph idx="1"/>
          </p:nvPr>
        </p:nvPicPr>
        <p:blipFill>
          <a:blip r:embed="rId2"/>
          <a:srcRect/>
          <a:stretch/>
        </p:blipFill>
        <p:spPr>
          <a:xfrm>
            <a:off x="1" y="0"/>
            <a:ext cx="4274344" cy="6879652"/>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CDDE8DE0-31C1-0A83-92CF-AF3770C543D6}"/>
              </a:ext>
            </a:extLst>
          </p:cNvPr>
          <p:cNvSpPr txBox="1"/>
          <p:nvPr/>
        </p:nvSpPr>
        <p:spPr>
          <a:xfrm rot="10800000" flipV="1">
            <a:off x="3088105" y="325444"/>
            <a:ext cx="7846219" cy="553998"/>
          </a:xfrm>
          <a:prstGeom prst="rect">
            <a:avLst/>
          </a:prstGeom>
          <a:noFill/>
        </p:spPr>
        <p:txBody>
          <a:bodyPr wrap="square">
            <a:spAutoFit/>
          </a:bodyPr>
          <a:lstStyle/>
          <a:p>
            <a:pPr algn="ctr"/>
            <a:r>
              <a:rPr lang="en-IN" sz="2000" b="1">
                <a:solidFill>
                  <a:schemeClr val="accent1">
                    <a:lumMod val="75000"/>
                  </a:schemeClr>
                </a:solidFill>
              </a:rPr>
              <a:t>Janki Devi Memorial College</a:t>
            </a:r>
            <a:r>
              <a:rPr lang="en-IN" sz="2000" b="1">
                <a:solidFill>
                  <a:schemeClr val="tx2"/>
                </a:solidFill>
              </a:rPr>
              <a:t> </a:t>
            </a:r>
          </a:p>
          <a:p>
            <a:pPr algn="ctr"/>
            <a:r>
              <a:rPr lang="en-IN" sz="2000" b="1">
                <a:solidFill>
                  <a:schemeClr val="tx2"/>
                </a:solidFill>
              </a:rPr>
              <a:t>(University of Delhi)</a:t>
            </a:r>
            <a:endParaRPr lang="en-US" sz="2000"/>
          </a:p>
        </p:txBody>
      </p:sp>
      <p:pic>
        <p:nvPicPr>
          <p:cNvPr id="8" name="Picture 11">
            <a:extLst>
              <a:ext uri="{FF2B5EF4-FFF2-40B4-BE49-F238E27FC236}">
                <a16:creationId xmlns:a16="http://schemas.microsoft.com/office/drawing/2014/main" id="{00963FC7-4830-6C7D-70E6-F05B48DFECDC}"/>
              </a:ext>
            </a:extLst>
          </p:cNvPr>
          <p:cNvPicPr>
            <a:picLocks noChangeAspect="1"/>
          </p:cNvPicPr>
          <p:nvPr/>
        </p:nvPicPr>
        <p:blipFill>
          <a:blip r:embed="rId3"/>
          <a:stretch>
            <a:fillRect/>
          </a:stretch>
        </p:blipFill>
        <p:spPr>
          <a:xfrm>
            <a:off x="4447923" y="215400"/>
            <a:ext cx="827318" cy="889963"/>
          </a:xfrm>
          <a:prstGeom prst="rect">
            <a:avLst/>
          </a:prstGeom>
        </p:spPr>
      </p:pic>
      <p:sp>
        <p:nvSpPr>
          <p:cNvPr id="11" name="TextBox 10">
            <a:extLst>
              <a:ext uri="{FF2B5EF4-FFF2-40B4-BE49-F238E27FC236}">
                <a16:creationId xmlns:a16="http://schemas.microsoft.com/office/drawing/2014/main" id="{46061A58-B504-DAEA-8492-1AEFDF1E2CED}"/>
              </a:ext>
            </a:extLst>
          </p:cNvPr>
          <p:cNvSpPr txBox="1"/>
          <p:nvPr/>
        </p:nvSpPr>
        <p:spPr>
          <a:xfrm>
            <a:off x="4445444" y="1917282"/>
            <a:ext cx="4698622" cy="1754326"/>
          </a:xfrm>
          <a:prstGeom prst="rect">
            <a:avLst/>
          </a:prstGeom>
          <a:noFill/>
        </p:spPr>
        <p:txBody>
          <a:bodyPr wrap="square">
            <a:spAutoFit/>
          </a:bodyPr>
          <a:lstStyle/>
          <a:p>
            <a:r>
              <a:rPr lang="en-US" sz="2400">
                <a:solidFill>
                  <a:srgbClr val="0070C0"/>
                </a:solidFill>
              </a:rPr>
              <a:t>Botanical name</a:t>
            </a:r>
            <a:r>
              <a:rPr lang="en-US" sz="2400"/>
              <a:t> :Yucca Gloriosa</a:t>
            </a:r>
          </a:p>
          <a:p>
            <a:r>
              <a:rPr lang="en-US" sz="2400">
                <a:solidFill>
                  <a:srgbClr val="0070C0"/>
                </a:solidFill>
              </a:rPr>
              <a:t>English name</a:t>
            </a:r>
            <a:r>
              <a:rPr lang="en-US" sz="2400"/>
              <a:t> : Spanish Dagger </a:t>
            </a:r>
          </a:p>
          <a:p>
            <a:r>
              <a:rPr lang="en-US" sz="2400">
                <a:solidFill>
                  <a:srgbClr val="0070C0"/>
                </a:solidFill>
              </a:rPr>
              <a:t>Hindi name</a:t>
            </a:r>
            <a:r>
              <a:rPr lang="en-US" sz="2400"/>
              <a:t> : </a:t>
            </a:r>
            <a:r>
              <a:rPr lang="hi-IN" sz="2400"/>
              <a:t>युका</a:t>
            </a:r>
            <a:r>
              <a:rPr lang="en-US" sz="2400"/>
              <a:t> </a:t>
            </a:r>
            <a:r>
              <a:rPr lang="hi-IN" sz="2400"/>
              <a:t>कटार</a:t>
            </a:r>
            <a:endParaRPr lang="en-US" sz="2400"/>
          </a:p>
          <a:p>
            <a:r>
              <a:rPr lang="en-US" sz="2400">
                <a:solidFill>
                  <a:srgbClr val="0070C0"/>
                </a:solidFill>
              </a:rPr>
              <a:t>Usage</a:t>
            </a:r>
            <a:r>
              <a:rPr lang="en-US" sz="2400"/>
              <a:t> : Yucca can be used to create natural shampoo and soap that is gentle on the skin and aids in the recovery of small cuts and rashes.</a:t>
            </a:r>
          </a:p>
        </p:txBody>
      </p:sp>
      <p:sp>
        <p:nvSpPr>
          <p:cNvPr id="13" name="TextBox 12">
            <a:extLst>
              <a:ext uri="{FF2B5EF4-FFF2-40B4-BE49-F238E27FC236}">
                <a16:creationId xmlns:a16="http://schemas.microsoft.com/office/drawing/2014/main" id="{B0379238-4D88-91C6-8D11-BC2030AD9C41}"/>
              </a:ext>
            </a:extLst>
          </p:cNvPr>
          <p:cNvSpPr txBox="1"/>
          <p:nvPr/>
        </p:nvSpPr>
        <p:spPr>
          <a:xfrm>
            <a:off x="4445444" y="4716130"/>
            <a:ext cx="4923004" cy="507831"/>
          </a:xfrm>
          <a:prstGeom prst="rect">
            <a:avLst/>
          </a:prstGeom>
          <a:noFill/>
        </p:spPr>
        <p:txBody>
          <a:bodyPr wrap="square">
            <a:spAutoFit/>
          </a:bodyPr>
          <a:lstStyle/>
          <a:p>
            <a:r>
              <a:rPr lang="en-US"/>
              <a:t>Source- Wikipedia </a:t>
            </a:r>
          </a:p>
          <a:p>
            <a:r>
              <a:rPr lang="en-US"/>
              <a:t>Picture</a:t>
            </a:r>
            <a:r>
              <a:rPr lang="en-GB"/>
              <a:t> </a:t>
            </a:r>
            <a:r>
              <a:rPr lang="en-US"/>
              <a:t>courtesy- J</a:t>
            </a:r>
            <a:r>
              <a:rPr lang="en-GB"/>
              <a:t>DMC Gardens</a:t>
            </a:r>
            <a:endParaRPr lang="en-US"/>
          </a:p>
        </p:txBody>
      </p:sp>
      <p:sp>
        <p:nvSpPr>
          <p:cNvPr id="15" name="TextBox 14">
            <a:extLst>
              <a:ext uri="{FF2B5EF4-FFF2-40B4-BE49-F238E27FC236}">
                <a16:creationId xmlns:a16="http://schemas.microsoft.com/office/drawing/2014/main" id="{7D2279B1-AC7C-6F10-111D-013EB8ABE7BD}"/>
              </a:ext>
            </a:extLst>
          </p:cNvPr>
          <p:cNvSpPr txBox="1"/>
          <p:nvPr/>
        </p:nvSpPr>
        <p:spPr>
          <a:xfrm rot="10800000" flipV="1">
            <a:off x="4516455" y="5670400"/>
            <a:ext cx="4737071" cy="507831"/>
          </a:xfrm>
          <a:prstGeom prst="rect">
            <a:avLst/>
          </a:prstGeom>
          <a:noFill/>
        </p:spPr>
        <p:txBody>
          <a:bodyPr wrap="square">
            <a:spAutoFit/>
          </a:bodyPr>
          <a:lstStyle/>
          <a:p>
            <a:r>
              <a:rPr lang="en-GB" err="1"/>
              <a:t>Fac</a:t>
            </a:r>
            <a:r>
              <a:rPr lang="en-US" err="1"/>
              <a:t>ulty</a:t>
            </a:r>
            <a:r>
              <a:rPr lang="en-US"/>
              <a:t> - Tara N.</a:t>
            </a:r>
          </a:p>
          <a:p>
            <a:r>
              <a:rPr lang="en-US"/>
              <a:t>Students- </a:t>
            </a:r>
            <a:r>
              <a:rPr lang="en-US" err="1"/>
              <a:t>Shikha</a:t>
            </a:r>
            <a:r>
              <a:rPr lang="en-GB"/>
              <a:t>, </a:t>
            </a:r>
            <a:r>
              <a:rPr lang="en-GB" err="1"/>
              <a:t>Neetu</a:t>
            </a:r>
            <a:r>
              <a:rPr lang="en-GB"/>
              <a:t>, </a:t>
            </a:r>
            <a:r>
              <a:rPr lang="en-US" err="1"/>
              <a:t>Archana</a:t>
            </a:r>
            <a:r>
              <a:rPr lang="en-US"/>
              <a:t> </a:t>
            </a:r>
          </a:p>
        </p:txBody>
      </p:sp>
      <p:sp>
        <p:nvSpPr>
          <p:cNvPr id="5" name="Rectangle 4">
            <a:extLst>
              <a:ext uri="{FF2B5EF4-FFF2-40B4-BE49-F238E27FC236}">
                <a16:creationId xmlns:a16="http://schemas.microsoft.com/office/drawing/2014/main" id="{F648B895-D583-5D72-51A5-681A19A3DDC0}"/>
              </a:ext>
            </a:extLst>
          </p:cNvPr>
          <p:cNvSpPr/>
          <p:nvPr/>
        </p:nvSpPr>
        <p:spPr>
          <a:xfrm>
            <a:off x="4442913" y="1200446"/>
            <a:ext cx="7100323" cy="60402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solidFill>
                  <a:srgbClr val="002060"/>
                </a:solidFill>
              </a:rPr>
              <a:t>Yucca </a:t>
            </a:r>
            <a:r>
              <a:rPr lang="en-GB" sz="3200" b="1" err="1">
                <a:solidFill>
                  <a:srgbClr val="002060"/>
                </a:solidFill>
              </a:rPr>
              <a:t>Gloriosa</a:t>
            </a:r>
            <a:endParaRPr lang="en-US" sz="3200" b="1">
              <a:solidFill>
                <a:srgbClr val="002060"/>
              </a:solidFill>
            </a:endParaRPr>
          </a:p>
        </p:txBody>
      </p:sp>
    </p:spTree>
    <p:extLst>
      <p:ext uri="{BB962C8B-B14F-4D97-AF65-F5344CB8AC3E}">
        <p14:creationId xmlns:p14="http://schemas.microsoft.com/office/powerpoint/2010/main" val="1560460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1084626-ED42-D003-14BE-71EC3F4BE551}"/>
              </a:ext>
            </a:extLst>
          </p:cNvPr>
          <p:cNvSpPr txBox="1"/>
          <p:nvPr/>
        </p:nvSpPr>
        <p:spPr>
          <a:xfrm rot="10800000" flipV="1">
            <a:off x="2134352" y="224776"/>
            <a:ext cx="7846219" cy="553998"/>
          </a:xfrm>
          <a:prstGeom prst="rect">
            <a:avLst/>
          </a:prstGeom>
          <a:noFill/>
        </p:spPr>
        <p:txBody>
          <a:bodyPr wrap="square">
            <a:spAutoFit/>
          </a:bodyPr>
          <a:lstStyle/>
          <a:p>
            <a:pPr algn="ctr"/>
            <a:r>
              <a:rPr lang="en-IN" sz="2000" b="1">
                <a:solidFill>
                  <a:schemeClr val="accent1">
                    <a:lumMod val="75000"/>
                  </a:schemeClr>
                </a:solidFill>
              </a:rPr>
              <a:t>Janki Devi Memorial College</a:t>
            </a:r>
            <a:r>
              <a:rPr lang="en-IN" sz="2000" b="1">
                <a:solidFill>
                  <a:schemeClr val="tx2"/>
                </a:solidFill>
              </a:rPr>
              <a:t> </a:t>
            </a:r>
          </a:p>
          <a:p>
            <a:pPr algn="ctr"/>
            <a:r>
              <a:rPr lang="en-IN" sz="2000" b="1">
                <a:solidFill>
                  <a:schemeClr val="tx2"/>
                </a:solidFill>
              </a:rPr>
              <a:t>(University of Delhi)</a:t>
            </a:r>
            <a:endParaRPr lang="en-US" sz="2000"/>
          </a:p>
        </p:txBody>
      </p:sp>
      <p:pic>
        <p:nvPicPr>
          <p:cNvPr id="8" name="Picture 11">
            <a:extLst>
              <a:ext uri="{FF2B5EF4-FFF2-40B4-BE49-F238E27FC236}">
                <a16:creationId xmlns:a16="http://schemas.microsoft.com/office/drawing/2014/main" id="{C0B2B917-0792-44C6-A25B-4F49B9999703}"/>
              </a:ext>
            </a:extLst>
          </p:cNvPr>
          <p:cNvPicPr>
            <a:picLocks noChangeAspect="1"/>
          </p:cNvPicPr>
          <p:nvPr/>
        </p:nvPicPr>
        <p:blipFill>
          <a:blip r:embed="rId2"/>
          <a:stretch>
            <a:fillRect/>
          </a:stretch>
        </p:blipFill>
        <p:spPr>
          <a:xfrm>
            <a:off x="3548620" y="166783"/>
            <a:ext cx="777186" cy="829805"/>
          </a:xfrm>
          <a:prstGeom prst="rect">
            <a:avLst/>
          </a:prstGeom>
        </p:spPr>
      </p:pic>
      <p:sp>
        <p:nvSpPr>
          <p:cNvPr id="11" name="TextBox 10">
            <a:extLst>
              <a:ext uri="{FF2B5EF4-FFF2-40B4-BE49-F238E27FC236}">
                <a16:creationId xmlns:a16="http://schemas.microsoft.com/office/drawing/2014/main" id="{9E899DE2-0D11-BB01-6B63-A2EF65936E51}"/>
              </a:ext>
            </a:extLst>
          </p:cNvPr>
          <p:cNvSpPr txBox="1"/>
          <p:nvPr/>
        </p:nvSpPr>
        <p:spPr>
          <a:xfrm>
            <a:off x="3548620" y="1908442"/>
            <a:ext cx="4229009" cy="2862322"/>
          </a:xfrm>
          <a:prstGeom prst="rect">
            <a:avLst/>
          </a:prstGeom>
          <a:noFill/>
        </p:spPr>
        <p:txBody>
          <a:bodyPr wrap="square">
            <a:spAutoFit/>
          </a:bodyPr>
          <a:lstStyle/>
          <a:p>
            <a:r>
              <a:rPr lang="en-US" sz="2000" dirty="0">
                <a:solidFill>
                  <a:srgbClr val="0070C0"/>
                </a:solidFill>
              </a:rPr>
              <a:t>Botanical name </a:t>
            </a:r>
            <a:r>
              <a:rPr lang="en-US" sz="2000" dirty="0"/>
              <a:t>: </a:t>
            </a:r>
            <a:r>
              <a:rPr lang="en-US" sz="2000" dirty="0" err="1"/>
              <a:t>Roystonea</a:t>
            </a:r>
            <a:r>
              <a:rPr lang="en-US" sz="2000" dirty="0"/>
              <a:t> Regia </a:t>
            </a:r>
            <a:r>
              <a:rPr lang="en-US" sz="2000" dirty="0">
                <a:solidFill>
                  <a:srgbClr val="0070C0"/>
                </a:solidFill>
              </a:rPr>
              <a:t>English name</a:t>
            </a:r>
            <a:r>
              <a:rPr lang="en-US" sz="2000" dirty="0"/>
              <a:t>: Cuban Royal Palm </a:t>
            </a:r>
          </a:p>
          <a:p>
            <a:r>
              <a:rPr lang="en-US" sz="2000" dirty="0">
                <a:solidFill>
                  <a:srgbClr val="0070C0"/>
                </a:solidFill>
              </a:rPr>
              <a:t>Hindi name</a:t>
            </a:r>
            <a:r>
              <a:rPr lang="en-US" sz="2000" dirty="0"/>
              <a:t> : </a:t>
            </a:r>
            <a:r>
              <a:rPr lang="hi-IN" sz="2000" dirty="0"/>
              <a:t>राजा पाम</a:t>
            </a:r>
            <a:endParaRPr lang="en-US" sz="2000" dirty="0"/>
          </a:p>
          <a:p>
            <a:r>
              <a:rPr lang="en-US" sz="2000" dirty="0">
                <a:solidFill>
                  <a:srgbClr val="0070C0"/>
                </a:solidFill>
              </a:rPr>
              <a:t>Usage</a:t>
            </a:r>
            <a:r>
              <a:rPr lang="en-US" sz="2000" dirty="0"/>
              <a:t> : The seed is used as a feed for animals and as a source of oil. Leaves are employed for thatching and for building. As a diuretic, the roots are added to tea, a drink that originated in Haiti, by Cubans of Haitian descent. </a:t>
            </a:r>
          </a:p>
        </p:txBody>
      </p:sp>
      <p:sp>
        <p:nvSpPr>
          <p:cNvPr id="13" name="TextBox 12">
            <a:extLst>
              <a:ext uri="{FF2B5EF4-FFF2-40B4-BE49-F238E27FC236}">
                <a16:creationId xmlns:a16="http://schemas.microsoft.com/office/drawing/2014/main" id="{B2CCD4AF-58A2-F0A4-13CA-EEA600035190}"/>
              </a:ext>
            </a:extLst>
          </p:cNvPr>
          <p:cNvSpPr txBox="1"/>
          <p:nvPr/>
        </p:nvSpPr>
        <p:spPr>
          <a:xfrm>
            <a:off x="3595521" y="4982519"/>
            <a:ext cx="4923004" cy="507831"/>
          </a:xfrm>
          <a:prstGeom prst="rect">
            <a:avLst/>
          </a:prstGeom>
          <a:noFill/>
        </p:spPr>
        <p:txBody>
          <a:bodyPr wrap="square">
            <a:spAutoFit/>
          </a:bodyPr>
          <a:lstStyle/>
          <a:p>
            <a:r>
              <a:rPr lang="en-US"/>
              <a:t>Source- Wikipedia</a:t>
            </a:r>
          </a:p>
          <a:p>
            <a:r>
              <a:rPr lang="en-US"/>
              <a:t>Picture</a:t>
            </a:r>
            <a:r>
              <a:rPr lang="en-GB"/>
              <a:t> </a:t>
            </a:r>
            <a:r>
              <a:rPr lang="en-US"/>
              <a:t>courtesy- </a:t>
            </a:r>
            <a:r>
              <a:rPr lang="en-GB"/>
              <a:t>JDMC </a:t>
            </a:r>
            <a:r>
              <a:rPr lang="en-US"/>
              <a:t>Gardens</a:t>
            </a:r>
          </a:p>
        </p:txBody>
      </p:sp>
      <p:sp>
        <p:nvSpPr>
          <p:cNvPr id="5" name="TextBox 4">
            <a:extLst>
              <a:ext uri="{FF2B5EF4-FFF2-40B4-BE49-F238E27FC236}">
                <a16:creationId xmlns:a16="http://schemas.microsoft.com/office/drawing/2014/main" id="{970F267A-F112-4656-E030-448C53E8143A}"/>
              </a:ext>
            </a:extLst>
          </p:cNvPr>
          <p:cNvSpPr txBox="1"/>
          <p:nvPr/>
        </p:nvSpPr>
        <p:spPr>
          <a:xfrm rot="10800000" flipV="1">
            <a:off x="3595521" y="5897784"/>
            <a:ext cx="4737071" cy="507831"/>
          </a:xfrm>
          <a:prstGeom prst="rect">
            <a:avLst/>
          </a:prstGeom>
          <a:noFill/>
        </p:spPr>
        <p:txBody>
          <a:bodyPr wrap="square">
            <a:spAutoFit/>
          </a:bodyPr>
          <a:lstStyle/>
          <a:p>
            <a:r>
              <a:rPr lang="en-GB" err="1"/>
              <a:t>Fac</a:t>
            </a:r>
            <a:r>
              <a:rPr lang="en-US" err="1"/>
              <a:t>ulty</a:t>
            </a:r>
            <a:r>
              <a:rPr lang="en-US"/>
              <a:t> - Tara N.</a:t>
            </a:r>
          </a:p>
          <a:p>
            <a:r>
              <a:rPr lang="en-US"/>
              <a:t>Students- </a:t>
            </a:r>
            <a:r>
              <a:rPr lang="en-US" err="1"/>
              <a:t>Shikha</a:t>
            </a:r>
            <a:r>
              <a:rPr lang="en-GB"/>
              <a:t>, </a:t>
            </a:r>
            <a:r>
              <a:rPr lang="en-GB" err="1"/>
              <a:t>Neetu</a:t>
            </a:r>
            <a:r>
              <a:rPr lang="en-GB"/>
              <a:t>, </a:t>
            </a:r>
            <a:r>
              <a:rPr lang="en-US" err="1"/>
              <a:t>Archana</a:t>
            </a:r>
            <a:r>
              <a:rPr lang="en-US"/>
              <a:t> </a:t>
            </a:r>
          </a:p>
        </p:txBody>
      </p:sp>
      <p:sp>
        <p:nvSpPr>
          <p:cNvPr id="7" name="Rectangle 6">
            <a:extLst>
              <a:ext uri="{FF2B5EF4-FFF2-40B4-BE49-F238E27FC236}">
                <a16:creationId xmlns:a16="http://schemas.microsoft.com/office/drawing/2014/main" id="{B1C02568-695D-713D-1F5C-E065400BA6F6}"/>
              </a:ext>
            </a:extLst>
          </p:cNvPr>
          <p:cNvSpPr/>
          <p:nvPr/>
        </p:nvSpPr>
        <p:spPr>
          <a:xfrm>
            <a:off x="3548620" y="1148130"/>
            <a:ext cx="7707855" cy="63770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err="1">
                <a:solidFill>
                  <a:srgbClr val="002060"/>
                </a:solidFill>
              </a:rPr>
              <a:t>Roystonea</a:t>
            </a:r>
            <a:r>
              <a:rPr lang="en-GB" sz="3200" b="1">
                <a:solidFill>
                  <a:srgbClr val="002060"/>
                </a:solidFill>
              </a:rPr>
              <a:t> </a:t>
            </a:r>
            <a:r>
              <a:rPr lang="en-GB" sz="3200" b="1" err="1">
                <a:solidFill>
                  <a:srgbClr val="002060"/>
                </a:solidFill>
              </a:rPr>
              <a:t>Regia</a:t>
            </a:r>
            <a:endParaRPr lang="en-US" sz="3200" b="1">
              <a:solidFill>
                <a:srgbClr val="002060"/>
              </a:solidFill>
            </a:endParaRPr>
          </a:p>
        </p:txBody>
      </p:sp>
      <p:pic>
        <p:nvPicPr>
          <p:cNvPr id="2" name="Picture 2">
            <a:extLst>
              <a:ext uri="{FF2B5EF4-FFF2-40B4-BE49-F238E27FC236}">
                <a16:creationId xmlns:a16="http://schemas.microsoft.com/office/drawing/2014/main" id="{24ABE3AD-9915-AD33-7DE1-6D65099CA211}"/>
              </a:ext>
            </a:extLst>
          </p:cNvPr>
          <p:cNvPicPr>
            <a:picLocks noChangeAspect="1"/>
          </p:cNvPicPr>
          <p:nvPr/>
        </p:nvPicPr>
        <p:blipFill>
          <a:blip r:embed="rId3"/>
          <a:stretch>
            <a:fillRect/>
          </a:stretch>
        </p:blipFill>
        <p:spPr>
          <a:xfrm>
            <a:off x="0" y="-24747"/>
            <a:ext cx="3178969" cy="6882747"/>
          </a:xfrm>
          <a:prstGeom prst="rect">
            <a:avLst/>
          </a:prstGeom>
        </p:spPr>
      </p:pic>
    </p:spTree>
    <p:extLst>
      <p:ext uri="{BB962C8B-B14F-4D97-AF65-F5344CB8AC3E}">
        <p14:creationId xmlns:p14="http://schemas.microsoft.com/office/powerpoint/2010/main" val="3576622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0A51B9F-D5EF-4458-3F0E-680841ECE2B1}"/>
              </a:ext>
            </a:extLst>
          </p:cNvPr>
          <p:cNvPicPr>
            <a:picLocks noGrp="1" noChangeAspect="1"/>
          </p:cNvPicPr>
          <p:nvPr>
            <p:ph idx="1"/>
          </p:nvPr>
        </p:nvPicPr>
        <p:blipFill rotWithShape="1">
          <a:blip r:embed="rId2"/>
          <a:srcRect r="15331"/>
          <a:stretch/>
        </p:blipFill>
        <p:spPr>
          <a:xfrm>
            <a:off x="0" y="0"/>
            <a:ext cx="4083844" cy="6835392"/>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53CA742D-18CD-1E7F-6FE1-50053FCBAAAE}"/>
              </a:ext>
            </a:extLst>
          </p:cNvPr>
          <p:cNvSpPr txBox="1"/>
          <p:nvPr/>
        </p:nvSpPr>
        <p:spPr>
          <a:xfrm rot="10800000" flipV="1">
            <a:off x="3011028" y="350788"/>
            <a:ext cx="7846219" cy="553998"/>
          </a:xfrm>
          <a:prstGeom prst="rect">
            <a:avLst/>
          </a:prstGeom>
          <a:noFill/>
        </p:spPr>
        <p:txBody>
          <a:bodyPr wrap="square">
            <a:spAutoFit/>
          </a:bodyPr>
          <a:lstStyle/>
          <a:p>
            <a:pPr algn="ctr"/>
            <a:r>
              <a:rPr lang="en-IN" sz="2000" b="1">
                <a:solidFill>
                  <a:schemeClr val="accent1">
                    <a:lumMod val="75000"/>
                  </a:schemeClr>
                </a:solidFill>
              </a:rPr>
              <a:t>Janki Devi Memorial College</a:t>
            </a:r>
            <a:r>
              <a:rPr lang="en-IN" sz="2000" b="1">
                <a:solidFill>
                  <a:schemeClr val="tx2"/>
                </a:solidFill>
              </a:rPr>
              <a:t> </a:t>
            </a:r>
          </a:p>
          <a:p>
            <a:pPr algn="ctr"/>
            <a:r>
              <a:rPr lang="en-IN" sz="2000" b="1">
                <a:solidFill>
                  <a:schemeClr val="tx2"/>
                </a:solidFill>
              </a:rPr>
              <a:t>(</a:t>
            </a:r>
            <a:r>
              <a:rPr lang="en-GB" sz="2000" b="1">
                <a:solidFill>
                  <a:schemeClr val="tx2"/>
                </a:solidFill>
              </a:rPr>
              <a:t>U</a:t>
            </a:r>
            <a:r>
              <a:rPr lang="en-IN" sz="2000" b="1" err="1">
                <a:solidFill>
                  <a:schemeClr val="tx2"/>
                </a:solidFill>
              </a:rPr>
              <a:t>niversity</a:t>
            </a:r>
            <a:r>
              <a:rPr lang="en-IN" sz="2000" b="1">
                <a:solidFill>
                  <a:schemeClr val="tx2"/>
                </a:solidFill>
              </a:rPr>
              <a:t> of Delhi)</a:t>
            </a:r>
            <a:endParaRPr lang="en-US" sz="2000"/>
          </a:p>
        </p:txBody>
      </p:sp>
      <p:pic>
        <p:nvPicPr>
          <p:cNvPr id="8" name="Picture 11">
            <a:extLst>
              <a:ext uri="{FF2B5EF4-FFF2-40B4-BE49-F238E27FC236}">
                <a16:creationId xmlns:a16="http://schemas.microsoft.com/office/drawing/2014/main" id="{FE03AE48-2CEA-2CAA-B716-2A2CED3C481F}"/>
              </a:ext>
            </a:extLst>
          </p:cNvPr>
          <p:cNvPicPr>
            <a:picLocks noChangeAspect="1"/>
          </p:cNvPicPr>
          <p:nvPr/>
        </p:nvPicPr>
        <p:blipFill>
          <a:blip r:embed="rId3"/>
          <a:stretch>
            <a:fillRect/>
          </a:stretch>
        </p:blipFill>
        <p:spPr>
          <a:xfrm rot="10800000" flipH="1" flipV="1">
            <a:off x="4323473" y="150657"/>
            <a:ext cx="851560" cy="941514"/>
          </a:xfrm>
          <a:prstGeom prst="rect">
            <a:avLst/>
          </a:prstGeom>
        </p:spPr>
      </p:pic>
      <p:sp>
        <p:nvSpPr>
          <p:cNvPr id="11" name="TextBox 10">
            <a:extLst>
              <a:ext uri="{FF2B5EF4-FFF2-40B4-BE49-F238E27FC236}">
                <a16:creationId xmlns:a16="http://schemas.microsoft.com/office/drawing/2014/main" id="{03CAEA63-A528-2EB5-423C-9F2EF2C8410E}"/>
              </a:ext>
            </a:extLst>
          </p:cNvPr>
          <p:cNvSpPr txBox="1"/>
          <p:nvPr/>
        </p:nvSpPr>
        <p:spPr>
          <a:xfrm>
            <a:off x="4328048" y="2033668"/>
            <a:ext cx="4324259" cy="1938992"/>
          </a:xfrm>
          <a:prstGeom prst="rect">
            <a:avLst/>
          </a:prstGeom>
          <a:noFill/>
        </p:spPr>
        <p:txBody>
          <a:bodyPr wrap="square">
            <a:spAutoFit/>
          </a:bodyPr>
          <a:lstStyle/>
          <a:p>
            <a:r>
              <a:rPr lang="en-US" sz="2000">
                <a:solidFill>
                  <a:srgbClr val="0070C0"/>
                </a:solidFill>
              </a:rPr>
              <a:t>Botanical name :</a:t>
            </a:r>
            <a:r>
              <a:rPr lang="en-US" sz="2000"/>
              <a:t> Dracaena </a:t>
            </a:r>
            <a:r>
              <a:rPr lang="en-US" sz="2000" err="1"/>
              <a:t>Angustifolia</a:t>
            </a:r>
            <a:endParaRPr lang="en-US" sz="2000"/>
          </a:p>
          <a:p>
            <a:r>
              <a:rPr lang="en-US" sz="2000">
                <a:solidFill>
                  <a:srgbClr val="0070C0"/>
                </a:solidFill>
              </a:rPr>
              <a:t>English name</a:t>
            </a:r>
            <a:r>
              <a:rPr lang="en-US" sz="2000"/>
              <a:t>: Narrow-Leaf Dragon Tree </a:t>
            </a:r>
          </a:p>
          <a:p>
            <a:r>
              <a:rPr lang="en-US" sz="2000">
                <a:solidFill>
                  <a:srgbClr val="0070C0"/>
                </a:solidFill>
              </a:rPr>
              <a:t>Hindi name</a:t>
            </a:r>
            <a:r>
              <a:rPr lang="en-US" sz="2000"/>
              <a:t> : </a:t>
            </a:r>
            <a:r>
              <a:rPr lang="hi-IN" sz="2000"/>
              <a:t>संकरी ड्रैगन</a:t>
            </a:r>
            <a:endParaRPr lang="en-US" sz="2000"/>
          </a:p>
          <a:p>
            <a:r>
              <a:rPr lang="en-US" sz="2000">
                <a:solidFill>
                  <a:srgbClr val="0070C0"/>
                </a:solidFill>
              </a:rPr>
              <a:t>Usage</a:t>
            </a:r>
            <a:r>
              <a:rPr lang="en-US" sz="2000"/>
              <a:t> : </a:t>
            </a:r>
            <a:r>
              <a:rPr lang="en-GB" sz="2000"/>
              <a:t>It’s </a:t>
            </a:r>
            <a:r>
              <a:rPr lang="en-US" sz="2000"/>
              <a:t>decoction of the leaves </a:t>
            </a:r>
            <a:r>
              <a:rPr lang="en-GB" sz="2000"/>
              <a:t>is believed </a:t>
            </a:r>
            <a:r>
              <a:rPr lang="en-US" sz="2000"/>
              <a:t>to cure dysentery, leucorrhea, and</a:t>
            </a:r>
            <a:r>
              <a:rPr lang="en-GB" sz="2000"/>
              <a:t> mucus.</a:t>
            </a:r>
            <a:endParaRPr lang="en-US" sz="2000"/>
          </a:p>
        </p:txBody>
      </p:sp>
      <p:sp>
        <p:nvSpPr>
          <p:cNvPr id="13" name="TextBox 12">
            <a:extLst>
              <a:ext uri="{FF2B5EF4-FFF2-40B4-BE49-F238E27FC236}">
                <a16:creationId xmlns:a16="http://schemas.microsoft.com/office/drawing/2014/main" id="{B4C2E062-EC98-079F-1CAB-1600E39E1CC4}"/>
              </a:ext>
            </a:extLst>
          </p:cNvPr>
          <p:cNvSpPr txBox="1"/>
          <p:nvPr/>
        </p:nvSpPr>
        <p:spPr>
          <a:xfrm>
            <a:off x="4328048" y="4404812"/>
            <a:ext cx="4923004" cy="507831"/>
          </a:xfrm>
          <a:prstGeom prst="rect">
            <a:avLst/>
          </a:prstGeom>
          <a:noFill/>
        </p:spPr>
        <p:txBody>
          <a:bodyPr wrap="square">
            <a:spAutoFit/>
          </a:bodyPr>
          <a:lstStyle/>
          <a:p>
            <a:r>
              <a:rPr lang="en-US"/>
              <a:t>Source- Wikipedia </a:t>
            </a:r>
          </a:p>
          <a:p>
            <a:r>
              <a:rPr lang="en-US"/>
              <a:t>Picture</a:t>
            </a:r>
            <a:r>
              <a:rPr lang="en-GB"/>
              <a:t> </a:t>
            </a:r>
            <a:r>
              <a:rPr lang="en-US"/>
              <a:t>courtesy- </a:t>
            </a:r>
            <a:r>
              <a:rPr lang="en-GB"/>
              <a:t>JDMC </a:t>
            </a:r>
            <a:r>
              <a:rPr lang="en-US"/>
              <a:t>Gardens</a:t>
            </a:r>
          </a:p>
        </p:txBody>
      </p:sp>
      <p:sp>
        <p:nvSpPr>
          <p:cNvPr id="15" name="TextBox 14">
            <a:extLst>
              <a:ext uri="{FF2B5EF4-FFF2-40B4-BE49-F238E27FC236}">
                <a16:creationId xmlns:a16="http://schemas.microsoft.com/office/drawing/2014/main" id="{1615CB55-B8D2-BDE5-71E0-C584CF4A3163}"/>
              </a:ext>
            </a:extLst>
          </p:cNvPr>
          <p:cNvSpPr txBox="1"/>
          <p:nvPr/>
        </p:nvSpPr>
        <p:spPr>
          <a:xfrm rot="10800000" flipV="1">
            <a:off x="4328048" y="5405516"/>
            <a:ext cx="4737071" cy="507831"/>
          </a:xfrm>
          <a:prstGeom prst="rect">
            <a:avLst/>
          </a:prstGeom>
          <a:noFill/>
        </p:spPr>
        <p:txBody>
          <a:bodyPr wrap="square">
            <a:spAutoFit/>
          </a:bodyPr>
          <a:lstStyle/>
          <a:p>
            <a:r>
              <a:rPr lang="en-GB"/>
              <a:t>Fa</a:t>
            </a:r>
            <a:r>
              <a:rPr lang="en-US" err="1"/>
              <a:t>culty</a:t>
            </a:r>
            <a:r>
              <a:rPr lang="en-US"/>
              <a:t> - Tara N.</a:t>
            </a:r>
          </a:p>
          <a:p>
            <a:r>
              <a:rPr lang="en-US"/>
              <a:t>Students- </a:t>
            </a:r>
            <a:r>
              <a:rPr lang="en-US" err="1"/>
              <a:t>Shikha</a:t>
            </a:r>
            <a:r>
              <a:rPr lang="en-GB"/>
              <a:t>, </a:t>
            </a:r>
            <a:r>
              <a:rPr lang="en-US" err="1"/>
              <a:t>Neetu</a:t>
            </a:r>
            <a:r>
              <a:rPr lang="en-US"/>
              <a:t>, </a:t>
            </a:r>
            <a:r>
              <a:rPr lang="en-US" err="1"/>
              <a:t>Archana</a:t>
            </a:r>
            <a:r>
              <a:rPr lang="en-US"/>
              <a:t> </a:t>
            </a:r>
          </a:p>
        </p:txBody>
      </p:sp>
      <p:sp>
        <p:nvSpPr>
          <p:cNvPr id="5" name="Rectangle 4">
            <a:extLst>
              <a:ext uri="{FF2B5EF4-FFF2-40B4-BE49-F238E27FC236}">
                <a16:creationId xmlns:a16="http://schemas.microsoft.com/office/drawing/2014/main" id="{1624E117-410A-930A-C691-D80D94A1CF07}"/>
              </a:ext>
            </a:extLst>
          </p:cNvPr>
          <p:cNvSpPr/>
          <p:nvPr/>
        </p:nvSpPr>
        <p:spPr>
          <a:xfrm>
            <a:off x="4328048" y="1212345"/>
            <a:ext cx="7459661" cy="63770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solidFill>
                  <a:srgbClr val="002060"/>
                </a:solidFill>
              </a:rPr>
              <a:t>Dracaena </a:t>
            </a:r>
            <a:r>
              <a:rPr lang="en-GB" sz="3200" b="1" err="1">
                <a:solidFill>
                  <a:srgbClr val="002060"/>
                </a:solidFill>
              </a:rPr>
              <a:t>Angustifolia</a:t>
            </a:r>
            <a:endParaRPr lang="en-US" sz="3200" b="1">
              <a:solidFill>
                <a:srgbClr val="002060"/>
              </a:solidFill>
            </a:endParaRPr>
          </a:p>
        </p:txBody>
      </p:sp>
    </p:spTree>
    <p:extLst>
      <p:ext uri="{BB962C8B-B14F-4D97-AF65-F5344CB8AC3E}">
        <p14:creationId xmlns:p14="http://schemas.microsoft.com/office/powerpoint/2010/main" val="3161719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DFC1B09F-85C2-1562-506A-12A8EF2BF504}"/>
              </a:ext>
            </a:extLst>
          </p:cNvPr>
          <p:cNvPicPr>
            <a:picLocks noGrp="1" noChangeAspect="1"/>
          </p:cNvPicPr>
          <p:nvPr>
            <p:ph idx="1"/>
          </p:nvPr>
        </p:nvPicPr>
        <p:blipFill>
          <a:blip r:embed="rId2"/>
          <a:srcRect/>
          <a:stretch/>
        </p:blipFill>
        <p:spPr>
          <a:xfrm>
            <a:off x="0" y="-19169"/>
            <a:ext cx="3905250" cy="6863119"/>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1A2AA80A-6A8B-A801-5C9D-95F4EA1E6966}"/>
              </a:ext>
            </a:extLst>
          </p:cNvPr>
          <p:cNvSpPr txBox="1"/>
          <p:nvPr/>
        </p:nvSpPr>
        <p:spPr>
          <a:xfrm rot="10800000" flipV="1">
            <a:off x="2853114" y="358317"/>
            <a:ext cx="7846219" cy="553998"/>
          </a:xfrm>
          <a:prstGeom prst="rect">
            <a:avLst/>
          </a:prstGeom>
          <a:noFill/>
        </p:spPr>
        <p:txBody>
          <a:bodyPr wrap="square">
            <a:spAutoFit/>
          </a:bodyPr>
          <a:lstStyle/>
          <a:p>
            <a:pPr algn="ctr"/>
            <a:r>
              <a:rPr lang="en-IN" sz="2000" b="1">
                <a:solidFill>
                  <a:schemeClr val="accent1">
                    <a:lumMod val="75000"/>
                  </a:schemeClr>
                </a:solidFill>
              </a:rPr>
              <a:t>Janki Devi Memorial College</a:t>
            </a:r>
            <a:r>
              <a:rPr lang="en-IN" sz="2000" b="1">
                <a:solidFill>
                  <a:schemeClr val="tx2"/>
                </a:solidFill>
              </a:rPr>
              <a:t> </a:t>
            </a:r>
          </a:p>
          <a:p>
            <a:pPr algn="ctr"/>
            <a:r>
              <a:rPr lang="en-IN" sz="2000" b="1">
                <a:solidFill>
                  <a:schemeClr val="tx2"/>
                </a:solidFill>
              </a:rPr>
              <a:t>(University of Delhi)</a:t>
            </a:r>
            <a:endParaRPr lang="en-US" sz="2000"/>
          </a:p>
        </p:txBody>
      </p:sp>
      <p:pic>
        <p:nvPicPr>
          <p:cNvPr id="8" name="Picture 11">
            <a:extLst>
              <a:ext uri="{FF2B5EF4-FFF2-40B4-BE49-F238E27FC236}">
                <a16:creationId xmlns:a16="http://schemas.microsoft.com/office/drawing/2014/main" id="{3DAE0C0D-5468-A0D4-EBDC-1FAE70143568}"/>
              </a:ext>
            </a:extLst>
          </p:cNvPr>
          <p:cNvPicPr>
            <a:picLocks noChangeAspect="1"/>
          </p:cNvPicPr>
          <p:nvPr/>
        </p:nvPicPr>
        <p:blipFill>
          <a:blip r:embed="rId3"/>
          <a:stretch>
            <a:fillRect/>
          </a:stretch>
        </p:blipFill>
        <p:spPr>
          <a:xfrm>
            <a:off x="4282492" y="285354"/>
            <a:ext cx="762000" cy="815788"/>
          </a:xfrm>
          <a:prstGeom prst="rect">
            <a:avLst/>
          </a:prstGeom>
        </p:spPr>
      </p:pic>
      <p:sp>
        <p:nvSpPr>
          <p:cNvPr id="11" name="TextBox 10">
            <a:extLst>
              <a:ext uri="{FF2B5EF4-FFF2-40B4-BE49-F238E27FC236}">
                <a16:creationId xmlns:a16="http://schemas.microsoft.com/office/drawing/2014/main" id="{695A846B-A78B-8BC3-42A3-2F0C3F1EC7A0}"/>
              </a:ext>
            </a:extLst>
          </p:cNvPr>
          <p:cNvSpPr txBox="1"/>
          <p:nvPr/>
        </p:nvSpPr>
        <p:spPr>
          <a:xfrm>
            <a:off x="4281154" y="1916379"/>
            <a:ext cx="5796071" cy="2677656"/>
          </a:xfrm>
          <a:prstGeom prst="rect">
            <a:avLst/>
          </a:prstGeom>
          <a:noFill/>
        </p:spPr>
        <p:txBody>
          <a:bodyPr wrap="square" lIns="91440" tIns="45720" rIns="91440" bIns="45720" anchor="t">
            <a:spAutoFit/>
          </a:bodyPr>
          <a:lstStyle/>
          <a:p>
            <a:r>
              <a:rPr lang="en-US" sz="2400" dirty="0">
                <a:solidFill>
                  <a:srgbClr val="0070C0"/>
                </a:solidFill>
              </a:rPr>
              <a:t>Botanical name </a:t>
            </a:r>
            <a:r>
              <a:rPr lang="en-US" sz="2400" dirty="0"/>
              <a:t>:</a:t>
            </a:r>
            <a:r>
              <a:rPr lang="en-US" sz="2400" dirty="0" err="1"/>
              <a:t>Tecoma</a:t>
            </a:r>
            <a:r>
              <a:rPr lang="en-US" sz="2400" dirty="0"/>
              <a:t> Stan</a:t>
            </a:r>
          </a:p>
          <a:p>
            <a:r>
              <a:rPr lang="en-US" sz="2400" dirty="0">
                <a:solidFill>
                  <a:srgbClr val="0070C0"/>
                </a:solidFill>
              </a:rPr>
              <a:t>English name</a:t>
            </a:r>
            <a:r>
              <a:rPr lang="en-US" sz="2400" dirty="0"/>
              <a:t>: Yellow Elder</a:t>
            </a:r>
          </a:p>
          <a:p>
            <a:r>
              <a:rPr lang="en-US" sz="2400" dirty="0">
                <a:solidFill>
                  <a:srgbClr val="0070C0"/>
                </a:solidFill>
              </a:rPr>
              <a:t>Hindi name</a:t>
            </a:r>
            <a:r>
              <a:rPr lang="en-US" sz="2400" dirty="0"/>
              <a:t>: </a:t>
            </a:r>
            <a:r>
              <a:rPr lang="hi-IN" sz="2400" dirty="0">
                <a:cs typeface="Mangal"/>
              </a:rPr>
              <a:t>पीली टेकोमा</a:t>
            </a:r>
            <a:endParaRPr lang="en-US" sz="2400" dirty="0">
              <a:cs typeface="Mangal"/>
            </a:endParaRPr>
          </a:p>
          <a:p>
            <a:r>
              <a:rPr lang="en-US" sz="2400" dirty="0">
                <a:solidFill>
                  <a:srgbClr val="0070C0"/>
                </a:solidFill>
              </a:rPr>
              <a:t>Usage</a:t>
            </a:r>
            <a:r>
              <a:rPr lang="en-US" sz="2400" dirty="0"/>
              <a:t> : Treats hyperglycemia, gastrointestinal and urinary tract UTI disorders, jaundice toothaches, headaches, colds, skin infections, scorpion, snake, and rat bites.</a:t>
            </a:r>
          </a:p>
        </p:txBody>
      </p:sp>
      <p:sp>
        <p:nvSpPr>
          <p:cNvPr id="13" name="TextBox 12">
            <a:extLst>
              <a:ext uri="{FF2B5EF4-FFF2-40B4-BE49-F238E27FC236}">
                <a16:creationId xmlns:a16="http://schemas.microsoft.com/office/drawing/2014/main" id="{FA877C6D-4B06-3D44-70CE-E524760F5614}"/>
              </a:ext>
            </a:extLst>
          </p:cNvPr>
          <p:cNvSpPr txBox="1"/>
          <p:nvPr/>
        </p:nvSpPr>
        <p:spPr>
          <a:xfrm>
            <a:off x="4281154" y="5010264"/>
            <a:ext cx="4923004" cy="507831"/>
          </a:xfrm>
          <a:prstGeom prst="rect">
            <a:avLst/>
          </a:prstGeom>
          <a:noFill/>
        </p:spPr>
        <p:txBody>
          <a:bodyPr wrap="square">
            <a:spAutoFit/>
          </a:bodyPr>
          <a:lstStyle/>
          <a:p>
            <a:r>
              <a:rPr lang="en-US"/>
              <a:t>Source- Wikipedia </a:t>
            </a:r>
          </a:p>
          <a:p>
            <a:r>
              <a:rPr lang="en-US"/>
              <a:t>Picture</a:t>
            </a:r>
            <a:r>
              <a:rPr lang="en-GB"/>
              <a:t> </a:t>
            </a:r>
            <a:r>
              <a:rPr lang="en-US"/>
              <a:t>courtesy- </a:t>
            </a:r>
            <a:r>
              <a:rPr lang="en-GB"/>
              <a:t>JDMC </a:t>
            </a:r>
            <a:r>
              <a:rPr lang="en-US"/>
              <a:t>Gardens</a:t>
            </a:r>
          </a:p>
        </p:txBody>
      </p:sp>
      <p:sp>
        <p:nvSpPr>
          <p:cNvPr id="15" name="TextBox 14">
            <a:extLst>
              <a:ext uri="{FF2B5EF4-FFF2-40B4-BE49-F238E27FC236}">
                <a16:creationId xmlns:a16="http://schemas.microsoft.com/office/drawing/2014/main" id="{92E4D03B-00CB-1F35-2750-C342263E43C3}"/>
              </a:ext>
            </a:extLst>
          </p:cNvPr>
          <p:cNvSpPr txBox="1"/>
          <p:nvPr/>
        </p:nvSpPr>
        <p:spPr>
          <a:xfrm rot="10800000" flipV="1">
            <a:off x="4286282" y="5924779"/>
            <a:ext cx="4737071" cy="507831"/>
          </a:xfrm>
          <a:prstGeom prst="rect">
            <a:avLst/>
          </a:prstGeom>
          <a:noFill/>
        </p:spPr>
        <p:txBody>
          <a:bodyPr wrap="square">
            <a:spAutoFit/>
          </a:bodyPr>
          <a:lstStyle/>
          <a:p>
            <a:r>
              <a:rPr lang="en-GB"/>
              <a:t>Fa</a:t>
            </a:r>
            <a:r>
              <a:rPr lang="en-US" err="1"/>
              <a:t>culty</a:t>
            </a:r>
            <a:r>
              <a:rPr lang="en-US"/>
              <a:t> - Tara N.</a:t>
            </a:r>
          </a:p>
          <a:p>
            <a:r>
              <a:rPr lang="en-US"/>
              <a:t>Students- </a:t>
            </a:r>
            <a:r>
              <a:rPr lang="en-US" err="1"/>
              <a:t>Shikha</a:t>
            </a:r>
            <a:r>
              <a:rPr lang="en-GB"/>
              <a:t>, </a:t>
            </a:r>
            <a:r>
              <a:rPr lang="en-US" err="1"/>
              <a:t>Neetu</a:t>
            </a:r>
            <a:r>
              <a:rPr lang="en-US"/>
              <a:t>, </a:t>
            </a:r>
            <a:r>
              <a:rPr lang="en-US" err="1"/>
              <a:t>Archana</a:t>
            </a:r>
            <a:endParaRPr lang="en-US"/>
          </a:p>
        </p:txBody>
      </p:sp>
      <p:sp>
        <p:nvSpPr>
          <p:cNvPr id="5" name="Rectangle 4">
            <a:extLst>
              <a:ext uri="{FF2B5EF4-FFF2-40B4-BE49-F238E27FC236}">
                <a16:creationId xmlns:a16="http://schemas.microsoft.com/office/drawing/2014/main" id="{80969ECD-84EC-D65C-9D79-A60000709E60}"/>
              </a:ext>
            </a:extLst>
          </p:cNvPr>
          <p:cNvSpPr/>
          <p:nvPr/>
        </p:nvSpPr>
        <p:spPr>
          <a:xfrm>
            <a:off x="4285756" y="1259343"/>
            <a:ext cx="7232535" cy="61620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err="1">
                <a:solidFill>
                  <a:srgbClr val="002060"/>
                </a:solidFill>
              </a:rPr>
              <a:t>Tecoma</a:t>
            </a:r>
            <a:r>
              <a:rPr lang="en-GB" sz="3200" b="1">
                <a:solidFill>
                  <a:srgbClr val="002060"/>
                </a:solidFill>
              </a:rPr>
              <a:t> </a:t>
            </a:r>
            <a:r>
              <a:rPr lang="en-GB" sz="3200" b="1" err="1">
                <a:solidFill>
                  <a:srgbClr val="002060"/>
                </a:solidFill>
              </a:rPr>
              <a:t>stan</a:t>
            </a:r>
            <a:endParaRPr lang="en-US" sz="3200" b="1">
              <a:solidFill>
                <a:srgbClr val="002060"/>
              </a:solidFill>
            </a:endParaRPr>
          </a:p>
        </p:txBody>
      </p:sp>
    </p:spTree>
    <p:extLst>
      <p:ext uri="{BB962C8B-B14F-4D97-AF65-F5344CB8AC3E}">
        <p14:creationId xmlns:p14="http://schemas.microsoft.com/office/powerpoint/2010/main" val="217446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id="{F5DAAA35-9A3C-4A41-A349-7E40A9F93D93}"/>
              </a:ext>
            </a:extLst>
          </p:cNvPr>
          <p:cNvPicPr>
            <a:picLocks noGrp="1" noChangeAspect="1"/>
          </p:cNvPicPr>
          <p:nvPr>
            <p:ph idx="1"/>
          </p:nvPr>
        </p:nvPicPr>
        <p:blipFill rotWithShape="1">
          <a:blip r:embed="rId2"/>
          <a:srcRect l="8150" t="3430" r="10578"/>
          <a:stretch/>
        </p:blipFill>
        <p:spPr>
          <a:xfrm>
            <a:off x="0" y="0"/>
            <a:ext cx="4214813" cy="6833435"/>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1F8B3B46-E399-4C48-A314-EF2E767924E9}"/>
              </a:ext>
            </a:extLst>
          </p:cNvPr>
          <p:cNvSpPr txBox="1"/>
          <p:nvPr/>
        </p:nvSpPr>
        <p:spPr>
          <a:xfrm>
            <a:off x="4587515" y="1852904"/>
            <a:ext cx="5830929" cy="1938992"/>
          </a:xfrm>
          <a:prstGeom prst="rect">
            <a:avLst/>
          </a:prstGeom>
          <a:noFill/>
        </p:spPr>
        <p:txBody>
          <a:bodyPr wrap="square">
            <a:spAutoFit/>
          </a:bodyPr>
          <a:lstStyle/>
          <a:p>
            <a:r>
              <a:rPr lang="en-US" sz="2400" dirty="0">
                <a:solidFill>
                  <a:srgbClr val="0070C0"/>
                </a:solidFill>
              </a:rPr>
              <a:t>Botanical name</a:t>
            </a:r>
            <a:r>
              <a:rPr lang="en-US" sz="2400" dirty="0"/>
              <a:t> : Alocasia </a:t>
            </a:r>
            <a:r>
              <a:rPr lang="en-US" sz="2400" dirty="0" err="1"/>
              <a:t>Macrarhizos</a:t>
            </a:r>
            <a:endParaRPr lang="en-US" sz="2400" dirty="0"/>
          </a:p>
          <a:p>
            <a:r>
              <a:rPr lang="en-US" sz="2400" dirty="0">
                <a:solidFill>
                  <a:srgbClr val="0070C0"/>
                </a:solidFill>
              </a:rPr>
              <a:t>English name</a:t>
            </a:r>
            <a:r>
              <a:rPr lang="en-US" sz="2400" dirty="0"/>
              <a:t>: Colocasia </a:t>
            </a:r>
            <a:r>
              <a:rPr lang="en-GB" sz="2400" dirty="0" err="1"/>
              <a:t>Ghuiyan</a:t>
            </a:r>
            <a:r>
              <a:rPr lang="en-GB" sz="2400" dirty="0"/>
              <a:t> </a:t>
            </a:r>
            <a:r>
              <a:rPr lang="en-GB" sz="2400" dirty="0" err="1"/>
              <a:t>Aruj</a:t>
            </a:r>
            <a:endParaRPr lang="en-US" sz="2400" dirty="0"/>
          </a:p>
          <a:p>
            <a:r>
              <a:rPr lang="en-US" sz="2400" dirty="0">
                <a:solidFill>
                  <a:srgbClr val="0070C0"/>
                </a:solidFill>
              </a:rPr>
              <a:t>Hindi name </a:t>
            </a:r>
            <a:r>
              <a:rPr lang="en-US" sz="2400" dirty="0"/>
              <a:t>:</a:t>
            </a:r>
            <a:r>
              <a:rPr lang="hi-IN" sz="2400" dirty="0"/>
              <a:t>अरबी का पत्ता</a:t>
            </a:r>
            <a:endParaRPr lang="en-US" sz="2400" dirty="0"/>
          </a:p>
          <a:p>
            <a:r>
              <a:rPr lang="en-US" sz="2400" dirty="0">
                <a:solidFill>
                  <a:srgbClr val="0070C0"/>
                </a:solidFill>
              </a:rPr>
              <a:t>Usage</a:t>
            </a:r>
            <a:r>
              <a:rPr lang="en-US" sz="2400" dirty="0"/>
              <a:t> : It is used to treat several diseases like diarrhea, constipation, diabetes, and cancer. </a:t>
            </a:r>
          </a:p>
        </p:txBody>
      </p:sp>
      <p:sp>
        <p:nvSpPr>
          <p:cNvPr id="7" name="TextBox 6">
            <a:extLst>
              <a:ext uri="{FF2B5EF4-FFF2-40B4-BE49-F238E27FC236}">
                <a16:creationId xmlns:a16="http://schemas.microsoft.com/office/drawing/2014/main" id="{4AA46DE1-CC34-DA40-9602-8AAD1E94BF05}"/>
              </a:ext>
            </a:extLst>
          </p:cNvPr>
          <p:cNvSpPr txBox="1"/>
          <p:nvPr/>
        </p:nvSpPr>
        <p:spPr>
          <a:xfrm>
            <a:off x="5215703" y="440950"/>
            <a:ext cx="3773206" cy="507831"/>
          </a:xfrm>
          <a:prstGeom prst="rect">
            <a:avLst/>
          </a:prstGeom>
          <a:noFill/>
        </p:spPr>
        <p:txBody>
          <a:bodyPr wrap="square">
            <a:spAutoFit/>
          </a:bodyPr>
          <a:lstStyle/>
          <a:p>
            <a:pPr algn="ctr"/>
            <a:r>
              <a:rPr lang="en-IN" b="1">
                <a:solidFill>
                  <a:schemeClr val="accent1">
                    <a:lumMod val="75000"/>
                  </a:schemeClr>
                </a:solidFill>
              </a:rPr>
              <a:t>Janki Devi Memorial College</a:t>
            </a:r>
            <a:r>
              <a:rPr lang="en-IN" sz="1600" b="1">
                <a:solidFill>
                  <a:schemeClr val="tx2"/>
                </a:solidFill>
              </a:rPr>
              <a:t> </a:t>
            </a:r>
          </a:p>
          <a:p>
            <a:pPr algn="ctr"/>
            <a:r>
              <a:rPr lang="en-IN" b="1">
                <a:solidFill>
                  <a:schemeClr val="tx2"/>
                </a:solidFill>
              </a:rPr>
              <a:t>(University of Delhi)</a:t>
            </a:r>
            <a:endParaRPr lang="en-US"/>
          </a:p>
        </p:txBody>
      </p:sp>
      <p:sp>
        <p:nvSpPr>
          <p:cNvPr id="10" name="TextBox 9">
            <a:extLst>
              <a:ext uri="{FF2B5EF4-FFF2-40B4-BE49-F238E27FC236}">
                <a16:creationId xmlns:a16="http://schemas.microsoft.com/office/drawing/2014/main" id="{85F47912-FDA4-C64B-8116-0A9B8ADF2EAA}"/>
              </a:ext>
            </a:extLst>
          </p:cNvPr>
          <p:cNvSpPr txBox="1"/>
          <p:nvPr/>
        </p:nvSpPr>
        <p:spPr>
          <a:xfrm>
            <a:off x="4587515" y="4276209"/>
            <a:ext cx="5585284" cy="1323439"/>
          </a:xfrm>
          <a:prstGeom prst="rect">
            <a:avLst/>
          </a:prstGeom>
          <a:noFill/>
        </p:spPr>
        <p:txBody>
          <a:bodyPr wrap="square">
            <a:spAutoFit/>
          </a:bodyPr>
          <a:lstStyle/>
          <a:p>
            <a:r>
              <a:rPr lang="en-US" sz="1600"/>
              <a:t>Source: Wikipedia </a:t>
            </a:r>
            <a:endParaRPr lang="en-GB" sz="1600"/>
          </a:p>
          <a:p>
            <a:r>
              <a:rPr lang="en-GB" sz="1600"/>
              <a:t>P</a:t>
            </a:r>
            <a:r>
              <a:rPr lang="en-US" sz="1600" err="1"/>
              <a:t>icture</a:t>
            </a:r>
            <a:r>
              <a:rPr lang="en-US" sz="1600"/>
              <a:t> Courtesy</a:t>
            </a:r>
            <a:r>
              <a:rPr lang="en-GB" sz="1600"/>
              <a:t> JDMC Gardens</a:t>
            </a:r>
          </a:p>
          <a:p>
            <a:endParaRPr lang="en-GB" sz="1600"/>
          </a:p>
          <a:p>
            <a:r>
              <a:rPr lang="en-GB" sz="1600"/>
              <a:t>Fa</a:t>
            </a:r>
            <a:r>
              <a:rPr lang="en-US" sz="1600" err="1"/>
              <a:t>culty</a:t>
            </a:r>
            <a:r>
              <a:rPr lang="en-US" sz="1600"/>
              <a:t> - Tara N.</a:t>
            </a:r>
          </a:p>
          <a:p>
            <a:r>
              <a:rPr lang="en-US" sz="1600"/>
              <a:t>Students- </a:t>
            </a:r>
            <a:r>
              <a:rPr lang="en-GB" sz="1600" err="1"/>
              <a:t>Shikha</a:t>
            </a:r>
            <a:r>
              <a:rPr lang="en-GB" sz="1600"/>
              <a:t>,</a:t>
            </a:r>
            <a:r>
              <a:rPr lang="en-US" sz="1600"/>
              <a:t> </a:t>
            </a:r>
            <a:r>
              <a:rPr lang="en-US" sz="1600" err="1"/>
              <a:t>Neetu</a:t>
            </a:r>
            <a:r>
              <a:rPr lang="en-US" sz="1600"/>
              <a:t>, </a:t>
            </a:r>
            <a:r>
              <a:rPr lang="en-US" sz="1600" err="1"/>
              <a:t>Archana</a:t>
            </a:r>
            <a:endParaRPr lang="en-US" sz="1600"/>
          </a:p>
        </p:txBody>
      </p:sp>
      <p:pic>
        <p:nvPicPr>
          <p:cNvPr id="3" name="Picture 3">
            <a:extLst>
              <a:ext uri="{FF2B5EF4-FFF2-40B4-BE49-F238E27FC236}">
                <a16:creationId xmlns:a16="http://schemas.microsoft.com/office/drawing/2014/main" id="{AD3ACA76-939F-4441-A406-489BAEBF035A}"/>
              </a:ext>
            </a:extLst>
          </p:cNvPr>
          <p:cNvPicPr>
            <a:picLocks noChangeAspect="1"/>
          </p:cNvPicPr>
          <p:nvPr/>
        </p:nvPicPr>
        <p:blipFill>
          <a:blip r:embed="rId3"/>
          <a:stretch>
            <a:fillRect/>
          </a:stretch>
        </p:blipFill>
        <p:spPr>
          <a:xfrm rot="10800000" flipH="1" flipV="1">
            <a:off x="4585616" y="246933"/>
            <a:ext cx="890770" cy="905741"/>
          </a:xfrm>
          <a:prstGeom prst="rect">
            <a:avLst/>
          </a:prstGeom>
        </p:spPr>
      </p:pic>
      <p:sp>
        <p:nvSpPr>
          <p:cNvPr id="6" name="Rectangle 5">
            <a:extLst>
              <a:ext uri="{FF2B5EF4-FFF2-40B4-BE49-F238E27FC236}">
                <a16:creationId xmlns:a16="http://schemas.microsoft.com/office/drawing/2014/main" id="{243F714E-92AF-4ABB-B9DD-44C8D37FD443}"/>
              </a:ext>
            </a:extLst>
          </p:cNvPr>
          <p:cNvSpPr/>
          <p:nvPr/>
        </p:nvSpPr>
        <p:spPr>
          <a:xfrm>
            <a:off x="4585617" y="1281990"/>
            <a:ext cx="7171760" cy="49172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err="1">
                <a:solidFill>
                  <a:srgbClr val="002060"/>
                </a:solidFill>
              </a:rPr>
              <a:t>Alocasia</a:t>
            </a:r>
            <a:r>
              <a:rPr lang="en-GB" sz="3200" b="1">
                <a:solidFill>
                  <a:srgbClr val="002060"/>
                </a:solidFill>
              </a:rPr>
              <a:t>  </a:t>
            </a:r>
            <a:r>
              <a:rPr lang="en-GB" sz="3200" b="1" err="1">
                <a:solidFill>
                  <a:srgbClr val="002060"/>
                </a:solidFill>
              </a:rPr>
              <a:t>Macrarhizos</a:t>
            </a:r>
            <a:endParaRPr lang="en-US" sz="3200" b="1">
              <a:solidFill>
                <a:srgbClr val="002060"/>
              </a:solidFill>
            </a:endParaRPr>
          </a:p>
        </p:txBody>
      </p:sp>
    </p:spTree>
    <p:extLst>
      <p:ext uri="{BB962C8B-B14F-4D97-AF65-F5344CB8AC3E}">
        <p14:creationId xmlns:p14="http://schemas.microsoft.com/office/powerpoint/2010/main" val="2090427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11" name="Picture 11">
            <a:extLst>
              <a:ext uri="{FF2B5EF4-FFF2-40B4-BE49-F238E27FC236}">
                <a16:creationId xmlns:a16="http://schemas.microsoft.com/office/drawing/2014/main" id="{91793E5E-2FA2-9C49-AC0D-F8CAEBC167E0}"/>
              </a:ext>
            </a:extLst>
          </p:cNvPr>
          <p:cNvPicPr>
            <a:picLocks noGrp="1" noChangeAspect="1"/>
          </p:cNvPicPr>
          <p:nvPr>
            <p:ph idx="1"/>
          </p:nvPr>
        </p:nvPicPr>
        <p:blipFill rotWithShape="1">
          <a:blip r:embed="rId2"/>
          <a:srcRect l="8245" r="8761"/>
          <a:stretch/>
        </p:blipFill>
        <p:spPr>
          <a:xfrm>
            <a:off x="7864" y="-1"/>
            <a:ext cx="4194571" cy="6841911"/>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DA71E860-F4D7-E644-B167-D09208F9EFDC}"/>
              </a:ext>
            </a:extLst>
          </p:cNvPr>
          <p:cNvSpPr txBox="1"/>
          <p:nvPr/>
        </p:nvSpPr>
        <p:spPr>
          <a:xfrm>
            <a:off x="4114550" y="323214"/>
            <a:ext cx="6096000" cy="553998"/>
          </a:xfrm>
          <a:prstGeom prst="rect">
            <a:avLst/>
          </a:prstGeom>
          <a:noFill/>
        </p:spPr>
        <p:txBody>
          <a:bodyPr wrap="square">
            <a:spAutoFit/>
          </a:bodyPr>
          <a:lstStyle/>
          <a:p>
            <a:pPr algn="ctr"/>
            <a:r>
              <a:rPr lang="en-IN" sz="2000" b="1">
                <a:solidFill>
                  <a:schemeClr val="accent1">
                    <a:lumMod val="75000"/>
                  </a:schemeClr>
                </a:solidFill>
              </a:rPr>
              <a:t>Janki Devi Memorial College</a:t>
            </a:r>
            <a:r>
              <a:rPr lang="en-IN" sz="2000" b="1">
                <a:solidFill>
                  <a:schemeClr val="tx2"/>
                </a:solidFill>
              </a:rPr>
              <a:t> </a:t>
            </a:r>
          </a:p>
          <a:p>
            <a:pPr algn="ctr"/>
            <a:r>
              <a:rPr lang="en-IN" sz="2000" b="1">
                <a:solidFill>
                  <a:schemeClr val="tx2"/>
                </a:solidFill>
              </a:rPr>
              <a:t>(University of Delhi)</a:t>
            </a:r>
            <a:endParaRPr lang="en-US" sz="2000"/>
          </a:p>
        </p:txBody>
      </p:sp>
      <p:sp>
        <p:nvSpPr>
          <p:cNvPr id="9" name="TextBox 8">
            <a:extLst>
              <a:ext uri="{FF2B5EF4-FFF2-40B4-BE49-F238E27FC236}">
                <a16:creationId xmlns:a16="http://schemas.microsoft.com/office/drawing/2014/main" id="{F60A2237-20A4-1C41-A0B9-9D39854ECC15}"/>
              </a:ext>
            </a:extLst>
          </p:cNvPr>
          <p:cNvSpPr txBox="1"/>
          <p:nvPr/>
        </p:nvSpPr>
        <p:spPr>
          <a:xfrm>
            <a:off x="4584979" y="1527705"/>
            <a:ext cx="4976814" cy="2031325"/>
          </a:xfrm>
          <a:prstGeom prst="rect">
            <a:avLst/>
          </a:prstGeom>
          <a:noFill/>
        </p:spPr>
        <p:txBody>
          <a:bodyPr wrap="square">
            <a:spAutoFit/>
          </a:bodyPr>
          <a:lstStyle/>
          <a:p>
            <a:endParaRPr lang="en-US" sz="2400"/>
          </a:p>
          <a:p>
            <a:r>
              <a:rPr lang="en-US" sz="2400">
                <a:solidFill>
                  <a:srgbClr val="0070C0"/>
                </a:solidFill>
              </a:rPr>
              <a:t>Botanical name</a:t>
            </a:r>
            <a:r>
              <a:rPr lang="en-US" sz="2400"/>
              <a:t>: Spathiphyllum Wallisii</a:t>
            </a:r>
          </a:p>
          <a:p>
            <a:r>
              <a:rPr lang="en-US" sz="2400">
                <a:solidFill>
                  <a:srgbClr val="0070C0"/>
                </a:solidFill>
              </a:rPr>
              <a:t>English name</a:t>
            </a:r>
            <a:r>
              <a:rPr lang="en-US" sz="2400"/>
              <a:t> : Peace </a:t>
            </a:r>
            <a:r>
              <a:rPr lang="en-GB" sz="2400"/>
              <a:t>Lily</a:t>
            </a:r>
            <a:endParaRPr lang="en-US" sz="2400"/>
          </a:p>
          <a:p>
            <a:r>
              <a:rPr lang="en-US" sz="2400">
                <a:solidFill>
                  <a:srgbClr val="0070C0"/>
                </a:solidFill>
              </a:rPr>
              <a:t>Hindi name</a:t>
            </a:r>
            <a:r>
              <a:rPr lang="en-US" sz="2400"/>
              <a:t> :  </a:t>
            </a:r>
            <a:r>
              <a:rPr lang="hi-IN" sz="2400"/>
              <a:t>शांत लिली</a:t>
            </a:r>
            <a:endParaRPr lang="en-US" sz="2400"/>
          </a:p>
          <a:p>
            <a:r>
              <a:rPr lang="en-US" sz="2400">
                <a:solidFill>
                  <a:srgbClr val="0070C0"/>
                </a:solidFill>
              </a:rPr>
              <a:t>Usage</a:t>
            </a:r>
            <a:r>
              <a:rPr lang="en-US" sz="2400"/>
              <a:t> : It has air-purifying capabilities as a houseplant; it dissolves and neutralizes toxic gases like carbon monoxide and formaldehyde. </a:t>
            </a:r>
          </a:p>
        </p:txBody>
      </p:sp>
      <p:sp>
        <p:nvSpPr>
          <p:cNvPr id="3" name="TextBox 2">
            <a:extLst>
              <a:ext uri="{FF2B5EF4-FFF2-40B4-BE49-F238E27FC236}">
                <a16:creationId xmlns:a16="http://schemas.microsoft.com/office/drawing/2014/main" id="{A10CE487-31DA-9750-B642-CCEE9DB64F81}"/>
              </a:ext>
            </a:extLst>
          </p:cNvPr>
          <p:cNvSpPr txBox="1"/>
          <p:nvPr/>
        </p:nvSpPr>
        <p:spPr>
          <a:xfrm>
            <a:off x="4584979" y="4803125"/>
            <a:ext cx="5091581" cy="1200329"/>
          </a:xfrm>
          <a:prstGeom prst="rect">
            <a:avLst/>
          </a:prstGeom>
          <a:noFill/>
        </p:spPr>
        <p:txBody>
          <a:bodyPr wrap="square" rtlCol="0">
            <a:spAutoFit/>
          </a:bodyPr>
          <a:lstStyle/>
          <a:p>
            <a:endParaRPr lang="en-GB" sz="1600"/>
          </a:p>
          <a:p>
            <a:r>
              <a:rPr lang="en-IN" sz="1600"/>
              <a:t>Source: Wikipedia </a:t>
            </a:r>
            <a:endParaRPr lang="en-US" sz="1600"/>
          </a:p>
          <a:p>
            <a:r>
              <a:rPr lang="en-IN" sz="1600"/>
              <a:t>Pictures Courtesy: </a:t>
            </a:r>
            <a:r>
              <a:rPr lang="en-GB" sz="1600"/>
              <a:t>Google</a:t>
            </a:r>
          </a:p>
          <a:p>
            <a:endParaRPr lang="en-GB" sz="1600"/>
          </a:p>
          <a:p>
            <a:r>
              <a:rPr lang="en-GB" sz="1600"/>
              <a:t>Fa</a:t>
            </a:r>
            <a:r>
              <a:rPr lang="en-US" sz="1600" err="1"/>
              <a:t>culty</a:t>
            </a:r>
            <a:r>
              <a:rPr lang="en-US" sz="1600"/>
              <a:t> </a:t>
            </a:r>
            <a:r>
              <a:rPr lang="en-IN" sz="1600"/>
              <a:t>- Tara N</a:t>
            </a:r>
          </a:p>
          <a:p>
            <a:r>
              <a:rPr lang="en-IN" sz="1600"/>
              <a:t>Students- </a:t>
            </a:r>
            <a:r>
              <a:rPr lang="en-IN" sz="1600" err="1"/>
              <a:t>Shikha</a:t>
            </a:r>
            <a:r>
              <a:rPr lang="en-IN" sz="1600"/>
              <a:t>, </a:t>
            </a:r>
            <a:r>
              <a:rPr lang="en-GB" sz="1600" err="1"/>
              <a:t>Neetu</a:t>
            </a:r>
            <a:r>
              <a:rPr lang="en-GB" sz="1600"/>
              <a:t>, </a:t>
            </a:r>
            <a:r>
              <a:rPr lang="en-US" sz="1600" err="1"/>
              <a:t>Archana</a:t>
            </a:r>
            <a:r>
              <a:rPr lang="en-IN" sz="1600"/>
              <a:t> </a:t>
            </a:r>
          </a:p>
        </p:txBody>
      </p:sp>
      <p:sp>
        <p:nvSpPr>
          <p:cNvPr id="5" name="Rectangle 4">
            <a:extLst>
              <a:ext uri="{FF2B5EF4-FFF2-40B4-BE49-F238E27FC236}">
                <a16:creationId xmlns:a16="http://schemas.microsoft.com/office/drawing/2014/main" id="{FC29C9EF-FE5E-9E8B-1CD4-FD4B4330134C}"/>
              </a:ext>
            </a:extLst>
          </p:cNvPr>
          <p:cNvSpPr/>
          <p:nvPr/>
        </p:nvSpPr>
        <p:spPr>
          <a:xfrm>
            <a:off x="4585779" y="1107984"/>
            <a:ext cx="6958271" cy="65924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solidFill>
                  <a:srgbClr val="002060"/>
                </a:solidFill>
              </a:rPr>
              <a:t>Peace Lily </a:t>
            </a:r>
            <a:endParaRPr lang="en-US" sz="3200" b="1">
              <a:solidFill>
                <a:srgbClr val="002060"/>
              </a:solidFill>
            </a:endParaRPr>
          </a:p>
        </p:txBody>
      </p:sp>
      <p:pic>
        <p:nvPicPr>
          <p:cNvPr id="10" name="Picture 3">
            <a:extLst>
              <a:ext uri="{FF2B5EF4-FFF2-40B4-BE49-F238E27FC236}">
                <a16:creationId xmlns:a16="http://schemas.microsoft.com/office/drawing/2014/main" id="{91E2B90E-15D1-F50F-D993-491F7B099E8C}"/>
              </a:ext>
            </a:extLst>
          </p:cNvPr>
          <p:cNvPicPr>
            <a:picLocks noChangeAspect="1"/>
          </p:cNvPicPr>
          <p:nvPr/>
        </p:nvPicPr>
        <p:blipFill>
          <a:blip r:embed="rId3"/>
          <a:stretch>
            <a:fillRect/>
          </a:stretch>
        </p:blipFill>
        <p:spPr>
          <a:xfrm rot="10800000" flipH="1" flipV="1">
            <a:off x="4585976" y="170447"/>
            <a:ext cx="825990" cy="847777"/>
          </a:xfrm>
          <a:prstGeom prst="rect">
            <a:avLst/>
          </a:prstGeom>
        </p:spPr>
      </p:pic>
    </p:spTree>
    <p:extLst>
      <p:ext uri="{BB962C8B-B14F-4D97-AF65-F5344CB8AC3E}">
        <p14:creationId xmlns:p14="http://schemas.microsoft.com/office/powerpoint/2010/main" val="309344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1917C-4069-09A0-2CE4-5F9330EBBF09}"/>
              </a:ext>
            </a:extLst>
          </p:cNvPr>
          <p:cNvSpPr>
            <a:spLocks noGrp="1"/>
          </p:cNvSpPr>
          <p:nvPr>
            <p:ph type="title"/>
          </p:nvPr>
        </p:nvSpPr>
        <p:spPr/>
        <p:txBody>
          <a:bodyPr/>
          <a:lstStyle/>
          <a:p>
            <a:r>
              <a:rPr lang="en-US"/>
              <a:t>R</a:t>
            </a:r>
            <a:endParaRPr lang="en-IN"/>
          </a:p>
        </p:txBody>
      </p:sp>
      <p:pic>
        <p:nvPicPr>
          <p:cNvPr id="6" name="Picture 7">
            <a:extLst>
              <a:ext uri="{FF2B5EF4-FFF2-40B4-BE49-F238E27FC236}">
                <a16:creationId xmlns:a16="http://schemas.microsoft.com/office/drawing/2014/main" id="{73EED6B0-63E9-ABED-327D-70B29B4C144A}"/>
              </a:ext>
            </a:extLst>
          </p:cNvPr>
          <p:cNvPicPr>
            <a:picLocks noGrp="1" noChangeAspect="1"/>
          </p:cNvPicPr>
          <p:nvPr>
            <p:ph idx="1"/>
          </p:nvPr>
        </p:nvPicPr>
        <p:blipFill rotWithShape="1">
          <a:blip r:embed="rId2"/>
          <a:srcRect l="21045"/>
          <a:stretch/>
        </p:blipFill>
        <p:spPr>
          <a:xfrm rot="10800000" flipH="1">
            <a:off x="0" y="0"/>
            <a:ext cx="4061093" cy="6858000"/>
          </a:xfrm>
        </p:spPr>
      </p:pic>
      <p:pic>
        <p:nvPicPr>
          <p:cNvPr id="4" name="Picture 3">
            <a:extLst>
              <a:ext uri="{FF2B5EF4-FFF2-40B4-BE49-F238E27FC236}">
                <a16:creationId xmlns:a16="http://schemas.microsoft.com/office/drawing/2014/main" id="{F45CDB4B-A9E9-E134-AA40-B2FDF5729A3F}"/>
              </a:ext>
            </a:extLst>
          </p:cNvPr>
          <p:cNvPicPr>
            <a:picLocks noChangeAspect="1"/>
          </p:cNvPicPr>
          <p:nvPr/>
        </p:nvPicPr>
        <p:blipFill>
          <a:blip r:embed="rId3"/>
          <a:stretch>
            <a:fillRect/>
          </a:stretch>
        </p:blipFill>
        <p:spPr>
          <a:xfrm flipH="1">
            <a:off x="4734417" y="158701"/>
            <a:ext cx="724669" cy="724669"/>
          </a:xfrm>
          <a:prstGeom prst="rect">
            <a:avLst/>
          </a:prstGeom>
        </p:spPr>
      </p:pic>
      <p:sp>
        <p:nvSpPr>
          <p:cNvPr id="7" name="TextBox 6">
            <a:extLst>
              <a:ext uri="{FF2B5EF4-FFF2-40B4-BE49-F238E27FC236}">
                <a16:creationId xmlns:a16="http://schemas.microsoft.com/office/drawing/2014/main" id="{B55DE486-A8F6-7F24-C196-9E758571A076}"/>
              </a:ext>
            </a:extLst>
          </p:cNvPr>
          <p:cNvSpPr txBox="1"/>
          <p:nvPr/>
        </p:nvSpPr>
        <p:spPr>
          <a:xfrm>
            <a:off x="4948115" y="265794"/>
            <a:ext cx="4725543" cy="507831"/>
          </a:xfrm>
          <a:prstGeom prst="rect">
            <a:avLst/>
          </a:prstGeom>
          <a:noFill/>
        </p:spPr>
        <p:txBody>
          <a:bodyPr wrap="square">
            <a:spAutoFit/>
          </a:bodyPr>
          <a:lstStyle/>
          <a:p>
            <a:pPr algn="ctr"/>
            <a:r>
              <a:rPr lang="en-IN" b="1">
                <a:solidFill>
                  <a:schemeClr val="accent1">
                    <a:lumMod val="75000"/>
                  </a:schemeClr>
                </a:solidFill>
              </a:rPr>
              <a:t>Janki Devi Memorial College</a:t>
            </a:r>
            <a:r>
              <a:rPr lang="en-IN" b="1">
                <a:solidFill>
                  <a:schemeClr val="tx2"/>
                </a:solidFill>
              </a:rPr>
              <a:t> </a:t>
            </a:r>
          </a:p>
          <a:p>
            <a:pPr algn="ctr"/>
            <a:r>
              <a:rPr lang="en-IN" b="1">
                <a:solidFill>
                  <a:schemeClr val="tx2"/>
                </a:solidFill>
              </a:rPr>
              <a:t>(University of Delhi)</a:t>
            </a:r>
            <a:endParaRPr lang="en-US"/>
          </a:p>
        </p:txBody>
      </p:sp>
      <p:sp>
        <p:nvSpPr>
          <p:cNvPr id="9" name="TextBox 8">
            <a:extLst>
              <a:ext uri="{FF2B5EF4-FFF2-40B4-BE49-F238E27FC236}">
                <a16:creationId xmlns:a16="http://schemas.microsoft.com/office/drawing/2014/main" id="{7A87106C-F6BC-0345-44E7-745584982014}"/>
              </a:ext>
            </a:extLst>
          </p:cNvPr>
          <p:cNvSpPr txBox="1"/>
          <p:nvPr/>
        </p:nvSpPr>
        <p:spPr>
          <a:xfrm>
            <a:off x="4662530" y="1831783"/>
            <a:ext cx="6393658" cy="4955203"/>
          </a:xfrm>
          <a:prstGeom prst="rect">
            <a:avLst/>
          </a:prstGeom>
          <a:noFill/>
        </p:spPr>
        <p:txBody>
          <a:bodyPr wrap="square">
            <a:spAutoFit/>
          </a:bodyPr>
          <a:lstStyle/>
          <a:p>
            <a:r>
              <a:rPr lang="en-US" sz="2400" dirty="0">
                <a:solidFill>
                  <a:srgbClr val="0070C0"/>
                </a:solidFill>
              </a:rPr>
              <a:t>Botanical name </a:t>
            </a:r>
            <a:r>
              <a:rPr lang="en-US" sz="2400" dirty="0"/>
              <a:t>: Tagetes</a:t>
            </a:r>
            <a:r>
              <a:rPr lang="en-GB" sz="2400" dirty="0"/>
              <a:t> P.</a:t>
            </a:r>
            <a:endParaRPr lang="en-US" sz="2400" dirty="0"/>
          </a:p>
          <a:p>
            <a:r>
              <a:rPr lang="en-US" sz="2400" dirty="0">
                <a:solidFill>
                  <a:srgbClr val="0070C0"/>
                </a:solidFill>
              </a:rPr>
              <a:t>English name</a:t>
            </a:r>
            <a:r>
              <a:rPr lang="en-US" sz="2400" dirty="0"/>
              <a:t> : </a:t>
            </a:r>
            <a:r>
              <a:rPr lang="en-GB" sz="2400" dirty="0"/>
              <a:t> French Marigold</a:t>
            </a:r>
            <a:endParaRPr lang="en-US" sz="2400" dirty="0"/>
          </a:p>
          <a:p>
            <a:r>
              <a:rPr lang="en-US" sz="2400" dirty="0">
                <a:solidFill>
                  <a:srgbClr val="0070C0"/>
                </a:solidFill>
              </a:rPr>
              <a:t>Hindi name</a:t>
            </a:r>
            <a:r>
              <a:rPr lang="en-US" sz="2400" dirty="0"/>
              <a:t> : </a:t>
            </a:r>
            <a:r>
              <a:rPr lang="en-GB" sz="2400" dirty="0"/>
              <a:t> </a:t>
            </a:r>
            <a:r>
              <a:rPr lang="en-US" sz="2400" dirty="0" err="1"/>
              <a:t>गेंदा</a:t>
            </a:r>
            <a:r>
              <a:rPr lang="en-US" sz="2400" dirty="0"/>
              <a:t> </a:t>
            </a:r>
            <a:r>
              <a:rPr lang="en-GB" sz="2400" dirty="0"/>
              <a:t> </a:t>
            </a:r>
            <a:r>
              <a:rPr lang="en-GB" sz="2400" dirty="0" err="1"/>
              <a:t>फूल</a:t>
            </a:r>
            <a:r>
              <a:rPr lang="en-GB" sz="2400" dirty="0"/>
              <a:t> </a:t>
            </a:r>
            <a:endParaRPr lang="en-US" sz="2400" dirty="0"/>
          </a:p>
          <a:p>
            <a:r>
              <a:rPr lang="en-US" sz="2400" dirty="0">
                <a:solidFill>
                  <a:srgbClr val="0070C0"/>
                </a:solidFill>
              </a:rPr>
              <a:t>Usage</a:t>
            </a:r>
            <a:r>
              <a:rPr lang="en-GB" sz="2400" dirty="0">
                <a:solidFill>
                  <a:srgbClr val="0070C0"/>
                </a:solidFill>
              </a:rPr>
              <a:t>:</a:t>
            </a:r>
            <a:r>
              <a:rPr lang="en-US" sz="2400" dirty="0">
                <a:solidFill>
                  <a:srgbClr val="0070C0"/>
                </a:solidFill>
              </a:rPr>
              <a:t> </a:t>
            </a:r>
            <a:r>
              <a:rPr lang="en-GB" sz="2400" dirty="0">
                <a:solidFill>
                  <a:srgbClr val="202124"/>
                </a:solidFill>
                <a:latin typeface="Abadi" panose="02000000000000000000" pitchFamily="2" charset="0"/>
                <a:ea typeface="Abadi" panose="02000000000000000000" pitchFamily="2" charset="0"/>
              </a:rPr>
              <a:t>Tagetes is used for all kinds of skin conditions, Contusions, Bruises and Varicose veins. Minor</a:t>
            </a:r>
            <a:r>
              <a:rPr lang="en-US" sz="2400" dirty="0">
                <a:solidFill>
                  <a:srgbClr val="202124"/>
                </a:solidFill>
                <a:latin typeface="Abadi" panose="02000000000000000000" pitchFamily="2" charset="0"/>
                <a:ea typeface="Abadi" panose="02000000000000000000" pitchFamily="2" charset="0"/>
              </a:rPr>
              <a:t> skin injuries and inflammation can also be successfully treated. Marigold ointment promotes wound healing for eczema and sunburn.</a:t>
            </a:r>
            <a:endParaRPr lang="en-GB" sz="2400" dirty="0">
              <a:solidFill>
                <a:srgbClr val="202124"/>
              </a:solidFill>
              <a:latin typeface="Abadi" panose="02000000000000000000" pitchFamily="2" charset="0"/>
              <a:ea typeface="Abadi" panose="02000000000000000000" pitchFamily="2" charset="0"/>
            </a:endParaRPr>
          </a:p>
          <a:p>
            <a:r>
              <a:rPr lang="en-US" sz="2000" dirty="0"/>
              <a:t>Source : Google</a:t>
            </a:r>
          </a:p>
          <a:p>
            <a:r>
              <a:rPr lang="en-US" sz="2000" dirty="0"/>
              <a:t>Picture </a:t>
            </a:r>
            <a:r>
              <a:rPr lang="en-GB" sz="2000" dirty="0"/>
              <a:t>Courtesy</a:t>
            </a:r>
            <a:r>
              <a:rPr lang="en-US" sz="2000" dirty="0"/>
              <a:t>: Prof. Swati Pal </a:t>
            </a:r>
          </a:p>
          <a:p>
            <a:endParaRPr lang="en-GB" sz="2000" dirty="0"/>
          </a:p>
          <a:p>
            <a:r>
              <a:rPr lang="en-US" sz="2000" dirty="0"/>
              <a:t>Faculty- Tara N.</a:t>
            </a:r>
          </a:p>
          <a:p>
            <a:r>
              <a:rPr lang="en-US" sz="2000" dirty="0"/>
              <a:t>Students- Shikha, Neetu</a:t>
            </a:r>
            <a:r>
              <a:rPr lang="en-GB" sz="2000" dirty="0"/>
              <a:t>, </a:t>
            </a:r>
            <a:r>
              <a:rPr lang="en-US" sz="2000" dirty="0"/>
              <a:t>Archana</a:t>
            </a:r>
          </a:p>
        </p:txBody>
      </p:sp>
      <p:sp>
        <p:nvSpPr>
          <p:cNvPr id="12" name="Minus Sign 11">
            <a:extLst>
              <a:ext uri="{FF2B5EF4-FFF2-40B4-BE49-F238E27FC236}">
                <a16:creationId xmlns:a16="http://schemas.microsoft.com/office/drawing/2014/main" id="{7241E338-9A83-06A8-F82D-25B9251EF82A}"/>
              </a:ext>
            </a:extLst>
          </p:cNvPr>
          <p:cNvSpPr/>
          <p:nvPr/>
        </p:nvSpPr>
        <p:spPr>
          <a:xfrm>
            <a:off x="3607441" y="31185"/>
            <a:ext cx="8491717" cy="2767803"/>
          </a:xfrm>
          <a:prstGeom prst="mathMinu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rgbClr val="002060"/>
                </a:solidFill>
              </a:rPr>
              <a:t>Tagetes Patula</a:t>
            </a:r>
          </a:p>
        </p:txBody>
      </p:sp>
    </p:spTree>
    <p:extLst>
      <p:ext uri="{BB962C8B-B14F-4D97-AF65-F5344CB8AC3E}">
        <p14:creationId xmlns:p14="http://schemas.microsoft.com/office/powerpoint/2010/main" val="2657680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20" name="Picture 4">
            <a:extLst>
              <a:ext uri="{FF2B5EF4-FFF2-40B4-BE49-F238E27FC236}">
                <a16:creationId xmlns:a16="http://schemas.microsoft.com/office/drawing/2014/main" id="{58D6BE50-424C-0CF6-583B-63F77474B95E}"/>
              </a:ext>
            </a:extLst>
          </p:cNvPr>
          <p:cNvPicPr>
            <a:picLocks noGrp="1" noChangeAspect="1"/>
          </p:cNvPicPr>
          <p:nvPr>
            <p:ph idx="4294967295"/>
          </p:nvPr>
        </p:nvPicPr>
        <p:blipFill rotWithShape="1">
          <a:blip r:embed="rId2"/>
          <a:srcRect t="11806"/>
          <a:stretch/>
        </p:blipFill>
        <p:spPr>
          <a:xfrm>
            <a:off x="-1" y="-4970"/>
            <a:ext cx="4012407" cy="6862970"/>
          </a:xfrm>
        </p:spPr>
      </p:pic>
      <p:sp>
        <p:nvSpPr>
          <p:cNvPr id="6" name="TextBox 5">
            <a:extLst>
              <a:ext uri="{FF2B5EF4-FFF2-40B4-BE49-F238E27FC236}">
                <a16:creationId xmlns:a16="http://schemas.microsoft.com/office/drawing/2014/main" id="{9E44508D-E44A-14A5-EEE2-1CA7EDDB88EE}"/>
              </a:ext>
            </a:extLst>
          </p:cNvPr>
          <p:cNvSpPr txBox="1"/>
          <p:nvPr/>
        </p:nvSpPr>
        <p:spPr>
          <a:xfrm>
            <a:off x="4679409" y="205179"/>
            <a:ext cx="4438896" cy="507831"/>
          </a:xfrm>
          <a:prstGeom prst="rect">
            <a:avLst/>
          </a:prstGeom>
          <a:noFill/>
        </p:spPr>
        <p:txBody>
          <a:bodyPr wrap="square">
            <a:spAutoFit/>
          </a:bodyPr>
          <a:lstStyle/>
          <a:p>
            <a:pPr algn="ctr"/>
            <a:r>
              <a:rPr lang="en-IN" b="1">
                <a:solidFill>
                  <a:schemeClr val="accent1">
                    <a:lumMod val="75000"/>
                  </a:schemeClr>
                </a:solidFill>
              </a:rPr>
              <a:t>Janki Devi Memorial College</a:t>
            </a:r>
            <a:r>
              <a:rPr lang="en-IN" sz="1600" b="1">
                <a:solidFill>
                  <a:schemeClr val="tx2"/>
                </a:solidFill>
              </a:rPr>
              <a:t> </a:t>
            </a:r>
          </a:p>
          <a:p>
            <a:pPr algn="ctr"/>
            <a:r>
              <a:rPr lang="en-IN" b="1">
                <a:solidFill>
                  <a:schemeClr val="tx2"/>
                </a:solidFill>
              </a:rPr>
              <a:t>(University of Delhi)</a:t>
            </a:r>
            <a:endParaRPr lang="en-US"/>
          </a:p>
        </p:txBody>
      </p:sp>
      <p:pic>
        <p:nvPicPr>
          <p:cNvPr id="8" name="Picture 4">
            <a:extLst>
              <a:ext uri="{FF2B5EF4-FFF2-40B4-BE49-F238E27FC236}">
                <a16:creationId xmlns:a16="http://schemas.microsoft.com/office/drawing/2014/main" id="{F45560BA-CD9B-9B90-2C06-33FD8FDDAD05}"/>
              </a:ext>
            </a:extLst>
          </p:cNvPr>
          <p:cNvPicPr>
            <a:picLocks noChangeAspect="1"/>
          </p:cNvPicPr>
          <p:nvPr/>
        </p:nvPicPr>
        <p:blipFill>
          <a:blip r:embed="rId3"/>
          <a:stretch>
            <a:fillRect/>
          </a:stretch>
        </p:blipFill>
        <p:spPr>
          <a:xfrm>
            <a:off x="4325475" y="141860"/>
            <a:ext cx="945098" cy="719612"/>
          </a:xfrm>
          <a:prstGeom prst="rect">
            <a:avLst/>
          </a:prstGeom>
        </p:spPr>
      </p:pic>
      <p:sp>
        <p:nvSpPr>
          <p:cNvPr id="13" name="TextBox 12">
            <a:extLst>
              <a:ext uri="{FF2B5EF4-FFF2-40B4-BE49-F238E27FC236}">
                <a16:creationId xmlns:a16="http://schemas.microsoft.com/office/drawing/2014/main" id="{363EAA4D-04D2-BABF-719E-E5EA15F53D3D}"/>
              </a:ext>
            </a:extLst>
          </p:cNvPr>
          <p:cNvSpPr txBox="1"/>
          <p:nvPr/>
        </p:nvSpPr>
        <p:spPr>
          <a:xfrm rot="10800000" flipV="1">
            <a:off x="4330079" y="4668457"/>
            <a:ext cx="4167187" cy="461665"/>
          </a:xfrm>
          <a:prstGeom prst="rect">
            <a:avLst/>
          </a:prstGeom>
          <a:noFill/>
        </p:spPr>
        <p:txBody>
          <a:bodyPr wrap="square">
            <a:spAutoFit/>
          </a:bodyPr>
          <a:lstStyle/>
          <a:p>
            <a:r>
              <a:rPr lang="en-US" sz="1600"/>
              <a:t>Source- Wikipedia </a:t>
            </a:r>
          </a:p>
          <a:p>
            <a:r>
              <a:rPr lang="en-US" sz="1600"/>
              <a:t>Picture</a:t>
            </a:r>
            <a:r>
              <a:rPr lang="en-GB" sz="1600"/>
              <a:t> </a:t>
            </a:r>
            <a:r>
              <a:rPr lang="en-US" sz="1600"/>
              <a:t>courtesy- </a:t>
            </a:r>
            <a:r>
              <a:rPr lang="en-GB" sz="1600"/>
              <a:t>JDMC </a:t>
            </a:r>
            <a:r>
              <a:rPr lang="en-US" sz="1600"/>
              <a:t>Gardens</a:t>
            </a:r>
          </a:p>
        </p:txBody>
      </p:sp>
      <p:sp>
        <p:nvSpPr>
          <p:cNvPr id="15" name="TextBox 14">
            <a:extLst>
              <a:ext uri="{FF2B5EF4-FFF2-40B4-BE49-F238E27FC236}">
                <a16:creationId xmlns:a16="http://schemas.microsoft.com/office/drawing/2014/main" id="{ABB6E6DE-87A2-8C21-2367-FCF20072813F}"/>
              </a:ext>
            </a:extLst>
          </p:cNvPr>
          <p:cNvSpPr txBox="1"/>
          <p:nvPr/>
        </p:nvSpPr>
        <p:spPr>
          <a:xfrm rot="10800000" flipV="1">
            <a:off x="4270545" y="5744521"/>
            <a:ext cx="4286251" cy="461665"/>
          </a:xfrm>
          <a:prstGeom prst="rect">
            <a:avLst/>
          </a:prstGeom>
          <a:noFill/>
        </p:spPr>
        <p:txBody>
          <a:bodyPr wrap="square">
            <a:spAutoFit/>
          </a:bodyPr>
          <a:lstStyle/>
          <a:p>
            <a:r>
              <a:rPr lang="en-US" sz="1600"/>
              <a:t> </a:t>
            </a:r>
            <a:r>
              <a:rPr lang="en-GB" sz="1600"/>
              <a:t>Fa</a:t>
            </a:r>
            <a:r>
              <a:rPr lang="en-US" sz="1600" err="1"/>
              <a:t>culty</a:t>
            </a:r>
            <a:r>
              <a:rPr lang="en-US" sz="1600"/>
              <a:t> - Tara N.</a:t>
            </a:r>
          </a:p>
          <a:p>
            <a:r>
              <a:rPr lang="en-GB" sz="1600"/>
              <a:t> </a:t>
            </a:r>
            <a:r>
              <a:rPr lang="en-US" sz="1600"/>
              <a:t>Students- </a:t>
            </a:r>
            <a:r>
              <a:rPr lang="en-GB" sz="1600" err="1"/>
              <a:t>Shikha</a:t>
            </a:r>
            <a:r>
              <a:rPr lang="en-GB" sz="1600"/>
              <a:t>, </a:t>
            </a:r>
            <a:r>
              <a:rPr lang="en-GB" sz="1600" err="1"/>
              <a:t>Neetu</a:t>
            </a:r>
            <a:r>
              <a:rPr lang="en-GB" sz="1600"/>
              <a:t>,</a:t>
            </a:r>
            <a:r>
              <a:rPr lang="en-US" sz="1600"/>
              <a:t> Archana</a:t>
            </a:r>
          </a:p>
        </p:txBody>
      </p:sp>
      <p:sp>
        <p:nvSpPr>
          <p:cNvPr id="3" name="Rectangle 2">
            <a:extLst>
              <a:ext uri="{FF2B5EF4-FFF2-40B4-BE49-F238E27FC236}">
                <a16:creationId xmlns:a16="http://schemas.microsoft.com/office/drawing/2014/main" id="{E0381709-DDAB-0567-AD00-BD6887D1A4E5}"/>
              </a:ext>
            </a:extLst>
          </p:cNvPr>
          <p:cNvSpPr/>
          <p:nvPr/>
        </p:nvSpPr>
        <p:spPr>
          <a:xfrm>
            <a:off x="4325474" y="1013416"/>
            <a:ext cx="7504325" cy="65580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err="1">
                <a:solidFill>
                  <a:srgbClr val="002060"/>
                </a:solidFill>
              </a:rPr>
              <a:t>Lilium</a:t>
            </a:r>
            <a:r>
              <a:rPr lang="en-GB" sz="3200" b="1">
                <a:solidFill>
                  <a:srgbClr val="002060"/>
                </a:solidFill>
              </a:rPr>
              <a:t> </a:t>
            </a:r>
            <a:r>
              <a:rPr lang="en-GB" sz="3200" b="1" err="1">
                <a:solidFill>
                  <a:srgbClr val="002060"/>
                </a:solidFill>
              </a:rPr>
              <a:t>Longiflorum</a:t>
            </a:r>
            <a:endParaRPr lang="en-US" sz="3200" b="1">
              <a:solidFill>
                <a:srgbClr val="002060"/>
              </a:solidFill>
            </a:endParaRPr>
          </a:p>
        </p:txBody>
      </p:sp>
      <p:sp>
        <p:nvSpPr>
          <p:cNvPr id="7" name="TextBox 6">
            <a:extLst>
              <a:ext uri="{FF2B5EF4-FFF2-40B4-BE49-F238E27FC236}">
                <a16:creationId xmlns:a16="http://schemas.microsoft.com/office/drawing/2014/main" id="{8E23F0CC-B353-1DB9-5FEC-BB70EE52D714}"/>
              </a:ext>
            </a:extLst>
          </p:cNvPr>
          <p:cNvSpPr txBox="1"/>
          <p:nvPr/>
        </p:nvSpPr>
        <p:spPr>
          <a:xfrm>
            <a:off x="4325475" y="1836169"/>
            <a:ext cx="4996117" cy="2554545"/>
          </a:xfrm>
          <a:prstGeom prst="rect">
            <a:avLst/>
          </a:prstGeom>
          <a:noFill/>
        </p:spPr>
        <p:txBody>
          <a:bodyPr wrap="square">
            <a:spAutoFit/>
          </a:bodyPr>
          <a:lstStyle/>
          <a:p>
            <a:r>
              <a:rPr lang="en-GB" sz="2000">
                <a:solidFill>
                  <a:srgbClr val="0070C0"/>
                </a:solidFill>
              </a:rPr>
              <a:t>B</a:t>
            </a:r>
            <a:r>
              <a:rPr lang="en-US" sz="2000" err="1">
                <a:solidFill>
                  <a:srgbClr val="0070C0"/>
                </a:solidFill>
              </a:rPr>
              <a:t>otanical</a:t>
            </a:r>
            <a:r>
              <a:rPr lang="en-US" sz="2000">
                <a:solidFill>
                  <a:srgbClr val="0070C0"/>
                </a:solidFill>
              </a:rPr>
              <a:t> name-</a:t>
            </a:r>
            <a:r>
              <a:rPr lang="en-US" sz="2000"/>
              <a:t> </a:t>
            </a:r>
            <a:r>
              <a:rPr lang="en-US" sz="2000" err="1"/>
              <a:t>Lilium</a:t>
            </a:r>
            <a:r>
              <a:rPr lang="en-US" sz="2000"/>
              <a:t> </a:t>
            </a:r>
            <a:r>
              <a:rPr lang="en-US" sz="2000" err="1"/>
              <a:t>Longiflorum</a:t>
            </a:r>
            <a:endParaRPr lang="en-GB" sz="2000"/>
          </a:p>
          <a:p>
            <a:r>
              <a:rPr lang="en-US" sz="2000">
                <a:solidFill>
                  <a:srgbClr val="0070C0"/>
                </a:solidFill>
              </a:rPr>
              <a:t>English name- </a:t>
            </a:r>
            <a:r>
              <a:rPr lang="en-US" sz="2000"/>
              <a:t>Easter Lily</a:t>
            </a:r>
            <a:endParaRPr lang="en-GB" sz="2000"/>
          </a:p>
          <a:p>
            <a:r>
              <a:rPr lang="en-US" sz="2000"/>
              <a:t>Hindi name- </a:t>
            </a:r>
            <a:r>
              <a:rPr lang="en-GB" sz="2000" err="1"/>
              <a:t>यूनानी</a:t>
            </a:r>
            <a:r>
              <a:rPr lang="en-GB" sz="2000"/>
              <a:t> </a:t>
            </a:r>
            <a:r>
              <a:rPr lang="en-GB" sz="2000" err="1"/>
              <a:t>लिली</a:t>
            </a:r>
            <a:endParaRPr lang="en-GB" sz="2000"/>
          </a:p>
          <a:p>
            <a:r>
              <a:rPr lang="en-US" sz="2000">
                <a:solidFill>
                  <a:srgbClr val="0070C0"/>
                </a:solidFill>
              </a:rPr>
              <a:t>Usage-</a:t>
            </a:r>
            <a:r>
              <a:rPr lang="en-US" sz="2000"/>
              <a:t> This fragrant seasonal plant is extremely poisonous for cats. Eating small amounts of any part of this plant can cause dangerous symptoms and lead to death from kidney failure.</a:t>
            </a:r>
          </a:p>
        </p:txBody>
      </p:sp>
      <p:sp>
        <p:nvSpPr>
          <p:cNvPr id="17" name="Content Placeholder 16">
            <a:extLst>
              <a:ext uri="{FF2B5EF4-FFF2-40B4-BE49-F238E27FC236}">
                <a16:creationId xmlns:a16="http://schemas.microsoft.com/office/drawing/2014/main" id="{9A974286-911E-D116-2466-11DF64DA0652}"/>
              </a:ext>
            </a:extLst>
          </p:cNvPr>
          <p:cNvSpPr>
            <a:spLocks noGrp="1"/>
          </p:cNvSpPr>
          <p:nvPr>
            <p:ph idx="1"/>
          </p:nvPr>
        </p:nvSpPr>
        <p:spPr>
          <a:xfrm>
            <a:off x="292144" y="2367093"/>
            <a:ext cx="10364452" cy="3424107"/>
          </a:xfrm>
        </p:spPr>
        <p:txBody>
          <a:bodyPr/>
          <a:lstStyle/>
          <a:p>
            <a:pPr marL="0" indent="0">
              <a:buNone/>
            </a:pPr>
            <a:endParaRPr lang="en-US"/>
          </a:p>
          <a:p>
            <a:pPr marL="0" indent="0">
              <a:buNone/>
            </a:pPr>
            <a:endParaRPr lang="en-US"/>
          </a:p>
          <a:p>
            <a:pPr marL="0" indent="0">
              <a:buNone/>
            </a:pPr>
            <a:endParaRPr lang="en-US"/>
          </a:p>
        </p:txBody>
      </p:sp>
    </p:spTree>
    <p:extLst>
      <p:ext uri="{BB962C8B-B14F-4D97-AF65-F5344CB8AC3E}">
        <p14:creationId xmlns:p14="http://schemas.microsoft.com/office/powerpoint/2010/main" val="39879756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16" name="Picture 16">
            <a:extLst>
              <a:ext uri="{FF2B5EF4-FFF2-40B4-BE49-F238E27FC236}">
                <a16:creationId xmlns:a16="http://schemas.microsoft.com/office/drawing/2014/main" id="{0A4A46A2-29B1-4E89-65E5-343D3682B4F2}"/>
              </a:ext>
            </a:extLst>
          </p:cNvPr>
          <p:cNvPicPr>
            <a:picLocks noGrp="1" noChangeAspect="1"/>
          </p:cNvPicPr>
          <p:nvPr>
            <p:ph idx="1"/>
          </p:nvPr>
        </p:nvPicPr>
        <p:blipFill>
          <a:blip r:embed="rId3"/>
          <a:srcRect/>
          <a:stretch/>
        </p:blipFill>
        <p:spPr>
          <a:xfrm>
            <a:off x="-17653" y="-33769"/>
            <a:ext cx="4397721" cy="6924639"/>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173559D6-B396-C642-A978-3F01BC6ED061}"/>
              </a:ext>
            </a:extLst>
          </p:cNvPr>
          <p:cNvSpPr txBox="1"/>
          <p:nvPr/>
        </p:nvSpPr>
        <p:spPr>
          <a:xfrm>
            <a:off x="3928262" y="301115"/>
            <a:ext cx="6096000" cy="507831"/>
          </a:xfrm>
          <a:prstGeom prst="rect">
            <a:avLst/>
          </a:prstGeom>
          <a:noFill/>
        </p:spPr>
        <p:txBody>
          <a:bodyPr wrap="square">
            <a:spAutoFit/>
          </a:bodyPr>
          <a:lstStyle/>
          <a:p>
            <a:pPr algn="ctr"/>
            <a:r>
              <a:rPr lang="en-IN" b="1">
                <a:solidFill>
                  <a:schemeClr val="accent1">
                    <a:lumMod val="75000"/>
                  </a:schemeClr>
                </a:solidFill>
              </a:rPr>
              <a:t>Janki Devi Memorial College</a:t>
            </a:r>
            <a:r>
              <a:rPr lang="en-IN" b="1">
                <a:solidFill>
                  <a:schemeClr val="tx2"/>
                </a:solidFill>
              </a:rPr>
              <a:t> </a:t>
            </a:r>
          </a:p>
          <a:p>
            <a:pPr algn="ctr"/>
            <a:r>
              <a:rPr lang="en-IN" b="1">
                <a:solidFill>
                  <a:schemeClr val="tx2"/>
                </a:solidFill>
              </a:rPr>
              <a:t>(University of Delhi)</a:t>
            </a:r>
            <a:endParaRPr lang="en-US"/>
          </a:p>
        </p:txBody>
      </p:sp>
      <p:sp>
        <p:nvSpPr>
          <p:cNvPr id="9" name="TextBox 8">
            <a:extLst>
              <a:ext uri="{FF2B5EF4-FFF2-40B4-BE49-F238E27FC236}">
                <a16:creationId xmlns:a16="http://schemas.microsoft.com/office/drawing/2014/main" id="{FD7F6FD5-CBAE-7443-8B22-29C4DA01B0D0}"/>
              </a:ext>
            </a:extLst>
          </p:cNvPr>
          <p:cNvSpPr txBox="1"/>
          <p:nvPr/>
        </p:nvSpPr>
        <p:spPr>
          <a:xfrm>
            <a:off x="4611393" y="1714290"/>
            <a:ext cx="5610905" cy="2246769"/>
          </a:xfrm>
          <a:prstGeom prst="rect">
            <a:avLst/>
          </a:prstGeom>
          <a:noFill/>
        </p:spPr>
        <p:txBody>
          <a:bodyPr wrap="square">
            <a:spAutoFit/>
          </a:bodyPr>
          <a:lstStyle/>
          <a:p>
            <a:r>
              <a:rPr lang="en-US" sz="2000">
                <a:solidFill>
                  <a:srgbClr val="0070C0"/>
                </a:solidFill>
              </a:rPr>
              <a:t>Botanical name</a:t>
            </a:r>
            <a:r>
              <a:rPr lang="en-US" sz="2000"/>
              <a:t> : Deiffenbachia Segiune</a:t>
            </a:r>
          </a:p>
          <a:p>
            <a:r>
              <a:rPr lang="en-US" sz="2000">
                <a:solidFill>
                  <a:srgbClr val="0070C0"/>
                </a:solidFill>
              </a:rPr>
              <a:t>English name</a:t>
            </a:r>
            <a:r>
              <a:rPr lang="en-US" sz="2000"/>
              <a:t> : Dumb Cane</a:t>
            </a:r>
          </a:p>
          <a:p>
            <a:r>
              <a:rPr lang="en-US" sz="2000">
                <a:solidFill>
                  <a:srgbClr val="0070C0"/>
                </a:solidFill>
              </a:rPr>
              <a:t>Hindi name </a:t>
            </a:r>
            <a:r>
              <a:rPr lang="en-US" sz="2000"/>
              <a:t>: </a:t>
            </a:r>
            <a:r>
              <a:rPr lang="hi-IN" sz="2000"/>
              <a:t>डिफिनबिचिया</a:t>
            </a:r>
            <a:endParaRPr lang="en-US" sz="2000"/>
          </a:p>
          <a:p>
            <a:r>
              <a:rPr lang="en-US" sz="2000">
                <a:solidFill>
                  <a:srgbClr val="0070C0"/>
                </a:solidFill>
              </a:rPr>
              <a:t>Usage</a:t>
            </a:r>
            <a:r>
              <a:rPr lang="en-US" sz="2000"/>
              <a:t> : Seguine is a popular ornamental with variegated leaves. The sap is used in tropical America as an antidote  against snakebites, and to treat rheumatism and gout externally.</a:t>
            </a:r>
          </a:p>
        </p:txBody>
      </p:sp>
      <p:sp>
        <p:nvSpPr>
          <p:cNvPr id="10" name="TextBox 9">
            <a:extLst>
              <a:ext uri="{FF2B5EF4-FFF2-40B4-BE49-F238E27FC236}">
                <a16:creationId xmlns:a16="http://schemas.microsoft.com/office/drawing/2014/main" id="{0F85412C-7A01-9E41-BD7D-62E2DDC404E8}"/>
              </a:ext>
            </a:extLst>
          </p:cNvPr>
          <p:cNvSpPr txBox="1"/>
          <p:nvPr/>
        </p:nvSpPr>
        <p:spPr>
          <a:xfrm rot="10800000" flipV="1">
            <a:off x="4615849" y="4171232"/>
            <a:ext cx="4753763" cy="1408078"/>
          </a:xfrm>
          <a:prstGeom prst="rect">
            <a:avLst/>
          </a:prstGeom>
          <a:noFill/>
        </p:spPr>
        <p:txBody>
          <a:bodyPr wrap="square">
            <a:spAutoFit/>
          </a:bodyPr>
          <a:lstStyle/>
          <a:p>
            <a:r>
              <a:rPr lang="en-IN" sz="1600"/>
              <a:t>Source: Wikipedia </a:t>
            </a:r>
            <a:endParaRPr lang="en-US" sz="1600"/>
          </a:p>
          <a:p>
            <a:r>
              <a:rPr lang="en-IN" sz="1600"/>
              <a:t>Picture</a:t>
            </a:r>
            <a:r>
              <a:rPr lang="en-GB" sz="1600"/>
              <a:t> </a:t>
            </a:r>
            <a:r>
              <a:rPr lang="en-IN" sz="1600"/>
              <a:t>Courtesy: JDMC </a:t>
            </a:r>
            <a:r>
              <a:rPr lang="en-US" sz="1600"/>
              <a:t>Gardens</a:t>
            </a:r>
            <a:endParaRPr lang="en-IN" sz="1600"/>
          </a:p>
          <a:p>
            <a:endParaRPr lang="en-IN" sz="1600"/>
          </a:p>
          <a:p>
            <a:r>
              <a:rPr lang="en-GB" sz="1600"/>
              <a:t>Fa</a:t>
            </a:r>
            <a:r>
              <a:rPr lang="en-US" sz="1600" err="1"/>
              <a:t>culty</a:t>
            </a:r>
            <a:r>
              <a:rPr lang="en-US" sz="1600"/>
              <a:t> </a:t>
            </a:r>
            <a:r>
              <a:rPr lang="en-IN" sz="1600"/>
              <a:t>- Tara </a:t>
            </a:r>
            <a:r>
              <a:rPr lang="en-GB" sz="1600"/>
              <a:t>N.</a:t>
            </a:r>
            <a:endParaRPr lang="en-IN" sz="1600"/>
          </a:p>
          <a:p>
            <a:r>
              <a:rPr lang="en-IN" sz="1600"/>
              <a:t>Students- </a:t>
            </a:r>
            <a:r>
              <a:rPr lang="en-IN" sz="1600" err="1"/>
              <a:t>Shikha</a:t>
            </a:r>
            <a:r>
              <a:rPr lang="en-GB" sz="1600"/>
              <a:t>, </a:t>
            </a:r>
            <a:r>
              <a:rPr lang="en-US" sz="1600" err="1"/>
              <a:t>Neetu</a:t>
            </a:r>
            <a:r>
              <a:rPr lang="en-US" sz="1600"/>
              <a:t>, </a:t>
            </a:r>
            <a:r>
              <a:rPr lang="en-IN" sz="1600" err="1"/>
              <a:t>Archana</a:t>
            </a:r>
            <a:r>
              <a:rPr lang="en-IN" sz="1600"/>
              <a:t> </a:t>
            </a:r>
          </a:p>
          <a:p>
            <a:r>
              <a:rPr lang="en-IN" sz="1600"/>
              <a:t> </a:t>
            </a:r>
          </a:p>
          <a:p>
            <a:endParaRPr lang="en-US"/>
          </a:p>
        </p:txBody>
      </p:sp>
      <p:pic>
        <p:nvPicPr>
          <p:cNvPr id="5" name="Picture 10">
            <a:extLst>
              <a:ext uri="{FF2B5EF4-FFF2-40B4-BE49-F238E27FC236}">
                <a16:creationId xmlns:a16="http://schemas.microsoft.com/office/drawing/2014/main" id="{707B0C39-8BBD-D94E-B504-884DE5846A76}"/>
              </a:ext>
            </a:extLst>
          </p:cNvPr>
          <p:cNvPicPr>
            <a:picLocks noChangeAspect="1"/>
          </p:cNvPicPr>
          <p:nvPr/>
        </p:nvPicPr>
        <p:blipFill>
          <a:blip r:embed="rId4"/>
          <a:stretch>
            <a:fillRect/>
          </a:stretch>
        </p:blipFill>
        <p:spPr>
          <a:xfrm>
            <a:off x="4615325" y="198499"/>
            <a:ext cx="703745" cy="722113"/>
          </a:xfrm>
          <a:prstGeom prst="rect">
            <a:avLst/>
          </a:prstGeom>
        </p:spPr>
      </p:pic>
      <p:sp>
        <p:nvSpPr>
          <p:cNvPr id="3" name="Minus Sign 2">
            <a:extLst>
              <a:ext uri="{FF2B5EF4-FFF2-40B4-BE49-F238E27FC236}">
                <a16:creationId xmlns:a16="http://schemas.microsoft.com/office/drawing/2014/main" id="{B882A5B8-4634-AEFD-6079-A6DE828029CF}"/>
              </a:ext>
            </a:extLst>
          </p:cNvPr>
          <p:cNvSpPr/>
          <p:nvPr/>
        </p:nvSpPr>
        <p:spPr>
          <a:xfrm>
            <a:off x="3431166" y="305202"/>
            <a:ext cx="9554356" cy="2027189"/>
          </a:xfrm>
          <a:prstGeom prst="mathMinu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solidFill>
                  <a:srgbClr val="002060"/>
                </a:solidFill>
              </a:rPr>
              <a:t>Deiffenbachia</a:t>
            </a:r>
            <a:r>
              <a:rPr lang="en-US" sz="3200" b="1">
                <a:solidFill>
                  <a:srgbClr val="002060"/>
                </a:solidFill>
              </a:rPr>
              <a:t> </a:t>
            </a:r>
            <a:r>
              <a:rPr lang="en-US" sz="3200" b="1" err="1">
                <a:solidFill>
                  <a:srgbClr val="002060"/>
                </a:solidFill>
              </a:rPr>
              <a:t>Segiune</a:t>
            </a:r>
            <a:r>
              <a:rPr lang="en-US" sz="3600" b="1">
                <a:solidFill>
                  <a:srgbClr val="002060"/>
                </a:solidFill>
              </a:rPr>
              <a:t> </a:t>
            </a:r>
          </a:p>
        </p:txBody>
      </p:sp>
    </p:spTree>
    <p:extLst>
      <p:ext uri="{BB962C8B-B14F-4D97-AF65-F5344CB8AC3E}">
        <p14:creationId xmlns:p14="http://schemas.microsoft.com/office/powerpoint/2010/main" val="1170717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6" name="Picture 11">
            <a:extLst>
              <a:ext uri="{FF2B5EF4-FFF2-40B4-BE49-F238E27FC236}">
                <a16:creationId xmlns:a16="http://schemas.microsoft.com/office/drawing/2014/main" id="{92E69898-3044-68CA-80BF-7DFF45DC5E02}"/>
              </a:ext>
            </a:extLst>
          </p:cNvPr>
          <p:cNvPicPr>
            <a:picLocks noGrp="1" noChangeAspect="1"/>
          </p:cNvPicPr>
          <p:nvPr>
            <p:ph idx="1"/>
          </p:nvPr>
        </p:nvPicPr>
        <p:blipFill rotWithShape="1">
          <a:blip r:embed="rId2"/>
          <a:srcRect t="7170"/>
          <a:stretch/>
        </p:blipFill>
        <p:spPr>
          <a:xfrm>
            <a:off x="0" y="-1"/>
            <a:ext cx="3619500" cy="681607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CACC6AB2-4604-474B-ADD4-6E0379881A96}"/>
              </a:ext>
            </a:extLst>
          </p:cNvPr>
          <p:cNvSpPr txBox="1"/>
          <p:nvPr/>
        </p:nvSpPr>
        <p:spPr>
          <a:xfrm>
            <a:off x="6326426" y="2024688"/>
            <a:ext cx="5083969" cy="1477328"/>
          </a:xfrm>
          <a:prstGeom prst="rect">
            <a:avLst/>
          </a:prstGeom>
          <a:noFill/>
        </p:spPr>
        <p:txBody>
          <a:bodyPr wrap="square">
            <a:spAutoFit/>
          </a:bodyPr>
          <a:lstStyle/>
          <a:p>
            <a:r>
              <a:rPr lang="en-US" sz="2400">
                <a:solidFill>
                  <a:srgbClr val="0070C0"/>
                </a:solidFill>
              </a:rPr>
              <a:t>Botanical name </a:t>
            </a:r>
            <a:r>
              <a:rPr lang="en-US" sz="2400"/>
              <a:t>:Hyophorbe Lagenicaulis </a:t>
            </a:r>
          </a:p>
          <a:p>
            <a:r>
              <a:rPr lang="en-US" sz="2400">
                <a:solidFill>
                  <a:srgbClr val="0070C0"/>
                </a:solidFill>
              </a:rPr>
              <a:t>English name</a:t>
            </a:r>
            <a:r>
              <a:rPr lang="en-US" sz="2400"/>
              <a:t> : Bottle Palm </a:t>
            </a:r>
          </a:p>
          <a:p>
            <a:r>
              <a:rPr lang="en-US" sz="2400">
                <a:solidFill>
                  <a:srgbClr val="0070C0"/>
                </a:solidFill>
              </a:rPr>
              <a:t>Hindi name</a:t>
            </a:r>
            <a:r>
              <a:rPr lang="en-US" sz="2400"/>
              <a:t> : </a:t>
            </a:r>
            <a:r>
              <a:rPr lang="hi-IN" sz="2400"/>
              <a:t>बोतल पाम</a:t>
            </a:r>
            <a:endParaRPr lang="en-US" sz="2400"/>
          </a:p>
          <a:p>
            <a:r>
              <a:rPr lang="en-US" sz="2400">
                <a:solidFill>
                  <a:srgbClr val="0070C0"/>
                </a:solidFill>
              </a:rPr>
              <a:t>Usage </a:t>
            </a:r>
            <a:r>
              <a:rPr lang="en-US" sz="2400"/>
              <a:t>:</a:t>
            </a:r>
            <a:r>
              <a:rPr lang="en-US" sz="2400">
                <a:latin typeface="Abadi" panose="020B0604020104020204" pitchFamily="34" charset="0"/>
              </a:rPr>
              <a:t>It is native </a:t>
            </a:r>
            <a:r>
              <a:rPr lang="en-GB" sz="2400">
                <a:latin typeface="Abadi" panose="020B0604020104020204" pitchFamily="34" charset="0"/>
              </a:rPr>
              <a:t>to Round Island  of Mauritius.</a:t>
            </a:r>
            <a:r>
              <a:rPr lang="en-US" sz="2400">
                <a:latin typeface="Abadi" panose="020B0604020104020204" pitchFamily="34" charset="0"/>
              </a:rPr>
              <a:t> It has bulging trunk.</a:t>
            </a:r>
            <a:r>
              <a:rPr lang="en-GB" sz="2400">
                <a:latin typeface="Abadi" panose="020B0604020104020204" pitchFamily="34" charset="0"/>
              </a:rPr>
              <a:t> </a:t>
            </a:r>
            <a:r>
              <a:rPr lang="en-US" sz="2400">
                <a:latin typeface="Abadi" panose="020B0604020104020204" pitchFamily="34" charset="0"/>
              </a:rPr>
              <a:t>Leaves are sparse.</a:t>
            </a:r>
          </a:p>
        </p:txBody>
      </p:sp>
      <p:sp>
        <p:nvSpPr>
          <p:cNvPr id="9" name="TextBox 8">
            <a:extLst>
              <a:ext uri="{FF2B5EF4-FFF2-40B4-BE49-F238E27FC236}">
                <a16:creationId xmlns:a16="http://schemas.microsoft.com/office/drawing/2014/main" id="{9B517BA4-3473-9441-AF6C-9B46A6FBDBE9}"/>
              </a:ext>
            </a:extLst>
          </p:cNvPr>
          <p:cNvSpPr txBox="1"/>
          <p:nvPr/>
        </p:nvSpPr>
        <p:spPr>
          <a:xfrm>
            <a:off x="6512718" y="495263"/>
            <a:ext cx="6203156" cy="553998"/>
          </a:xfrm>
          <a:prstGeom prst="rect">
            <a:avLst/>
          </a:prstGeom>
          <a:noFill/>
        </p:spPr>
        <p:txBody>
          <a:bodyPr wrap="square">
            <a:spAutoFit/>
          </a:bodyPr>
          <a:lstStyle/>
          <a:p>
            <a:pPr algn="ctr"/>
            <a:r>
              <a:rPr lang="en-IN" sz="2000" b="1">
                <a:solidFill>
                  <a:schemeClr val="accent1">
                    <a:lumMod val="75000"/>
                  </a:schemeClr>
                </a:solidFill>
              </a:rPr>
              <a:t>Janki Devi Memorial College</a:t>
            </a:r>
            <a:r>
              <a:rPr lang="en-IN" sz="2000" b="1">
                <a:solidFill>
                  <a:schemeClr val="tx2"/>
                </a:solidFill>
              </a:rPr>
              <a:t> </a:t>
            </a:r>
          </a:p>
          <a:p>
            <a:pPr algn="ctr"/>
            <a:r>
              <a:rPr lang="en-IN" sz="2000" b="1">
                <a:solidFill>
                  <a:schemeClr val="tx2"/>
                </a:solidFill>
              </a:rPr>
              <a:t>(University of Delhi)</a:t>
            </a:r>
            <a:endParaRPr lang="en-US" sz="2000"/>
          </a:p>
        </p:txBody>
      </p:sp>
      <p:sp>
        <p:nvSpPr>
          <p:cNvPr id="11" name="TextBox 10">
            <a:extLst>
              <a:ext uri="{FF2B5EF4-FFF2-40B4-BE49-F238E27FC236}">
                <a16:creationId xmlns:a16="http://schemas.microsoft.com/office/drawing/2014/main" id="{1EE9F735-F161-8243-8EF8-CF21A6BA11DE}"/>
              </a:ext>
            </a:extLst>
          </p:cNvPr>
          <p:cNvSpPr txBox="1"/>
          <p:nvPr/>
        </p:nvSpPr>
        <p:spPr>
          <a:xfrm>
            <a:off x="6379477" y="5146124"/>
            <a:ext cx="4911725" cy="1269578"/>
          </a:xfrm>
          <a:prstGeom prst="rect">
            <a:avLst/>
          </a:prstGeom>
          <a:noFill/>
        </p:spPr>
        <p:txBody>
          <a:bodyPr wrap="square">
            <a:spAutoFit/>
          </a:bodyPr>
          <a:lstStyle/>
          <a:p>
            <a:r>
              <a:rPr lang="en-IN" sz="1600"/>
              <a:t>Source: Wikipedia </a:t>
            </a:r>
            <a:endParaRPr lang="en-US" sz="1600"/>
          </a:p>
          <a:p>
            <a:r>
              <a:rPr lang="en-IN" sz="1600"/>
              <a:t>Picture</a:t>
            </a:r>
            <a:r>
              <a:rPr lang="en-GB" sz="1600"/>
              <a:t> </a:t>
            </a:r>
            <a:r>
              <a:rPr lang="en-IN" sz="1600"/>
              <a:t>Courtesy: JDMC </a:t>
            </a:r>
            <a:r>
              <a:rPr lang="en-US" sz="1600"/>
              <a:t>Gardens</a:t>
            </a:r>
            <a:r>
              <a:rPr lang="en-GB" sz="1600"/>
              <a:t>  </a:t>
            </a:r>
          </a:p>
          <a:p>
            <a:r>
              <a:rPr lang="en-GB" sz="1600"/>
              <a:t>     </a:t>
            </a:r>
          </a:p>
          <a:p>
            <a:r>
              <a:rPr lang="en-GB"/>
              <a:t>F</a:t>
            </a:r>
            <a:r>
              <a:rPr lang="en-US" err="1"/>
              <a:t>aculty</a:t>
            </a:r>
            <a:r>
              <a:rPr lang="en-US"/>
              <a:t> - Tara N.</a:t>
            </a:r>
          </a:p>
          <a:p>
            <a:r>
              <a:rPr lang="en-US"/>
              <a:t>Students- </a:t>
            </a:r>
            <a:r>
              <a:rPr lang="en-GB" err="1"/>
              <a:t>Shikha</a:t>
            </a:r>
            <a:r>
              <a:rPr lang="en-GB"/>
              <a:t>,</a:t>
            </a:r>
            <a:r>
              <a:rPr lang="en-US"/>
              <a:t> </a:t>
            </a:r>
            <a:r>
              <a:rPr lang="en-US" err="1"/>
              <a:t>Neetu</a:t>
            </a:r>
            <a:r>
              <a:rPr lang="en-US"/>
              <a:t>, </a:t>
            </a:r>
            <a:r>
              <a:rPr lang="en-US" err="1"/>
              <a:t>Archana</a:t>
            </a:r>
            <a:r>
              <a:rPr lang="en-US"/>
              <a:t>  </a:t>
            </a:r>
          </a:p>
          <a:p>
            <a:endParaRPr lang="en-US"/>
          </a:p>
        </p:txBody>
      </p:sp>
      <p:pic>
        <p:nvPicPr>
          <p:cNvPr id="3" name="Picture 3">
            <a:extLst>
              <a:ext uri="{FF2B5EF4-FFF2-40B4-BE49-F238E27FC236}">
                <a16:creationId xmlns:a16="http://schemas.microsoft.com/office/drawing/2014/main" id="{9F0E12E4-6A93-2948-A8B7-B51D376599BB}"/>
              </a:ext>
            </a:extLst>
          </p:cNvPr>
          <p:cNvPicPr>
            <a:picLocks noChangeAspect="1"/>
          </p:cNvPicPr>
          <p:nvPr/>
        </p:nvPicPr>
        <p:blipFill>
          <a:blip r:embed="rId3"/>
          <a:stretch>
            <a:fillRect/>
          </a:stretch>
        </p:blipFill>
        <p:spPr>
          <a:xfrm rot="10800000" flipH="1" flipV="1">
            <a:off x="6379477" y="0"/>
            <a:ext cx="1202531" cy="1337084"/>
          </a:xfrm>
          <a:prstGeom prst="rect">
            <a:avLst/>
          </a:prstGeom>
        </p:spPr>
      </p:pic>
      <p:sp>
        <p:nvSpPr>
          <p:cNvPr id="4" name="Minus Sign 3">
            <a:extLst>
              <a:ext uri="{FF2B5EF4-FFF2-40B4-BE49-F238E27FC236}">
                <a16:creationId xmlns:a16="http://schemas.microsoft.com/office/drawing/2014/main" id="{495D0693-540C-B6D0-793D-58B8468B6A0A}"/>
              </a:ext>
            </a:extLst>
          </p:cNvPr>
          <p:cNvSpPr/>
          <p:nvPr/>
        </p:nvSpPr>
        <p:spPr>
          <a:xfrm>
            <a:off x="5437759" y="992017"/>
            <a:ext cx="7278115" cy="1357908"/>
          </a:xfrm>
          <a:prstGeom prst="mathMinus">
            <a:avLst>
              <a:gd name="adj1" fmla="val 4578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solidFill>
                  <a:srgbClr val="002060"/>
                </a:solidFill>
              </a:rPr>
              <a:t>Hyophorbe</a:t>
            </a:r>
            <a:r>
              <a:rPr lang="en-US" sz="3200" b="1">
                <a:solidFill>
                  <a:srgbClr val="002060"/>
                </a:solidFill>
              </a:rPr>
              <a:t> </a:t>
            </a:r>
            <a:r>
              <a:rPr lang="en-US" sz="3200" b="1" err="1">
                <a:solidFill>
                  <a:srgbClr val="002060"/>
                </a:solidFill>
              </a:rPr>
              <a:t>Lagenicaulis</a:t>
            </a:r>
            <a:r>
              <a:rPr lang="en-US" sz="3200"/>
              <a:t> </a:t>
            </a:r>
          </a:p>
        </p:txBody>
      </p:sp>
    </p:spTree>
    <p:extLst>
      <p:ext uri="{BB962C8B-B14F-4D97-AF65-F5344CB8AC3E}">
        <p14:creationId xmlns:p14="http://schemas.microsoft.com/office/powerpoint/2010/main" val="773138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60F5BFC-0E1A-5941-BC12-1F4B68C816B5}"/>
              </a:ext>
            </a:extLst>
          </p:cNvPr>
          <p:cNvSpPr txBox="1"/>
          <p:nvPr/>
        </p:nvSpPr>
        <p:spPr>
          <a:xfrm>
            <a:off x="6834185" y="1667988"/>
            <a:ext cx="4167189" cy="1938992"/>
          </a:xfrm>
          <a:prstGeom prst="rect">
            <a:avLst/>
          </a:prstGeom>
          <a:noFill/>
        </p:spPr>
        <p:txBody>
          <a:bodyPr wrap="square">
            <a:spAutoFit/>
          </a:bodyPr>
          <a:lstStyle/>
          <a:p>
            <a:r>
              <a:rPr lang="en-US" sz="2000">
                <a:solidFill>
                  <a:srgbClr val="0070C0"/>
                </a:solidFill>
              </a:rPr>
              <a:t>Botanical name </a:t>
            </a:r>
            <a:r>
              <a:rPr lang="en-US" sz="2000"/>
              <a:t>: Sciendapsus Aures </a:t>
            </a:r>
          </a:p>
          <a:p>
            <a:r>
              <a:rPr lang="en-US" sz="2000">
                <a:solidFill>
                  <a:srgbClr val="0070C0"/>
                </a:solidFill>
              </a:rPr>
              <a:t>English name</a:t>
            </a:r>
            <a:r>
              <a:rPr lang="en-US" sz="2000"/>
              <a:t> : Devil’s Ivy</a:t>
            </a:r>
          </a:p>
          <a:p>
            <a:r>
              <a:rPr lang="en-US" sz="2000">
                <a:solidFill>
                  <a:srgbClr val="0070C0"/>
                </a:solidFill>
              </a:rPr>
              <a:t>Hindi name</a:t>
            </a:r>
            <a:r>
              <a:rPr lang="en-US" sz="2000"/>
              <a:t> : </a:t>
            </a:r>
            <a:r>
              <a:rPr lang="hi-IN" sz="2000"/>
              <a:t>मनी पौधा</a:t>
            </a:r>
            <a:endParaRPr lang="en-US" sz="2000"/>
          </a:p>
          <a:p>
            <a:r>
              <a:rPr lang="en-US" sz="2000">
                <a:solidFill>
                  <a:srgbClr val="0070C0"/>
                </a:solidFill>
              </a:rPr>
              <a:t>Usage </a:t>
            </a:r>
            <a:r>
              <a:rPr lang="en-US" sz="2000"/>
              <a:t>: It is a popular plant Native to Mo'orea &amp; French Polynesia which can grow up to 20 mtrs. It is a beautiful evergreen decorative plant which removes free radicles from the ether making the space clean and fresh.</a:t>
            </a:r>
          </a:p>
        </p:txBody>
      </p:sp>
      <p:sp>
        <p:nvSpPr>
          <p:cNvPr id="7" name="TextBox 6">
            <a:extLst>
              <a:ext uri="{FF2B5EF4-FFF2-40B4-BE49-F238E27FC236}">
                <a16:creationId xmlns:a16="http://schemas.microsoft.com/office/drawing/2014/main" id="{396DBCD4-FB3A-C649-949A-689D5720B909}"/>
              </a:ext>
            </a:extLst>
          </p:cNvPr>
          <p:cNvSpPr txBox="1"/>
          <p:nvPr/>
        </p:nvSpPr>
        <p:spPr>
          <a:xfrm>
            <a:off x="6442991" y="171013"/>
            <a:ext cx="6155530" cy="553998"/>
          </a:xfrm>
          <a:prstGeom prst="rect">
            <a:avLst/>
          </a:prstGeom>
          <a:noFill/>
        </p:spPr>
        <p:txBody>
          <a:bodyPr wrap="square">
            <a:spAutoFit/>
          </a:bodyPr>
          <a:lstStyle/>
          <a:p>
            <a:pPr algn="ctr"/>
            <a:r>
              <a:rPr lang="en-IN" sz="2000" b="1">
                <a:solidFill>
                  <a:schemeClr val="accent1">
                    <a:lumMod val="75000"/>
                  </a:schemeClr>
                </a:solidFill>
              </a:rPr>
              <a:t>Janki Devi Memorial College</a:t>
            </a:r>
            <a:r>
              <a:rPr lang="en-IN" sz="2000" b="1">
                <a:solidFill>
                  <a:schemeClr val="tx2"/>
                </a:solidFill>
              </a:rPr>
              <a:t> </a:t>
            </a:r>
          </a:p>
          <a:p>
            <a:pPr algn="ctr"/>
            <a:r>
              <a:rPr lang="en-IN" sz="2000" b="1">
                <a:solidFill>
                  <a:schemeClr val="tx2"/>
                </a:solidFill>
              </a:rPr>
              <a:t>(University of Delhi)</a:t>
            </a:r>
            <a:endParaRPr lang="en-US" sz="2000"/>
          </a:p>
        </p:txBody>
      </p:sp>
      <p:sp>
        <p:nvSpPr>
          <p:cNvPr id="9" name="TextBox 8">
            <a:extLst>
              <a:ext uri="{FF2B5EF4-FFF2-40B4-BE49-F238E27FC236}">
                <a16:creationId xmlns:a16="http://schemas.microsoft.com/office/drawing/2014/main" id="{CC4DAD51-9CAA-B84E-B090-F3BB2DBC6E1B}"/>
              </a:ext>
            </a:extLst>
          </p:cNvPr>
          <p:cNvSpPr txBox="1"/>
          <p:nvPr/>
        </p:nvSpPr>
        <p:spPr>
          <a:xfrm>
            <a:off x="6834185" y="4919008"/>
            <a:ext cx="4536284" cy="1477328"/>
          </a:xfrm>
          <a:prstGeom prst="rect">
            <a:avLst/>
          </a:prstGeom>
          <a:noFill/>
        </p:spPr>
        <p:txBody>
          <a:bodyPr wrap="square">
            <a:spAutoFit/>
          </a:bodyPr>
          <a:lstStyle/>
          <a:p>
            <a:endParaRPr lang="en-GB" sz="1600"/>
          </a:p>
          <a:p>
            <a:r>
              <a:rPr lang="en-IN" sz="1600"/>
              <a:t>Source: Wikipedia </a:t>
            </a:r>
            <a:endParaRPr lang="en-US" sz="1600"/>
          </a:p>
          <a:p>
            <a:r>
              <a:rPr lang="en-IN" sz="1600"/>
              <a:t>Picture Courtesy: JDMC </a:t>
            </a:r>
            <a:r>
              <a:rPr lang="en-US" sz="1600"/>
              <a:t>Gardens</a:t>
            </a:r>
            <a:endParaRPr lang="en-IN" sz="1600"/>
          </a:p>
          <a:p>
            <a:endParaRPr lang="en-GB"/>
          </a:p>
          <a:p>
            <a:r>
              <a:rPr lang="en-GB"/>
              <a:t>Faculty</a:t>
            </a:r>
            <a:r>
              <a:rPr lang="en-US"/>
              <a:t> - Tara N.</a:t>
            </a:r>
          </a:p>
          <a:p>
            <a:r>
              <a:rPr lang="en-US"/>
              <a:t>Students- </a:t>
            </a:r>
            <a:r>
              <a:rPr lang="en-US" err="1"/>
              <a:t>Shikha</a:t>
            </a:r>
            <a:r>
              <a:rPr lang="en-US"/>
              <a:t>, </a:t>
            </a:r>
            <a:r>
              <a:rPr lang="en-US" err="1"/>
              <a:t>Neetu</a:t>
            </a:r>
            <a:r>
              <a:rPr lang="en-GB"/>
              <a:t>, </a:t>
            </a:r>
            <a:r>
              <a:rPr lang="en-US" err="1"/>
              <a:t>Archana</a:t>
            </a:r>
            <a:r>
              <a:rPr lang="en-US"/>
              <a:t>  </a:t>
            </a:r>
          </a:p>
          <a:p>
            <a:endParaRPr lang="en-US"/>
          </a:p>
        </p:txBody>
      </p:sp>
      <p:pic>
        <p:nvPicPr>
          <p:cNvPr id="3" name="Picture 3">
            <a:extLst>
              <a:ext uri="{FF2B5EF4-FFF2-40B4-BE49-F238E27FC236}">
                <a16:creationId xmlns:a16="http://schemas.microsoft.com/office/drawing/2014/main" id="{2451966C-B77A-1349-97AB-DFF7682A3AD2}"/>
              </a:ext>
            </a:extLst>
          </p:cNvPr>
          <p:cNvPicPr>
            <a:picLocks noChangeAspect="1"/>
          </p:cNvPicPr>
          <p:nvPr/>
        </p:nvPicPr>
        <p:blipFill>
          <a:blip r:embed="rId2"/>
          <a:stretch>
            <a:fillRect/>
          </a:stretch>
        </p:blipFill>
        <p:spPr>
          <a:xfrm rot="10800000" flipH="1" flipV="1">
            <a:off x="6696730" y="0"/>
            <a:ext cx="878899" cy="878899"/>
          </a:xfrm>
          <a:prstGeom prst="rect">
            <a:avLst/>
          </a:prstGeom>
        </p:spPr>
      </p:pic>
      <p:pic>
        <p:nvPicPr>
          <p:cNvPr id="4" name="Picture 5">
            <a:extLst>
              <a:ext uri="{FF2B5EF4-FFF2-40B4-BE49-F238E27FC236}">
                <a16:creationId xmlns:a16="http://schemas.microsoft.com/office/drawing/2014/main" id="{F44027EA-AAFA-66FC-8220-9A86BEA3D57B}"/>
              </a:ext>
            </a:extLst>
          </p:cNvPr>
          <p:cNvPicPr>
            <a:picLocks noChangeAspect="1"/>
          </p:cNvPicPr>
          <p:nvPr/>
        </p:nvPicPr>
        <p:blipFill rotWithShape="1">
          <a:blip r:embed="rId3"/>
          <a:srcRect/>
          <a:stretch/>
        </p:blipFill>
        <p:spPr>
          <a:xfrm>
            <a:off x="-1" y="-42111"/>
            <a:ext cx="4357689" cy="6872801"/>
          </a:xfrm>
          <a:prstGeom prst="rect">
            <a:avLst/>
          </a:prstGeom>
          <a:ln>
            <a:noFill/>
          </a:ln>
          <a:effectLst>
            <a:outerShdw blurRad="292100" dist="139700" dir="2700000" algn="tl" rotWithShape="0">
              <a:srgbClr val="333333">
                <a:alpha val="65000"/>
              </a:srgbClr>
            </a:outerShdw>
          </a:effectLst>
        </p:spPr>
      </p:pic>
      <p:sp>
        <p:nvSpPr>
          <p:cNvPr id="5" name="Minus Sign 4">
            <a:extLst>
              <a:ext uri="{FF2B5EF4-FFF2-40B4-BE49-F238E27FC236}">
                <a16:creationId xmlns:a16="http://schemas.microsoft.com/office/drawing/2014/main" id="{E2771A4B-C460-FCB5-56C4-1190AE8C7E71}"/>
              </a:ext>
            </a:extLst>
          </p:cNvPr>
          <p:cNvSpPr/>
          <p:nvPr/>
        </p:nvSpPr>
        <p:spPr>
          <a:xfrm>
            <a:off x="6045395" y="-122108"/>
            <a:ext cx="5744767" cy="2956630"/>
          </a:xfrm>
          <a:prstGeom prst="mathMinu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err="1">
                <a:solidFill>
                  <a:srgbClr val="002060"/>
                </a:solidFill>
              </a:rPr>
              <a:t>Sciendapsus</a:t>
            </a:r>
            <a:r>
              <a:rPr lang="en-GB" sz="3200" b="1">
                <a:solidFill>
                  <a:srgbClr val="002060"/>
                </a:solidFill>
              </a:rPr>
              <a:t>-</a:t>
            </a:r>
            <a:r>
              <a:rPr lang="en-US" sz="3200" b="1">
                <a:solidFill>
                  <a:srgbClr val="002060"/>
                </a:solidFill>
              </a:rPr>
              <a:t> </a:t>
            </a:r>
            <a:r>
              <a:rPr lang="en-US" sz="3200" b="1" err="1">
                <a:solidFill>
                  <a:srgbClr val="002060"/>
                </a:solidFill>
              </a:rPr>
              <a:t>Aures</a:t>
            </a:r>
            <a:endParaRPr lang="en-US" sz="3200" b="1">
              <a:solidFill>
                <a:srgbClr val="002060"/>
              </a:solidFill>
            </a:endParaRPr>
          </a:p>
        </p:txBody>
      </p:sp>
    </p:spTree>
    <p:extLst>
      <p:ext uri="{BB962C8B-B14F-4D97-AF65-F5344CB8AC3E}">
        <p14:creationId xmlns:p14="http://schemas.microsoft.com/office/powerpoint/2010/main" val="2976978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0CA79822-2C1B-0A41-A5D0-07F686A786BE}"/>
              </a:ext>
            </a:extLst>
          </p:cNvPr>
          <p:cNvPicPr>
            <a:picLocks noChangeAspect="1"/>
          </p:cNvPicPr>
          <p:nvPr/>
        </p:nvPicPr>
        <p:blipFill>
          <a:blip r:embed="rId2"/>
          <a:srcRect/>
          <a:stretch/>
        </p:blipFill>
        <p:spPr>
          <a:xfrm>
            <a:off x="195595" y="303768"/>
            <a:ext cx="6303530" cy="6250464"/>
          </a:xfrm>
          <a:prstGeom prst="rect">
            <a:avLst/>
          </a:prstGeom>
        </p:spPr>
      </p:pic>
      <p:sp>
        <p:nvSpPr>
          <p:cNvPr id="8" name="TextBox 7">
            <a:extLst>
              <a:ext uri="{FF2B5EF4-FFF2-40B4-BE49-F238E27FC236}">
                <a16:creationId xmlns:a16="http://schemas.microsoft.com/office/drawing/2014/main" id="{328C64D3-9AF7-744C-A0C7-91458977FA70}"/>
              </a:ext>
            </a:extLst>
          </p:cNvPr>
          <p:cNvSpPr txBox="1"/>
          <p:nvPr/>
        </p:nvSpPr>
        <p:spPr>
          <a:xfrm rot="10800000" flipV="1">
            <a:off x="7858756" y="225491"/>
            <a:ext cx="3714321" cy="507831"/>
          </a:xfrm>
          <a:prstGeom prst="rect">
            <a:avLst/>
          </a:prstGeom>
          <a:noFill/>
        </p:spPr>
        <p:txBody>
          <a:bodyPr wrap="square">
            <a:spAutoFit/>
          </a:bodyPr>
          <a:lstStyle/>
          <a:p>
            <a:pPr algn="ctr"/>
            <a:r>
              <a:rPr lang="en-IN" b="1">
                <a:solidFill>
                  <a:schemeClr val="accent1">
                    <a:lumMod val="75000"/>
                  </a:schemeClr>
                </a:solidFill>
              </a:rPr>
              <a:t>Janki Devi Memorial College</a:t>
            </a:r>
            <a:r>
              <a:rPr lang="en-IN" b="1">
                <a:solidFill>
                  <a:schemeClr val="tx2"/>
                </a:solidFill>
              </a:rPr>
              <a:t> </a:t>
            </a:r>
          </a:p>
          <a:p>
            <a:pPr algn="ctr"/>
            <a:r>
              <a:rPr lang="en-IN" b="1">
                <a:solidFill>
                  <a:schemeClr val="tx2"/>
                </a:solidFill>
              </a:rPr>
              <a:t>(University of Delhi)</a:t>
            </a:r>
            <a:endParaRPr lang="en-US"/>
          </a:p>
        </p:txBody>
      </p:sp>
      <p:sp>
        <p:nvSpPr>
          <p:cNvPr id="9" name="TextBox 8">
            <a:extLst>
              <a:ext uri="{FF2B5EF4-FFF2-40B4-BE49-F238E27FC236}">
                <a16:creationId xmlns:a16="http://schemas.microsoft.com/office/drawing/2014/main" id="{28CB5451-D691-094D-8D24-D3E9DA5F00D6}"/>
              </a:ext>
            </a:extLst>
          </p:cNvPr>
          <p:cNvSpPr txBox="1"/>
          <p:nvPr/>
        </p:nvSpPr>
        <p:spPr>
          <a:xfrm>
            <a:off x="7005037" y="5348101"/>
            <a:ext cx="4131469" cy="1338828"/>
          </a:xfrm>
          <a:prstGeom prst="rect">
            <a:avLst/>
          </a:prstGeom>
          <a:noFill/>
        </p:spPr>
        <p:txBody>
          <a:bodyPr wrap="square">
            <a:spAutoFit/>
          </a:bodyPr>
          <a:lstStyle/>
          <a:p>
            <a:r>
              <a:rPr lang="en-US"/>
              <a:t>Source: Wikipedia </a:t>
            </a:r>
          </a:p>
          <a:p>
            <a:r>
              <a:rPr lang="en-US"/>
              <a:t>Picture Courtesy: </a:t>
            </a:r>
            <a:r>
              <a:rPr lang="en-GB"/>
              <a:t>Google</a:t>
            </a:r>
          </a:p>
          <a:p>
            <a:endParaRPr lang="en-GB"/>
          </a:p>
          <a:p>
            <a:r>
              <a:rPr lang="en-GB"/>
              <a:t>Fa</a:t>
            </a:r>
            <a:r>
              <a:rPr lang="en-US" err="1"/>
              <a:t>culty</a:t>
            </a:r>
            <a:r>
              <a:rPr lang="en-US"/>
              <a:t> - Tara N.</a:t>
            </a:r>
          </a:p>
          <a:p>
            <a:r>
              <a:rPr lang="en-US"/>
              <a:t>Students- </a:t>
            </a:r>
            <a:r>
              <a:rPr lang="en-US" err="1"/>
              <a:t>Shikha</a:t>
            </a:r>
            <a:r>
              <a:rPr lang="en-GB"/>
              <a:t>, </a:t>
            </a:r>
            <a:r>
              <a:rPr lang="en-US" err="1"/>
              <a:t>Neetu</a:t>
            </a:r>
            <a:r>
              <a:rPr lang="en-US"/>
              <a:t>, </a:t>
            </a:r>
            <a:r>
              <a:rPr lang="en-US" err="1"/>
              <a:t>Archana</a:t>
            </a:r>
            <a:r>
              <a:rPr lang="en-US"/>
              <a:t>  </a:t>
            </a:r>
          </a:p>
          <a:p>
            <a:endParaRPr lang="en-US"/>
          </a:p>
        </p:txBody>
      </p:sp>
      <p:pic>
        <p:nvPicPr>
          <p:cNvPr id="4" name="Picture 6">
            <a:extLst>
              <a:ext uri="{FF2B5EF4-FFF2-40B4-BE49-F238E27FC236}">
                <a16:creationId xmlns:a16="http://schemas.microsoft.com/office/drawing/2014/main" id="{78043FCD-27FB-EA45-A1FF-90A7E9A0807D}"/>
              </a:ext>
            </a:extLst>
          </p:cNvPr>
          <p:cNvPicPr>
            <a:picLocks noChangeAspect="1"/>
          </p:cNvPicPr>
          <p:nvPr/>
        </p:nvPicPr>
        <p:blipFill>
          <a:blip r:embed="rId3"/>
          <a:stretch>
            <a:fillRect/>
          </a:stretch>
        </p:blipFill>
        <p:spPr>
          <a:xfrm>
            <a:off x="7071204" y="525"/>
            <a:ext cx="787552" cy="802047"/>
          </a:xfrm>
          <a:prstGeom prst="rect">
            <a:avLst/>
          </a:prstGeom>
        </p:spPr>
      </p:pic>
      <p:sp>
        <p:nvSpPr>
          <p:cNvPr id="7" name="Minus Sign 6">
            <a:extLst>
              <a:ext uri="{FF2B5EF4-FFF2-40B4-BE49-F238E27FC236}">
                <a16:creationId xmlns:a16="http://schemas.microsoft.com/office/drawing/2014/main" id="{8F8B1920-3588-25BA-9C32-D0EBE632BA37}"/>
              </a:ext>
            </a:extLst>
          </p:cNvPr>
          <p:cNvSpPr/>
          <p:nvPr/>
        </p:nvSpPr>
        <p:spPr>
          <a:xfrm>
            <a:off x="6247208" y="-113647"/>
            <a:ext cx="5944792" cy="2689712"/>
          </a:xfrm>
          <a:prstGeom prst="mathMinu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err="1">
                <a:solidFill>
                  <a:srgbClr val="002060"/>
                </a:solidFill>
              </a:rPr>
              <a:t>Aglaonema</a:t>
            </a:r>
            <a:r>
              <a:rPr lang="en-US" sz="2800" b="1">
                <a:solidFill>
                  <a:srgbClr val="002060"/>
                </a:solidFill>
              </a:rPr>
              <a:t> </a:t>
            </a:r>
            <a:r>
              <a:rPr lang="en-US" sz="2800" b="1" err="1">
                <a:solidFill>
                  <a:srgbClr val="002060"/>
                </a:solidFill>
              </a:rPr>
              <a:t>Nitidum</a:t>
            </a:r>
            <a:r>
              <a:rPr lang="en-US" sz="2800" b="1">
                <a:solidFill>
                  <a:srgbClr val="002060"/>
                </a:solidFill>
              </a:rPr>
              <a:t> </a:t>
            </a:r>
          </a:p>
        </p:txBody>
      </p:sp>
      <p:sp>
        <p:nvSpPr>
          <p:cNvPr id="11" name="TextBox 10">
            <a:extLst>
              <a:ext uri="{FF2B5EF4-FFF2-40B4-BE49-F238E27FC236}">
                <a16:creationId xmlns:a16="http://schemas.microsoft.com/office/drawing/2014/main" id="{823B4691-ECEC-6583-1B8C-2C3878927EB6}"/>
              </a:ext>
            </a:extLst>
          </p:cNvPr>
          <p:cNvSpPr txBox="1"/>
          <p:nvPr/>
        </p:nvSpPr>
        <p:spPr>
          <a:xfrm>
            <a:off x="6921573" y="1720840"/>
            <a:ext cx="4131469" cy="1754326"/>
          </a:xfrm>
          <a:prstGeom prst="rect">
            <a:avLst/>
          </a:prstGeom>
          <a:noFill/>
        </p:spPr>
        <p:txBody>
          <a:bodyPr wrap="square">
            <a:spAutoFit/>
          </a:bodyPr>
          <a:lstStyle/>
          <a:p>
            <a:r>
              <a:rPr lang="en-US" sz="2400">
                <a:solidFill>
                  <a:srgbClr val="0070C0"/>
                </a:solidFill>
              </a:rPr>
              <a:t>Botanical name:</a:t>
            </a:r>
            <a:r>
              <a:rPr lang="en-US" sz="2400"/>
              <a:t> </a:t>
            </a:r>
            <a:r>
              <a:rPr lang="en-US" sz="2400" err="1"/>
              <a:t>Aglaonema</a:t>
            </a:r>
            <a:r>
              <a:rPr lang="en-GB" sz="2400"/>
              <a:t> </a:t>
            </a:r>
            <a:r>
              <a:rPr lang="en-US" sz="2400" err="1"/>
              <a:t>Nitidum</a:t>
            </a:r>
            <a:endParaRPr lang="en-GB" sz="2400"/>
          </a:p>
          <a:p>
            <a:r>
              <a:rPr lang="en-US" sz="2400">
                <a:solidFill>
                  <a:srgbClr val="0070C0"/>
                </a:solidFill>
              </a:rPr>
              <a:t>English name:</a:t>
            </a:r>
            <a:r>
              <a:rPr lang="en-US" sz="2400"/>
              <a:t> Burmese</a:t>
            </a:r>
            <a:r>
              <a:rPr lang="en-GB" sz="2400"/>
              <a:t> </a:t>
            </a:r>
            <a:r>
              <a:rPr lang="en-US" sz="2400"/>
              <a:t>Evergreen</a:t>
            </a:r>
            <a:endParaRPr lang="en-GB" sz="2400"/>
          </a:p>
          <a:p>
            <a:r>
              <a:rPr lang="en-US" sz="2400">
                <a:solidFill>
                  <a:srgbClr val="0070C0"/>
                </a:solidFill>
              </a:rPr>
              <a:t>Hindi name :</a:t>
            </a:r>
            <a:r>
              <a:rPr lang="en-US" sz="2400"/>
              <a:t> </a:t>
            </a:r>
            <a:r>
              <a:rPr lang="hi-IN" sz="2400"/>
              <a:t>बर्मी सदाबहार</a:t>
            </a:r>
            <a:endParaRPr lang="en-GB" sz="2400"/>
          </a:p>
          <a:p>
            <a:r>
              <a:rPr lang="en-US" sz="2400">
                <a:solidFill>
                  <a:srgbClr val="0070C0"/>
                </a:solidFill>
              </a:rPr>
              <a:t>Usage:</a:t>
            </a:r>
            <a:r>
              <a:rPr lang="en-US" sz="2400"/>
              <a:t> It helps to improve the air quality of indoor spaces with an ability to filter free radicals thereby cutting air pollution.</a:t>
            </a:r>
          </a:p>
        </p:txBody>
      </p:sp>
    </p:spTree>
    <p:extLst>
      <p:ext uri="{BB962C8B-B14F-4D97-AF65-F5344CB8AC3E}">
        <p14:creationId xmlns:p14="http://schemas.microsoft.com/office/powerpoint/2010/main" val="408496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3117632E-124E-6F42-AA73-08058A983DE8}"/>
              </a:ext>
            </a:extLst>
          </p:cNvPr>
          <p:cNvPicPr>
            <a:picLocks noGrp="1" noChangeAspect="1"/>
          </p:cNvPicPr>
          <p:nvPr>
            <p:ph idx="1"/>
          </p:nvPr>
        </p:nvPicPr>
        <p:blipFill>
          <a:blip r:embed="rId2"/>
          <a:srcRect/>
          <a:stretch/>
        </p:blipFill>
        <p:spPr>
          <a:xfrm>
            <a:off x="0" y="-44615"/>
            <a:ext cx="3739380" cy="6947230"/>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19A06687-39F2-E34B-B870-C961C357C443}"/>
              </a:ext>
            </a:extLst>
          </p:cNvPr>
          <p:cNvSpPr txBox="1"/>
          <p:nvPr/>
        </p:nvSpPr>
        <p:spPr>
          <a:xfrm>
            <a:off x="6517741" y="1749249"/>
            <a:ext cx="5031321" cy="2031325"/>
          </a:xfrm>
          <a:prstGeom prst="rect">
            <a:avLst/>
          </a:prstGeom>
          <a:noFill/>
        </p:spPr>
        <p:txBody>
          <a:bodyPr wrap="square">
            <a:spAutoFit/>
          </a:bodyPr>
          <a:lstStyle/>
          <a:p>
            <a:r>
              <a:rPr lang="en-US" sz="2400">
                <a:solidFill>
                  <a:srgbClr val="0070C0"/>
                </a:solidFill>
              </a:rPr>
              <a:t>Botanical name </a:t>
            </a:r>
            <a:r>
              <a:rPr lang="en-US" sz="2400"/>
              <a:t>:</a:t>
            </a:r>
            <a:r>
              <a:rPr lang="en-US" sz="2400" err="1"/>
              <a:t>Bismarika</a:t>
            </a:r>
            <a:r>
              <a:rPr lang="en-US" sz="2400"/>
              <a:t> </a:t>
            </a:r>
            <a:r>
              <a:rPr lang="en-US" sz="2400" err="1"/>
              <a:t>Nobilis</a:t>
            </a:r>
            <a:r>
              <a:rPr lang="en-US" sz="2400"/>
              <a:t>  </a:t>
            </a:r>
          </a:p>
          <a:p>
            <a:r>
              <a:rPr lang="en-US" sz="2400">
                <a:solidFill>
                  <a:srgbClr val="0070C0"/>
                </a:solidFill>
              </a:rPr>
              <a:t>English name</a:t>
            </a:r>
            <a:r>
              <a:rPr lang="en-US" sz="2400"/>
              <a:t>: Bismarck Palm</a:t>
            </a:r>
          </a:p>
          <a:p>
            <a:r>
              <a:rPr lang="en-GB" sz="2400">
                <a:solidFill>
                  <a:srgbClr val="0070C0"/>
                </a:solidFill>
              </a:rPr>
              <a:t>Hindi Name</a:t>
            </a:r>
            <a:r>
              <a:rPr lang="en-GB" sz="2400"/>
              <a:t>: </a:t>
            </a:r>
            <a:r>
              <a:rPr lang="hi-IN" sz="2400"/>
              <a:t>बिस्मार्क पाम</a:t>
            </a:r>
            <a:endParaRPr lang="en-US" sz="2400"/>
          </a:p>
          <a:p>
            <a:r>
              <a:rPr lang="en-US" sz="2400">
                <a:solidFill>
                  <a:srgbClr val="0070C0"/>
                </a:solidFill>
              </a:rPr>
              <a:t>Usage : : </a:t>
            </a:r>
            <a:r>
              <a:rPr lang="en-US" sz="2400"/>
              <a:t>The </a:t>
            </a:r>
            <a:r>
              <a:rPr lang="en-US" sz="2400" err="1"/>
              <a:t>Bismarika</a:t>
            </a:r>
            <a:r>
              <a:rPr lang="en-US" sz="2400"/>
              <a:t> </a:t>
            </a:r>
            <a:r>
              <a:rPr lang="en-US" sz="2400" err="1"/>
              <a:t>nobilis</a:t>
            </a:r>
            <a:r>
              <a:rPr lang="en-US" sz="2400"/>
              <a:t> is not used for many human or animal needs. The palm tree is mostly used for landscaping purposes. The tree works as a good focal point in a yard or landscape.</a:t>
            </a:r>
          </a:p>
        </p:txBody>
      </p:sp>
      <p:sp>
        <p:nvSpPr>
          <p:cNvPr id="7" name="TextBox 6">
            <a:extLst>
              <a:ext uri="{FF2B5EF4-FFF2-40B4-BE49-F238E27FC236}">
                <a16:creationId xmlns:a16="http://schemas.microsoft.com/office/drawing/2014/main" id="{8C30C06E-FBF3-0A42-8958-74F4542DD045}"/>
              </a:ext>
            </a:extLst>
          </p:cNvPr>
          <p:cNvSpPr txBox="1"/>
          <p:nvPr/>
        </p:nvSpPr>
        <p:spPr>
          <a:xfrm>
            <a:off x="6698405" y="257489"/>
            <a:ext cx="6101952" cy="553998"/>
          </a:xfrm>
          <a:prstGeom prst="rect">
            <a:avLst/>
          </a:prstGeom>
          <a:noFill/>
        </p:spPr>
        <p:txBody>
          <a:bodyPr wrap="square">
            <a:spAutoFit/>
          </a:bodyPr>
          <a:lstStyle/>
          <a:p>
            <a:pPr algn="ctr"/>
            <a:r>
              <a:rPr lang="en-IN" sz="2000" b="1">
                <a:solidFill>
                  <a:schemeClr val="accent1">
                    <a:lumMod val="75000"/>
                  </a:schemeClr>
                </a:solidFill>
              </a:rPr>
              <a:t>Janki Devi Memorial College</a:t>
            </a:r>
            <a:r>
              <a:rPr lang="en-IN" sz="2000" b="1">
                <a:solidFill>
                  <a:schemeClr val="tx2"/>
                </a:solidFill>
              </a:rPr>
              <a:t> </a:t>
            </a:r>
          </a:p>
          <a:p>
            <a:pPr algn="ctr"/>
            <a:r>
              <a:rPr lang="en-IN" sz="2000" b="1">
                <a:solidFill>
                  <a:schemeClr val="tx2"/>
                </a:solidFill>
              </a:rPr>
              <a:t>(University of Delhi)</a:t>
            </a:r>
            <a:endParaRPr lang="en-US" sz="2000"/>
          </a:p>
        </p:txBody>
      </p:sp>
      <p:sp>
        <p:nvSpPr>
          <p:cNvPr id="9" name="TextBox 8">
            <a:extLst>
              <a:ext uri="{FF2B5EF4-FFF2-40B4-BE49-F238E27FC236}">
                <a16:creationId xmlns:a16="http://schemas.microsoft.com/office/drawing/2014/main" id="{F105E897-4B58-534E-8776-835C99228F65}"/>
              </a:ext>
            </a:extLst>
          </p:cNvPr>
          <p:cNvSpPr txBox="1"/>
          <p:nvPr/>
        </p:nvSpPr>
        <p:spPr>
          <a:xfrm>
            <a:off x="6420832" y="5534901"/>
            <a:ext cx="5128230" cy="1177245"/>
          </a:xfrm>
          <a:prstGeom prst="rect">
            <a:avLst/>
          </a:prstGeom>
          <a:noFill/>
        </p:spPr>
        <p:txBody>
          <a:bodyPr wrap="square" lIns="91440" tIns="45720" rIns="91440" bIns="45720" anchor="t">
            <a:spAutoFit/>
          </a:bodyPr>
          <a:lstStyle/>
          <a:p>
            <a:r>
              <a:rPr lang="en-US" sz="1600"/>
              <a:t>Source: Wikipedia </a:t>
            </a:r>
            <a:endParaRPr lang="en-GB" sz="1600"/>
          </a:p>
          <a:p>
            <a:r>
              <a:rPr lang="en-US" sz="1600"/>
              <a:t>Picture</a:t>
            </a:r>
            <a:r>
              <a:rPr lang="en-GB" sz="1600"/>
              <a:t> </a:t>
            </a:r>
            <a:r>
              <a:rPr lang="en-US" sz="1600"/>
              <a:t>Courtesy: JDMC Gardens</a:t>
            </a:r>
          </a:p>
          <a:p>
            <a:endParaRPr lang="en-GB" sz="1600"/>
          </a:p>
          <a:p>
            <a:r>
              <a:rPr lang="en-GB" sz="1600"/>
              <a:t>Faculty</a:t>
            </a:r>
            <a:r>
              <a:rPr lang="en-US" sz="1600"/>
              <a:t> - Tara N.</a:t>
            </a:r>
          </a:p>
          <a:p>
            <a:r>
              <a:rPr lang="en-US" sz="1600"/>
              <a:t>Students- </a:t>
            </a:r>
            <a:r>
              <a:rPr lang="en-US" sz="1600" err="1"/>
              <a:t>Shikha</a:t>
            </a:r>
            <a:r>
              <a:rPr lang="en-GB" sz="1600"/>
              <a:t>, </a:t>
            </a:r>
            <a:r>
              <a:rPr lang="en-US" sz="1600" err="1"/>
              <a:t>Neetu</a:t>
            </a:r>
            <a:r>
              <a:rPr lang="en-US" sz="1600"/>
              <a:t>, </a:t>
            </a:r>
            <a:r>
              <a:rPr lang="en-US" sz="1600" err="1"/>
              <a:t>Archana</a:t>
            </a:r>
            <a:r>
              <a:rPr lang="en-US" sz="1600"/>
              <a:t>  </a:t>
            </a:r>
          </a:p>
          <a:p>
            <a:endParaRPr lang="en-US" sz="1600"/>
          </a:p>
        </p:txBody>
      </p:sp>
      <p:pic>
        <p:nvPicPr>
          <p:cNvPr id="3" name="Picture 3">
            <a:extLst>
              <a:ext uri="{FF2B5EF4-FFF2-40B4-BE49-F238E27FC236}">
                <a16:creationId xmlns:a16="http://schemas.microsoft.com/office/drawing/2014/main" id="{BEB8D769-EB46-2742-AB46-D919BA8FB49B}"/>
              </a:ext>
            </a:extLst>
          </p:cNvPr>
          <p:cNvPicPr>
            <a:picLocks noChangeAspect="1"/>
          </p:cNvPicPr>
          <p:nvPr/>
        </p:nvPicPr>
        <p:blipFill>
          <a:blip r:embed="rId3"/>
          <a:stretch>
            <a:fillRect/>
          </a:stretch>
        </p:blipFill>
        <p:spPr>
          <a:xfrm>
            <a:off x="6698405" y="0"/>
            <a:ext cx="1029121" cy="1016646"/>
          </a:xfrm>
          <a:prstGeom prst="rect">
            <a:avLst/>
          </a:prstGeom>
        </p:spPr>
      </p:pic>
      <p:sp>
        <p:nvSpPr>
          <p:cNvPr id="4" name="Minus Sign 3">
            <a:extLst>
              <a:ext uri="{FF2B5EF4-FFF2-40B4-BE49-F238E27FC236}">
                <a16:creationId xmlns:a16="http://schemas.microsoft.com/office/drawing/2014/main" id="{E84285D6-A0D9-FA0B-E65A-E5F6095933C1}"/>
              </a:ext>
            </a:extLst>
          </p:cNvPr>
          <p:cNvSpPr/>
          <p:nvPr/>
        </p:nvSpPr>
        <p:spPr>
          <a:xfrm>
            <a:off x="5942196" y="244936"/>
            <a:ext cx="4655345" cy="2231737"/>
          </a:xfrm>
          <a:prstGeom prst="mathMinus">
            <a:avLst>
              <a:gd name="adj1" fmla="val 2667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err="1">
                <a:solidFill>
                  <a:srgbClr val="002060"/>
                </a:solidFill>
              </a:rPr>
              <a:t>Bismarika</a:t>
            </a:r>
            <a:r>
              <a:rPr lang="en-US" sz="2800" b="1">
                <a:solidFill>
                  <a:srgbClr val="002060"/>
                </a:solidFill>
              </a:rPr>
              <a:t> </a:t>
            </a:r>
            <a:r>
              <a:rPr lang="en-US" sz="2800" b="1" err="1">
                <a:solidFill>
                  <a:srgbClr val="002060"/>
                </a:solidFill>
              </a:rPr>
              <a:t>Nobilis</a:t>
            </a:r>
            <a:r>
              <a:rPr lang="en-US" sz="2800" b="1">
                <a:solidFill>
                  <a:srgbClr val="002060"/>
                </a:solidFill>
              </a:rPr>
              <a:t>  </a:t>
            </a:r>
          </a:p>
        </p:txBody>
      </p:sp>
    </p:spTree>
    <p:extLst>
      <p:ext uri="{BB962C8B-B14F-4D97-AF65-F5344CB8AC3E}">
        <p14:creationId xmlns:p14="http://schemas.microsoft.com/office/powerpoint/2010/main" val="3126910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11" name="Picture 11">
            <a:extLst>
              <a:ext uri="{FF2B5EF4-FFF2-40B4-BE49-F238E27FC236}">
                <a16:creationId xmlns:a16="http://schemas.microsoft.com/office/drawing/2014/main" id="{19820908-75BD-E35A-55B0-5E04C6D7DADA}"/>
              </a:ext>
            </a:extLst>
          </p:cNvPr>
          <p:cNvPicPr>
            <a:picLocks noGrp="1" noChangeAspect="1"/>
          </p:cNvPicPr>
          <p:nvPr>
            <p:ph idx="1"/>
          </p:nvPr>
        </p:nvPicPr>
        <p:blipFill>
          <a:blip r:embed="rId2"/>
          <a:stretch>
            <a:fillRect/>
          </a:stretch>
        </p:blipFill>
        <p:spPr>
          <a:xfrm>
            <a:off x="1" y="0"/>
            <a:ext cx="4298156" cy="6887487"/>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714D2706-03BE-C844-AD8F-A427470F9C07}"/>
              </a:ext>
            </a:extLst>
          </p:cNvPr>
          <p:cNvSpPr txBox="1"/>
          <p:nvPr/>
        </p:nvSpPr>
        <p:spPr>
          <a:xfrm>
            <a:off x="6142705" y="421488"/>
            <a:ext cx="6096000" cy="507831"/>
          </a:xfrm>
          <a:prstGeom prst="rect">
            <a:avLst/>
          </a:prstGeom>
          <a:noFill/>
        </p:spPr>
        <p:txBody>
          <a:bodyPr wrap="square">
            <a:spAutoFit/>
          </a:bodyPr>
          <a:lstStyle/>
          <a:p>
            <a:pPr algn="ctr"/>
            <a:r>
              <a:rPr lang="en-IN" b="1">
                <a:solidFill>
                  <a:schemeClr val="accent1">
                    <a:lumMod val="75000"/>
                  </a:schemeClr>
                </a:solidFill>
              </a:rPr>
              <a:t>Janki Devi Memorial College</a:t>
            </a:r>
            <a:r>
              <a:rPr lang="en-IN" b="1">
                <a:solidFill>
                  <a:schemeClr val="tx2"/>
                </a:solidFill>
              </a:rPr>
              <a:t> </a:t>
            </a:r>
          </a:p>
          <a:p>
            <a:pPr algn="ctr"/>
            <a:r>
              <a:rPr lang="en-IN" b="1">
                <a:solidFill>
                  <a:schemeClr val="tx2"/>
                </a:solidFill>
              </a:rPr>
              <a:t>(University of Delhi)</a:t>
            </a:r>
            <a:endParaRPr lang="en-US"/>
          </a:p>
        </p:txBody>
      </p:sp>
      <p:sp>
        <p:nvSpPr>
          <p:cNvPr id="9" name="TextBox 8">
            <a:extLst>
              <a:ext uri="{FF2B5EF4-FFF2-40B4-BE49-F238E27FC236}">
                <a16:creationId xmlns:a16="http://schemas.microsoft.com/office/drawing/2014/main" id="{797D7358-EEBB-A145-AC4F-533D3FC93AC5}"/>
              </a:ext>
            </a:extLst>
          </p:cNvPr>
          <p:cNvSpPr txBox="1"/>
          <p:nvPr/>
        </p:nvSpPr>
        <p:spPr>
          <a:xfrm>
            <a:off x="6566295" y="1871484"/>
            <a:ext cx="4540619" cy="1754326"/>
          </a:xfrm>
          <a:prstGeom prst="rect">
            <a:avLst/>
          </a:prstGeom>
          <a:noFill/>
        </p:spPr>
        <p:txBody>
          <a:bodyPr wrap="square">
            <a:spAutoFit/>
          </a:bodyPr>
          <a:lstStyle/>
          <a:p>
            <a:r>
              <a:rPr lang="en-US" sz="2400">
                <a:solidFill>
                  <a:srgbClr val="0070C0"/>
                </a:solidFill>
              </a:rPr>
              <a:t>Botanical name </a:t>
            </a:r>
            <a:r>
              <a:rPr lang="en-US" sz="2400"/>
              <a:t>: Tradescantia Spathacea </a:t>
            </a:r>
          </a:p>
          <a:p>
            <a:r>
              <a:rPr lang="en-US" sz="2400">
                <a:solidFill>
                  <a:srgbClr val="0070C0"/>
                </a:solidFill>
              </a:rPr>
              <a:t>English name </a:t>
            </a:r>
            <a:r>
              <a:rPr lang="en-US" sz="2400"/>
              <a:t> : Moses- in the Cradle  </a:t>
            </a:r>
          </a:p>
          <a:p>
            <a:r>
              <a:rPr lang="en-US" sz="2400">
                <a:solidFill>
                  <a:srgbClr val="0070C0"/>
                </a:solidFill>
              </a:rPr>
              <a:t>Hindi name</a:t>
            </a:r>
            <a:r>
              <a:rPr lang="en-US" sz="2400"/>
              <a:t> : </a:t>
            </a:r>
            <a:r>
              <a:rPr lang="hi-IN" sz="2400"/>
              <a:t>गोद में मोसेस</a:t>
            </a:r>
            <a:endParaRPr lang="en-US" sz="2400"/>
          </a:p>
          <a:p>
            <a:r>
              <a:rPr lang="en-US" sz="2400">
                <a:solidFill>
                  <a:srgbClr val="0070C0"/>
                </a:solidFill>
              </a:rPr>
              <a:t>Usage</a:t>
            </a:r>
            <a:r>
              <a:rPr lang="en-US" sz="2400"/>
              <a:t> :  </a:t>
            </a:r>
            <a:r>
              <a:rPr lang="en-US" sz="2400">
                <a:latin typeface="Abadi" panose="020B0604020104020204" pitchFamily="34" charset="0"/>
              </a:rPr>
              <a:t>Mexican by birth, can grow up to 20cms. Used for coughs, high blood pressure, skin wounds and burns.</a:t>
            </a:r>
          </a:p>
        </p:txBody>
      </p:sp>
      <p:sp>
        <p:nvSpPr>
          <p:cNvPr id="8" name="TextBox 7">
            <a:extLst>
              <a:ext uri="{FF2B5EF4-FFF2-40B4-BE49-F238E27FC236}">
                <a16:creationId xmlns:a16="http://schemas.microsoft.com/office/drawing/2014/main" id="{72C27440-2790-BC47-9CEF-0FDF00EC8658}"/>
              </a:ext>
            </a:extLst>
          </p:cNvPr>
          <p:cNvSpPr txBox="1"/>
          <p:nvPr/>
        </p:nvSpPr>
        <p:spPr>
          <a:xfrm>
            <a:off x="6538728" y="5288340"/>
            <a:ext cx="4595751" cy="1200329"/>
          </a:xfrm>
          <a:prstGeom prst="rect">
            <a:avLst/>
          </a:prstGeom>
          <a:noFill/>
        </p:spPr>
        <p:txBody>
          <a:bodyPr wrap="square">
            <a:spAutoFit/>
          </a:bodyPr>
          <a:lstStyle/>
          <a:p>
            <a:r>
              <a:rPr lang="en-US" sz="1600"/>
              <a:t>Source: Wikipedia  </a:t>
            </a:r>
          </a:p>
          <a:p>
            <a:r>
              <a:rPr lang="en-US" sz="1600"/>
              <a:t>Picture Courtesy: JDMC Gardens</a:t>
            </a:r>
          </a:p>
          <a:p>
            <a:endParaRPr lang="en-US" sz="1600"/>
          </a:p>
          <a:p>
            <a:r>
              <a:rPr lang="en-GB" sz="1600"/>
              <a:t>Fa</a:t>
            </a:r>
            <a:r>
              <a:rPr lang="en-US" sz="1600" err="1"/>
              <a:t>culty</a:t>
            </a:r>
            <a:r>
              <a:rPr lang="en-US" sz="1600"/>
              <a:t> - Tara N.</a:t>
            </a:r>
          </a:p>
          <a:p>
            <a:r>
              <a:rPr lang="en-US" sz="1600"/>
              <a:t>Students- </a:t>
            </a:r>
            <a:r>
              <a:rPr lang="en-US" sz="1600" err="1"/>
              <a:t>Shikha</a:t>
            </a:r>
            <a:r>
              <a:rPr lang="en-GB" sz="1600"/>
              <a:t>,</a:t>
            </a:r>
            <a:r>
              <a:rPr lang="en-US" sz="1600"/>
              <a:t> </a:t>
            </a:r>
            <a:r>
              <a:rPr lang="en-US" sz="1600" err="1"/>
              <a:t>Neetu</a:t>
            </a:r>
            <a:r>
              <a:rPr lang="en-US" sz="1600"/>
              <a:t>, </a:t>
            </a:r>
            <a:r>
              <a:rPr lang="en-US" sz="1600" err="1"/>
              <a:t>Archana</a:t>
            </a:r>
            <a:r>
              <a:rPr lang="en-US" sz="1600"/>
              <a:t>  </a:t>
            </a:r>
          </a:p>
          <a:p>
            <a:endParaRPr lang="en-US" sz="1600"/>
          </a:p>
        </p:txBody>
      </p:sp>
      <p:pic>
        <p:nvPicPr>
          <p:cNvPr id="3" name="Picture 4">
            <a:extLst>
              <a:ext uri="{FF2B5EF4-FFF2-40B4-BE49-F238E27FC236}">
                <a16:creationId xmlns:a16="http://schemas.microsoft.com/office/drawing/2014/main" id="{2CA6615F-0E92-7946-A77A-25A7C9178899}"/>
              </a:ext>
            </a:extLst>
          </p:cNvPr>
          <p:cNvPicPr>
            <a:picLocks noChangeAspect="1"/>
          </p:cNvPicPr>
          <p:nvPr/>
        </p:nvPicPr>
        <p:blipFill>
          <a:blip r:embed="rId3"/>
          <a:stretch>
            <a:fillRect/>
          </a:stretch>
        </p:blipFill>
        <p:spPr>
          <a:xfrm rot="10800000" flipV="1">
            <a:off x="6566295" y="284575"/>
            <a:ext cx="762000" cy="920159"/>
          </a:xfrm>
          <a:prstGeom prst="rect">
            <a:avLst/>
          </a:prstGeom>
        </p:spPr>
      </p:pic>
      <p:sp>
        <p:nvSpPr>
          <p:cNvPr id="4" name="Minus Sign 3">
            <a:extLst>
              <a:ext uri="{FF2B5EF4-FFF2-40B4-BE49-F238E27FC236}">
                <a16:creationId xmlns:a16="http://schemas.microsoft.com/office/drawing/2014/main" id="{F297E6D1-9568-0444-9EFE-D95623A46132}"/>
              </a:ext>
            </a:extLst>
          </p:cNvPr>
          <p:cNvSpPr/>
          <p:nvPr/>
        </p:nvSpPr>
        <p:spPr>
          <a:xfrm>
            <a:off x="5631658" y="98629"/>
            <a:ext cx="7129462" cy="2936051"/>
          </a:xfrm>
          <a:prstGeom prst="mathMinu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solidFill>
                  <a:srgbClr val="002060"/>
                </a:solidFill>
              </a:rPr>
              <a:t>Tradescantia</a:t>
            </a:r>
            <a:r>
              <a:rPr lang="en-US" sz="3200" b="1">
                <a:solidFill>
                  <a:srgbClr val="002060"/>
                </a:solidFill>
              </a:rPr>
              <a:t> </a:t>
            </a:r>
            <a:r>
              <a:rPr lang="en-US" sz="3200" b="1" err="1">
                <a:solidFill>
                  <a:srgbClr val="002060"/>
                </a:solidFill>
              </a:rPr>
              <a:t>Spathacea</a:t>
            </a:r>
            <a:r>
              <a:rPr lang="en-US"/>
              <a:t> </a:t>
            </a:r>
          </a:p>
        </p:txBody>
      </p:sp>
    </p:spTree>
    <p:extLst>
      <p:ext uri="{BB962C8B-B14F-4D97-AF65-F5344CB8AC3E}">
        <p14:creationId xmlns:p14="http://schemas.microsoft.com/office/powerpoint/2010/main" val="539695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D0F0097D-EA65-9442-95AD-733077E58F16}"/>
              </a:ext>
            </a:extLst>
          </p:cNvPr>
          <p:cNvPicPr>
            <a:picLocks noGrp="1" noChangeAspect="1"/>
          </p:cNvPicPr>
          <p:nvPr>
            <p:ph idx="1"/>
          </p:nvPr>
        </p:nvPicPr>
        <p:blipFill>
          <a:blip r:embed="rId2"/>
          <a:srcRect/>
          <a:stretch/>
        </p:blipFill>
        <p:spPr>
          <a:xfrm>
            <a:off x="-9706" y="-1"/>
            <a:ext cx="4679156" cy="6914559"/>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537DD19E-166F-2F40-8B91-D0E978D0EE07}"/>
              </a:ext>
            </a:extLst>
          </p:cNvPr>
          <p:cNvSpPr txBox="1"/>
          <p:nvPr/>
        </p:nvSpPr>
        <p:spPr>
          <a:xfrm rot="10800000" flipV="1">
            <a:off x="8134349" y="105698"/>
            <a:ext cx="3905249" cy="553998"/>
          </a:xfrm>
          <a:prstGeom prst="rect">
            <a:avLst/>
          </a:prstGeom>
          <a:noFill/>
        </p:spPr>
        <p:txBody>
          <a:bodyPr wrap="square">
            <a:spAutoFit/>
          </a:bodyPr>
          <a:lstStyle/>
          <a:p>
            <a:pPr algn="ctr"/>
            <a:r>
              <a:rPr lang="en-IN" sz="2000" b="1">
                <a:solidFill>
                  <a:schemeClr val="accent1">
                    <a:lumMod val="75000"/>
                  </a:schemeClr>
                </a:solidFill>
              </a:rPr>
              <a:t>Janki Devi Memorial College</a:t>
            </a:r>
            <a:r>
              <a:rPr lang="en-IN" sz="2000" b="1">
                <a:solidFill>
                  <a:schemeClr val="tx2"/>
                </a:solidFill>
              </a:rPr>
              <a:t> </a:t>
            </a:r>
          </a:p>
          <a:p>
            <a:pPr algn="ctr"/>
            <a:r>
              <a:rPr lang="en-IN" sz="2000" b="1">
                <a:solidFill>
                  <a:schemeClr val="tx2"/>
                </a:solidFill>
              </a:rPr>
              <a:t>(University of Delhi)</a:t>
            </a:r>
            <a:endParaRPr lang="en-US" sz="2000"/>
          </a:p>
        </p:txBody>
      </p:sp>
      <p:sp>
        <p:nvSpPr>
          <p:cNvPr id="9" name="TextBox 8">
            <a:extLst>
              <a:ext uri="{FF2B5EF4-FFF2-40B4-BE49-F238E27FC236}">
                <a16:creationId xmlns:a16="http://schemas.microsoft.com/office/drawing/2014/main" id="{94965EEA-BB7F-384B-9F60-800DCD9A36FC}"/>
              </a:ext>
            </a:extLst>
          </p:cNvPr>
          <p:cNvSpPr txBox="1"/>
          <p:nvPr/>
        </p:nvSpPr>
        <p:spPr>
          <a:xfrm>
            <a:off x="6828234" y="1642041"/>
            <a:ext cx="5238750" cy="2308324"/>
          </a:xfrm>
          <a:prstGeom prst="rect">
            <a:avLst/>
          </a:prstGeom>
          <a:noFill/>
        </p:spPr>
        <p:txBody>
          <a:bodyPr wrap="square">
            <a:spAutoFit/>
          </a:bodyPr>
          <a:lstStyle/>
          <a:p>
            <a:r>
              <a:rPr lang="en-US" sz="2400">
                <a:solidFill>
                  <a:srgbClr val="0070C0"/>
                </a:solidFill>
              </a:rPr>
              <a:t>Botanical name</a:t>
            </a:r>
            <a:r>
              <a:rPr lang="en-US" sz="2400"/>
              <a:t> :Dudleya Densiflora / Moran Crassulaceae</a:t>
            </a:r>
          </a:p>
          <a:p>
            <a:r>
              <a:rPr lang="en-US" sz="2400">
                <a:solidFill>
                  <a:srgbClr val="0070C0"/>
                </a:solidFill>
              </a:rPr>
              <a:t>English name </a:t>
            </a:r>
            <a:r>
              <a:rPr lang="en-US" sz="2400"/>
              <a:t>: Sedorous Elendilive Forever</a:t>
            </a:r>
          </a:p>
          <a:p>
            <a:r>
              <a:rPr lang="en-US" sz="2400">
                <a:solidFill>
                  <a:srgbClr val="0070C0"/>
                </a:solidFill>
              </a:rPr>
              <a:t>Hindi name</a:t>
            </a:r>
            <a:r>
              <a:rPr lang="en-US" sz="2400"/>
              <a:t> : </a:t>
            </a:r>
            <a:r>
              <a:rPr lang="hi-IN" sz="2400"/>
              <a:t>सेडरस रसीला</a:t>
            </a:r>
            <a:endParaRPr lang="en-US" sz="2400"/>
          </a:p>
          <a:p>
            <a:r>
              <a:rPr lang="en-US" sz="2400">
                <a:solidFill>
                  <a:srgbClr val="0070C0"/>
                </a:solidFill>
              </a:rPr>
              <a:t>Usage </a:t>
            </a:r>
            <a:r>
              <a:rPr lang="en-US" sz="2400"/>
              <a:t>: It is unique and very rarely found in small areas at the southern foot of the San Gabriel mountains which are close to the mouth of San Gabriel canyon .</a:t>
            </a:r>
          </a:p>
        </p:txBody>
      </p:sp>
      <p:pic>
        <p:nvPicPr>
          <p:cNvPr id="3" name="Picture 5">
            <a:extLst>
              <a:ext uri="{FF2B5EF4-FFF2-40B4-BE49-F238E27FC236}">
                <a16:creationId xmlns:a16="http://schemas.microsoft.com/office/drawing/2014/main" id="{D3F5ACAE-5BE2-2E4A-A30E-F7A8A2CFF994}"/>
              </a:ext>
            </a:extLst>
          </p:cNvPr>
          <p:cNvPicPr>
            <a:picLocks noChangeAspect="1"/>
          </p:cNvPicPr>
          <p:nvPr/>
        </p:nvPicPr>
        <p:blipFill>
          <a:blip r:embed="rId3"/>
          <a:stretch>
            <a:fillRect/>
          </a:stretch>
        </p:blipFill>
        <p:spPr>
          <a:xfrm>
            <a:off x="6930035" y="51971"/>
            <a:ext cx="876978" cy="817185"/>
          </a:xfrm>
          <a:prstGeom prst="rect">
            <a:avLst/>
          </a:prstGeom>
        </p:spPr>
      </p:pic>
      <p:sp>
        <p:nvSpPr>
          <p:cNvPr id="11" name="TextBox 10">
            <a:extLst>
              <a:ext uri="{FF2B5EF4-FFF2-40B4-BE49-F238E27FC236}">
                <a16:creationId xmlns:a16="http://schemas.microsoft.com/office/drawing/2014/main" id="{45CBB52D-CFD7-EAC2-16D2-AE2E9FA14EF5}"/>
              </a:ext>
            </a:extLst>
          </p:cNvPr>
          <p:cNvSpPr txBox="1"/>
          <p:nvPr/>
        </p:nvSpPr>
        <p:spPr>
          <a:xfrm>
            <a:off x="6810077" y="5410494"/>
            <a:ext cx="4679156" cy="1338828"/>
          </a:xfrm>
          <a:prstGeom prst="rect">
            <a:avLst/>
          </a:prstGeom>
          <a:noFill/>
        </p:spPr>
        <p:txBody>
          <a:bodyPr wrap="square">
            <a:spAutoFit/>
          </a:bodyPr>
          <a:lstStyle/>
          <a:p>
            <a:r>
              <a:rPr lang="en-US"/>
              <a:t>Source: Wikipedia</a:t>
            </a:r>
          </a:p>
          <a:p>
            <a:r>
              <a:rPr lang="en-US"/>
              <a:t>Picture</a:t>
            </a:r>
            <a:r>
              <a:rPr lang="en-GB"/>
              <a:t> </a:t>
            </a:r>
            <a:r>
              <a:rPr lang="en-US"/>
              <a:t>Courtesy: </a:t>
            </a:r>
            <a:r>
              <a:rPr lang="en-GB"/>
              <a:t>Google</a:t>
            </a:r>
          </a:p>
          <a:p>
            <a:endParaRPr lang="en-GB"/>
          </a:p>
          <a:p>
            <a:r>
              <a:rPr lang="en-GB"/>
              <a:t>Fa</a:t>
            </a:r>
            <a:r>
              <a:rPr lang="en-US" err="1"/>
              <a:t>culty</a:t>
            </a:r>
            <a:r>
              <a:rPr lang="en-US"/>
              <a:t> - Tara N.</a:t>
            </a:r>
          </a:p>
          <a:p>
            <a:r>
              <a:rPr lang="en-US"/>
              <a:t>Students- </a:t>
            </a:r>
            <a:r>
              <a:rPr lang="en-GB" err="1"/>
              <a:t>Shikha</a:t>
            </a:r>
            <a:r>
              <a:rPr lang="en-GB"/>
              <a:t>, </a:t>
            </a:r>
            <a:r>
              <a:rPr lang="en-GB" err="1"/>
              <a:t>Neetu</a:t>
            </a:r>
            <a:r>
              <a:rPr lang="en-US"/>
              <a:t>, </a:t>
            </a:r>
            <a:r>
              <a:rPr lang="en-US" err="1"/>
              <a:t>Archana</a:t>
            </a:r>
            <a:r>
              <a:rPr lang="en-US"/>
              <a:t>  </a:t>
            </a:r>
          </a:p>
          <a:p>
            <a:endParaRPr lang="en-US"/>
          </a:p>
        </p:txBody>
      </p:sp>
      <p:sp>
        <p:nvSpPr>
          <p:cNvPr id="6" name="Minus Sign 5">
            <a:extLst>
              <a:ext uri="{FF2B5EF4-FFF2-40B4-BE49-F238E27FC236}">
                <a16:creationId xmlns:a16="http://schemas.microsoft.com/office/drawing/2014/main" id="{B894B17C-AA85-9E2B-8666-8FAB9A1D339C}"/>
              </a:ext>
            </a:extLst>
          </p:cNvPr>
          <p:cNvSpPr/>
          <p:nvPr/>
        </p:nvSpPr>
        <p:spPr>
          <a:xfrm>
            <a:off x="6250483" y="-95086"/>
            <a:ext cx="5238750" cy="2697211"/>
          </a:xfrm>
          <a:prstGeom prst="mathMinus">
            <a:avLst>
              <a:gd name="adj1" fmla="val 2352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err="1">
                <a:solidFill>
                  <a:srgbClr val="002060"/>
                </a:solidFill>
              </a:rPr>
              <a:t>Dudleya</a:t>
            </a:r>
            <a:r>
              <a:rPr lang="en-US" sz="2800" b="1">
                <a:solidFill>
                  <a:srgbClr val="002060"/>
                </a:solidFill>
              </a:rPr>
              <a:t> </a:t>
            </a:r>
            <a:r>
              <a:rPr lang="en-US" sz="2800" b="1" err="1">
                <a:solidFill>
                  <a:srgbClr val="002060"/>
                </a:solidFill>
              </a:rPr>
              <a:t>Densiflora</a:t>
            </a:r>
            <a:r>
              <a:rPr lang="en-US" sz="2800" b="1">
                <a:solidFill>
                  <a:srgbClr val="002060"/>
                </a:solidFill>
              </a:rPr>
              <a:t> </a:t>
            </a:r>
          </a:p>
        </p:txBody>
      </p:sp>
    </p:spTree>
    <p:extLst>
      <p:ext uri="{BB962C8B-B14F-4D97-AF65-F5344CB8AC3E}">
        <p14:creationId xmlns:p14="http://schemas.microsoft.com/office/powerpoint/2010/main" val="2710598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E696876-BF1B-C44D-84E1-1A1A06734ADB}"/>
              </a:ext>
            </a:extLst>
          </p:cNvPr>
          <p:cNvSpPr txBox="1"/>
          <p:nvPr/>
        </p:nvSpPr>
        <p:spPr>
          <a:xfrm>
            <a:off x="6096000" y="1255457"/>
            <a:ext cx="5000625" cy="1823576"/>
          </a:xfrm>
          <a:prstGeom prst="rect">
            <a:avLst/>
          </a:prstGeom>
          <a:noFill/>
        </p:spPr>
        <p:txBody>
          <a:bodyPr wrap="square" lIns="91440" tIns="45720" rIns="91440" bIns="45720" anchor="t">
            <a:spAutoFit/>
          </a:bodyPr>
          <a:lstStyle/>
          <a:p>
            <a:endParaRPr lang="en-US" sz="3200">
              <a:solidFill>
                <a:schemeClr val="accent6">
                  <a:lumMod val="75000"/>
                </a:schemeClr>
              </a:solidFill>
            </a:endParaRPr>
          </a:p>
          <a:p>
            <a:r>
              <a:rPr lang="en-US" sz="2400">
                <a:solidFill>
                  <a:srgbClr val="0070C0"/>
                </a:solidFill>
              </a:rPr>
              <a:t>Botanical name</a:t>
            </a:r>
            <a:r>
              <a:rPr lang="en-US" sz="2400">
                <a:solidFill>
                  <a:schemeClr val="accent4">
                    <a:lumMod val="40000"/>
                    <a:lumOff val="60000"/>
                  </a:schemeClr>
                </a:solidFill>
              </a:rPr>
              <a:t> </a:t>
            </a:r>
            <a:r>
              <a:rPr lang="en-US" sz="2400">
                <a:solidFill>
                  <a:schemeClr val="bg2">
                    <a:lumMod val="10000"/>
                  </a:schemeClr>
                </a:solidFill>
              </a:rPr>
              <a:t>:</a:t>
            </a:r>
            <a:r>
              <a:rPr lang="en-US" sz="2400"/>
              <a:t> Dracaena Fragrans</a:t>
            </a:r>
          </a:p>
          <a:p>
            <a:r>
              <a:rPr lang="en-US" sz="2400">
                <a:solidFill>
                  <a:srgbClr val="0070C0"/>
                </a:solidFill>
              </a:rPr>
              <a:t>English name :</a:t>
            </a:r>
            <a:r>
              <a:rPr lang="en-US" sz="2400"/>
              <a:t> Nolinoidea </a:t>
            </a:r>
          </a:p>
          <a:p>
            <a:r>
              <a:rPr lang="en-US" sz="2400">
                <a:solidFill>
                  <a:srgbClr val="0070C0"/>
                </a:solidFill>
              </a:rPr>
              <a:t>Hindi name</a:t>
            </a:r>
            <a:r>
              <a:rPr lang="en-US" sz="2400"/>
              <a:t> : </a:t>
            </a:r>
            <a:r>
              <a:rPr lang="en-GB" sz="2400" err="1"/>
              <a:t>कॉर्न</a:t>
            </a:r>
            <a:r>
              <a:rPr lang="en-GB" sz="2400"/>
              <a:t> </a:t>
            </a:r>
            <a:r>
              <a:rPr lang="en-GB" sz="2400" err="1"/>
              <a:t>पाम</a:t>
            </a:r>
            <a:r>
              <a:rPr lang="en-US" sz="2400"/>
              <a:t> </a:t>
            </a:r>
          </a:p>
          <a:p>
            <a:r>
              <a:rPr lang="en-US" sz="2400">
                <a:solidFill>
                  <a:srgbClr val="0070C0"/>
                </a:solidFill>
              </a:rPr>
              <a:t>Usage </a:t>
            </a:r>
            <a:r>
              <a:rPr lang="en-US" sz="2400">
                <a:solidFill>
                  <a:schemeClr val="tx2">
                    <a:lumMod val="50000"/>
                  </a:schemeClr>
                </a:solidFill>
              </a:rPr>
              <a:t>:</a:t>
            </a:r>
            <a:r>
              <a:rPr lang="en-US" sz="2400"/>
              <a:t> The word Dracaena comes from the Ancient Greek word, Drakaina which means female dragon.</a:t>
            </a:r>
          </a:p>
        </p:txBody>
      </p:sp>
      <p:pic>
        <p:nvPicPr>
          <p:cNvPr id="4" name="Picture 4">
            <a:extLst>
              <a:ext uri="{FF2B5EF4-FFF2-40B4-BE49-F238E27FC236}">
                <a16:creationId xmlns:a16="http://schemas.microsoft.com/office/drawing/2014/main" id="{506582A3-119B-0044-9AF9-0DDC15817D16}"/>
              </a:ext>
            </a:extLst>
          </p:cNvPr>
          <p:cNvPicPr>
            <a:picLocks noChangeAspect="1"/>
          </p:cNvPicPr>
          <p:nvPr/>
        </p:nvPicPr>
        <p:blipFill>
          <a:blip r:embed="rId2"/>
          <a:srcRect/>
          <a:stretch/>
        </p:blipFill>
        <p:spPr>
          <a:xfrm>
            <a:off x="0" y="-17313"/>
            <a:ext cx="4144693" cy="6853788"/>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7173C5DE-5215-114A-8C09-A88FCFB6275B}"/>
              </a:ext>
            </a:extLst>
          </p:cNvPr>
          <p:cNvSpPr txBox="1"/>
          <p:nvPr/>
        </p:nvSpPr>
        <p:spPr>
          <a:xfrm>
            <a:off x="6042422" y="159953"/>
            <a:ext cx="6149578" cy="553998"/>
          </a:xfrm>
          <a:prstGeom prst="rect">
            <a:avLst/>
          </a:prstGeom>
          <a:noFill/>
        </p:spPr>
        <p:txBody>
          <a:bodyPr wrap="square">
            <a:spAutoFit/>
          </a:bodyPr>
          <a:lstStyle/>
          <a:p>
            <a:pPr algn="ctr"/>
            <a:r>
              <a:rPr lang="en-IN" sz="2000" b="1">
                <a:solidFill>
                  <a:schemeClr val="accent1">
                    <a:lumMod val="75000"/>
                  </a:schemeClr>
                </a:solidFill>
              </a:rPr>
              <a:t>Janki Devi Memorial College</a:t>
            </a:r>
            <a:r>
              <a:rPr lang="en-IN" sz="2000" b="1">
                <a:solidFill>
                  <a:schemeClr val="tx2"/>
                </a:solidFill>
              </a:rPr>
              <a:t> </a:t>
            </a:r>
          </a:p>
          <a:p>
            <a:pPr algn="ctr"/>
            <a:r>
              <a:rPr lang="en-IN" sz="2000" b="1">
                <a:solidFill>
                  <a:schemeClr val="tx2"/>
                </a:solidFill>
              </a:rPr>
              <a:t>(University of Delhi)</a:t>
            </a:r>
            <a:endParaRPr lang="en-US" sz="2000"/>
          </a:p>
        </p:txBody>
      </p:sp>
      <p:sp>
        <p:nvSpPr>
          <p:cNvPr id="10" name="TextBox 9">
            <a:extLst>
              <a:ext uri="{FF2B5EF4-FFF2-40B4-BE49-F238E27FC236}">
                <a16:creationId xmlns:a16="http://schemas.microsoft.com/office/drawing/2014/main" id="{E3349F47-6388-794D-9149-E4F757388627}"/>
              </a:ext>
            </a:extLst>
          </p:cNvPr>
          <p:cNvSpPr txBox="1"/>
          <p:nvPr/>
        </p:nvSpPr>
        <p:spPr>
          <a:xfrm>
            <a:off x="6095999" y="4923781"/>
            <a:ext cx="5000625" cy="1315745"/>
          </a:xfrm>
          <a:prstGeom prst="rect">
            <a:avLst/>
          </a:prstGeom>
          <a:noFill/>
        </p:spPr>
        <p:txBody>
          <a:bodyPr wrap="square" lIns="91440" tIns="45720" rIns="91440" bIns="45720" anchor="t">
            <a:spAutoFit/>
          </a:bodyPr>
          <a:lstStyle/>
          <a:p>
            <a:r>
              <a:rPr lang="en-US"/>
              <a:t>Source: Wikipedia</a:t>
            </a:r>
            <a:endParaRPr lang="en-GB"/>
          </a:p>
          <a:p>
            <a:r>
              <a:rPr lang="en-US"/>
              <a:t> Picture courtesy: JDMC </a:t>
            </a:r>
            <a:r>
              <a:rPr lang="en-GB"/>
              <a:t> </a:t>
            </a:r>
            <a:r>
              <a:rPr lang="en-US"/>
              <a:t>Gardens</a:t>
            </a:r>
            <a:r>
              <a:rPr lang="en-GB"/>
              <a:t> </a:t>
            </a:r>
          </a:p>
          <a:p>
            <a:endParaRPr lang="en-GB"/>
          </a:p>
          <a:p>
            <a:r>
              <a:rPr lang="en-GB"/>
              <a:t>Faculty</a:t>
            </a:r>
            <a:r>
              <a:rPr lang="en-US"/>
              <a:t> - Tara N.</a:t>
            </a:r>
          </a:p>
          <a:p>
            <a:r>
              <a:rPr lang="en-US"/>
              <a:t>Students- </a:t>
            </a:r>
            <a:r>
              <a:rPr lang="en-GB" err="1"/>
              <a:t>Shikha</a:t>
            </a:r>
            <a:r>
              <a:rPr lang="en-US"/>
              <a:t>, </a:t>
            </a:r>
            <a:r>
              <a:rPr lang="en-US" err="1"/>
              <a:t>Neetu</a:t>
            </a:r>
            <a:r>
              <a:rPr lang="en-US"/>
              <a:t>, </a:t>
            </a:r>
            <a:r>
              <a:rPr lang="en-US" err="1"/>
              <a:t>Archana</a:t>
            </a:r>
            <a:r>
              <a:rPr lang="en-US"/>
              <a:t>  </a:t>
            </a:r>
          </a:p>
          <a:p>
            <a:endParaRPr lang="en-US"/>
          </a:p>
        </p:txBody>
      </p:sp>
      <p:pic>
        <p:nvPicPr>
          <p:cNvPr id="3" name="Picture 4">
            <a:extLst>
              <a:ext uri="{FF2B5EF4-FFF2-40B4-BE49-F238E27FC236}">
                <a16:creationId xmlns:a16="http://schemas.microsoft.com/office/drawing/2014/main" id="{B5FBFF08-08F8-4741-AC93-D764631A3724}"/>
              </a:ext>
            </a:extLst>
          </p:cNvPr>
          <p:cNvPicPr>
            <a:picLocks noChangeAspect="1"/>
          </p:cNvPicPr>
          <p:nvPr/>
        </p:nvPicPr>
        <p:blipFill>
          <a:blip r:embed="rId3"/>
          <a:stretch>
            <a:fillRect/>
          </a:stretch>
        </p:blipFill>
        <p:spPr>
          <a:xfrm>
            <a:off x="6160939" y="0"/>
            <a:ext cx="902494" cy="924778"/>
          </a:xfrm>
          <a:prstGeom prst="rect">
            <a:avLst/>
          </a:prstGeom>
        </p:spPr>
      </p:pic>
      <p:sp>
        <p:nvSpPr>
          <p:cNvPr id="5" name="Minus Sign 4">
            <a:extLst>
              <a:ext uri="{FF2B5EF4-FFF2-40B4-BE49-F238E27FC236}">
                <a16:creationId xmlns:a16="http://schemas.microsoft.com/office/drawing/2014/main" id="{EF26B360-F329-5626-92CE-DF8C1B8DDAFB}"/>
              </a:ext>
            </a:extLst>
          </p:cNvPr>
          <p:cNvSpPr/>
          <p:nvPr/>
        </p:nvSpPr>
        <p:spPr>
          <a:xfrm>
            <a:off x="5736404" y="83344"/>
            <a:ext cx="3343275" cy="2497931"/>
          </a:xfrm>
          <a:prstGeom prst="mathMinu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rPr>
              <a:t>Dracaena</a:t>
            </a:r>
          </a:p>
        </p:txBody>
      </p:sp>
    </p:spTree>
    <p:extLst>
      <p:ext uri="{BB962C8B-B14F-4D97-AF65-F5344CB8AC3E}">
        <p14:creationId xmlns:p14="http://schemas.microsoft.com/office/powerpoint/2010/main" val="299950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468A8469-FA9D-3842-9E9F-2BB05EE46F8A}"/>
              </a:ext>
            </a:extLst>
          </p:cNvPr>
          <p:cNvPicPr>
            <a:picLocks noChangeAspect="1"/>
          </p:cNvPicPr>
          <p:nvPr/>
        </p:nvPicPr>
        <p:blipFill rotWithShape="1">
          <a:blip r:embed="rId2"/>
          <a:srcRect t="2313" r="17755" b="4647"/>
          <a:stretch/>
        </p:blipFill>
        <p:spPr>
          <a:xfrm>
            <a:off x="0" y="16694"/>
            <a:ext cx="4321969" cy="686150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64A1940B-3A90-5547-A840-C4A8E3B69DBE}"/>
              </a:ext>
            </a:extLst>
          </p:cNvPr>
          <p:cNvSpPr txBox="1"/>
          <p:nvPr/>
        </p:nvSpPr>
        <p:spPr>
          <a:xfrm>
            <a:off x="6587133" y="1648393"/>
            <a:ext cx="5604867" cy="2262158"/>
          </a:xfrm>
          <a:prstGeom prst="rect">
            <a:avLst/>
          </a:prstGeom>
          <a:noFill/>
        </p:spPr>
        <p:txBody>
          <a:bodyPr wrap="square">
            <a:spAutoFit/>
          </a:bodyPr>
          <a:lstStyle/>
          <a:p>
            <a:endParaRPr lang="en-US" sz="2400">
              <a:solidFill>
                <a:schemeClr val="accent4">
                  <a:lumMod val="50000"/>
                </a:schemeClr>
              </a:solidFill>
            </a:endParaRPr>
          </a:p>
          <a:p>
            <a:r>
              <a:rPr lang="en-US" sz="2400">
                <a:solidFill>
                  <a:srgbClr val="0070C0"/>
                </a:solidFill>
              </a:rPr>
              <a:t>Botanical name</a:t>
            </a:r>
            <a:r>
              <a:rPr lang="en-US" sz="2400"/>
              <a:t> : Asparagus Deniflocus</a:t>
            </a:r>
          </a:p>
          <a:p>
            <a:r>
              <a:rPr lang="en-US" sz="2400">
                <a:solidFill>
                  <a:srgbClr val="0070C0"/>
                </a:solidFill>
              </a:rPr>
              <a:t>English name : </a:t>
            </a:r>
            <a:r>
              <a:rPr lang="en-US" sz="2400"/>
              <a:t>Sprenger</a:t>
            </a:r>
          </a:p>
          <a:p>
            <a:r>
              <a:rPr lang="en-US" sz="2400"/>
              <a:t>Asparagus / Asparagus Fern</a:t>
            </a:r>
          </a:p>
          <a:p>
            <a:r>
              <a:rPr lang="en-US" sz="2400">
                <a:solidFill>
                  <a:srgbClr val="0070C0"/>
                </a:solidFill>
              </a:rPr>
              <a:t>Hindi name</a:t>
            </a:r>
            <a:r>
              <a:rPr lang="en-US" sz="2400"/>
              <a:t> : </a:t>
            </a:r>
            <a:r>
              <a:rPr lang="hi-IN" sz="2400"/>
              <a:t>अस्परागुस रसील</a:t>
            </a:r>
            <a:endParaRPr lang="en-US" sz="2400"/>
          </a:p>
          <a:p>
            <a:r>
              <a:rPr lang="en-US" sz="2400">
                <a:solidFill>
                  <a:srgbClr val="0070C0"/>
                </a:solidFill>
                <a:latin typeface="Georgia" panose="02000000000000000000" pitchFamily="2" charset="0"/>
              </a:rPr>
              <a:t>Usage: </a:t>
            </a:r>
            <a:r>
              <a:rPr lang="en-US" sz="2000"/>
              <a:t>It is a variable evergreen perennial plant, closely related to the vegetable asparagus. It is native to southern Africa, from Mozambique to South Africa, but is widely cultivated</a:t>
            </a:r>
            <a:r>
              <a:rPr lang="en-US" sz="2400"/>
              <a:t>.</a:t>
            </a:r>
          </a:p>
        </p:txBody>
      </p:sp>
      <p:sp>
        <p:nvSpPr>
          <p:cNvPr id="8" name="TextBox 7">
            <a:extLst>
              <a:ext uri="{FF2B5EF4-FFF2-40B4-BE49-F238E27FC236}">
                <a16:creationId xmlns:a16="http://schemas.microsoft.com/office/drawing/2014/main" id="{5C26674E-754E-D146-BF29-54DFF1E9018E}"/>
              </a:ext>
            </a:extLst>
          </p:cNvPr>
          <p:cNvSpPr txBox="1"/>
          <p:nvPr/>
        </p:nvSpPr>
        <p:spPr>
          <a:xfrm>
            <a:off x="6538992" y="583076"/>
            <a:ext cx="6238874" cy="553998"/>
          </a:xfrm>
          <a:prstGeom prst="rect">
            <a:avLst/>
          </a:prstGeom>
          <a:noFill/>
        </p:spPr>
        <p:txBody>
          <a:bodyPr wrap="square">
            <a:spAutoFit/>
          </a:bodyPr>
          <a:lstStyle/>
          <a:p>
            <a:pPr algn="ctr"/>
            <a:r>
              <a:rPr lang="en-IN" sz="2000" b="1">
                <a:solidFill>
                  <a:schemeClr val="accent1">
                    <a:lumMod val="75000"/>
                  </a:schemeClr>
                </a:solidFill>
              </a:rPr>
              <a:t>Janki Devi Memorial College</a:t>
            </a:r>
            <a:r>
              <a:rPr lang="en-IN" sz="2000" b="1">
                <a:solidFill>
                  <a:schemeClr val="tx2"/>
                </a:solidFill>
              </a:rPr>
              <a:t> </a:t>
            </a:r>
          </a:p>
          <a:p>
            <a:pPr algn="ctr"/>
            <a:r>
              <a:rPr lang="en-IN" sz="2000" b="1">
                <a:solidFill>
                  <a:schemeClr val="tx2"/>
                </a:solidFill>
              </a:rPr>
              <a:t>(University of Delhi)</a:t>
            </a:r>
            <a:endParaRPr lang="en-US" sz="2000"/>
          </a:p>
        </p:txBody>
      </p:sp>
      <p:pic>
        <p:nvPicPr>
          <p:cNvPr id="3" name="Picture 3">
            <a:extLst>
              <a:ext uri="{FF2B5EF4-FFF2-40B4-BE49-F238E27FC236}">
                <a16:creationId xmlns:a16="http://schemas.microsoft.com/office/drawing/2014/main" id="{D20DBF00-170C-4F47-A400-1B147B88BC23}"/>
              </a:ext>
            </a:extLst>
          </p:cNvPr>
          <p:cNvPicPr>
            <a:picLocks noChangeAspect="1"/>
          </p:cNvPicPr>
          <p:nvPr/>
        </p:nvPicPr>
        <p:blipFill>
          <a:blip r:embed="rId3"/>
          <a:stretch>
            <a:fillRect/>
          </a:stretch>
        </p:blipFill>
        <p:spPr>
          <a:xfrm>
            <a:off x="6836649" y="386922"/>
            <a:ext cx="723698" cy="845344"/>
          </a:xfrm>
          <a:prstGeom prst="rect">
            <a:avLst/>
          </a:prstGeom>
        </p:spPr>
      </p:pic>
      <p:sp>
        <p:nvSpPr>
          <p:cNvPr id="12" name="TextBox 11">
            <a:extLst>
              <a:ext uri="{FF2B5EF4-FFF2-40B4-BE49-F238E27FC236}">
                <a16:creationId xmlns:a16="http://schemas.microsoft.com/office/drawing/2014/main" id="{0EBFB1DB-6EB0-0769-3681-23D8ED41944D}"/>
              </a:ext>
            </a:extLst>
          </p:cNvPr>
          <p:cNvSpPr txBox="1"/>
          <p:nvPr/>
        </p:nvSpPr>
        <p:spPr>
          <a:xfrm>
            <a:off x="6538992" y="5249379"/>
            <a:ext cx="6674126" cy="1200329"/>
          </a:xfrm>
          <a:prstGeom prst="rect">
            <a:avLst/>
          </a:prstGeom>
          <a:noFill/>
        </p:spPr>
        <p:txBody>
          <a:bodyPr wrap="square">
            <a:spAutoFit/>
          </a:bodyPr>
          <a:lstStyle/>
          <a:p>
            <a:r>
              <a:rPr lang="en-US" sz="1600"/>
              <a:t>Source: Wikipedia </a:t>
            </a:r>
          </a:p>
          <a:p>
            <a:r>
              <a:rPr lang="en-US" sz="1600"/>
              <a:t>Picture Courtesy: JDMC Gardens</a:t>
            </a:r>
          </a:p>
          <a:p>
            <a:endParaRPr lang="en-GB" sz="1600"/>
          </a:p>
          <a:p>
            <a:r>
              <a:rPr lang="en-GB" sz="1600"/>
              <a:t>Fa</a:t>
            </a:r>
            <a:r>
              <a:rPr lang="en-US" sz="1600" err="1"/>
              <a:t>culty</a:t>
            </a:r>
            <a:r>
              <a:rPr lang="en-US" sz="1600"/>
              <a:t> - Tara N.</a:t>
            </a:r>
          </a:p>
          <a:p>
            <a:r>
              <a:rPr lang="en-US" sz="1600"/>
              <a:t>Students- </a:t>
            </a:r>
            <a:r>
              <a:rPr lang="en-US" sz="1600" err="1"/>
              <a:t>Shikha</a:t>
            </a:r>
            <a:r>
              <a:rPr lang="en-GB" sz="1600"/>
              <a:t>, </a:t>
            </a:r>
            <a:r>
              <a:rPr lang="en-US" sz="1600" err="1"/>
              <a:t>Neetu</a:t>
            </a:r>
            <a:r>
              <a:rPr lang="en-US" sz="1600"/>
              <a:t>, </a:t>
            </a:r>
            <a:r>
              <a:rPr lang="en-US" sz="1600" err="1"/>
              <a:t>Archana</a:t>
            </a:r>
            <a:r>
              <a:rPr lang="en-US" sz="1600"/>
              <a:t>  </a:t>
            </a:r>
          </a:p>
          <a:p>
            <a:endParaRPr lang="en-US" sz="1600"/>
          </a:p>
        </p:txBody>
      </p:sp>
      <p:sp>
        <p:nvSpPr>
          <p:cNvPr id="4" name="Minus Sign 3">
            <a:extLst>
              <a:ext uri="{FF2B5EF4-FFF2-40B4-BE49-F238E27FC236}">
                <a16:creationId xmlns:a16="http://schemas.microsoft.com/office/drawing/2014/main" id="{A4B01A3E-77D5-C91B-B0C6-9A4372882BB4}"/>
              </a:ext>
            </a:extLst>
          </p:cNvPr>
          <p:cNvSpPr/>
          <p:nvPr/>
        </p:nvSpPr>
        <p:spPr>
          <a:xfrm>
            <a:off x="5843511" y="328226"/>
            <a:ext cx="6869906" cy="2640333"/>
          </a:xfrm>
          <a:prstGeom prst="mathMinu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rPr>
              <a:t>Asparagus </a:t>
            </a:r>
            <a:r>
              <a:rPr lang="en-US" sz="3200" b="1" err="1">
                <a:solidFill>
                  <a:srgbClr val="002060"/>
                </a:solidFill>
              </a:rPr>
              <a:t>Deniflocus</a:t>
            </a:r>
            <a:r>
              <a:rPr lang="en-US" sz="3200" b="1">
                <a:solidFill>
                  <a:srgbClr val="002060"/>
                </a:solidFill>
              </a:rPr>
              <a:t> </a:t>
            </a:r>
          </a:p>
        </p:txBody>
      </p:sp>
    </p:spTree>
    <p:extLst>
      <p:ext uri="{BB962C8B-B14F-4D97-AF65-F5344CB8AC3E}">
        <p14:creationId xmlns:p14="http://schemas.microsoft.com/office/powerpoint/2010/main" val="3810272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56D7D94-B704-464F-A667-11D23BF4E25E}"/>
              </a:ext>
            </a:extLst>
          </p:cNvPr>
          <p:cNvSpPr txBox="1"/>
          <p:nvPr/>
        </p:nvSpPr>
        <p:spPr>
          <a:xfrm>
            <a:off x="4716153" y="2525548"/>
            <a:ext cx="6488661" cy="2308324"/>
          </a:xfrm>
          <a:prstGeom prst="rect">
            <a:avLst/>
          </a:prstGeom>
          <a:noFill/>
        </p:spPr>
        <p:txBody>
          <a:bodyPr wrap="square">
            <a:spAutoFit/>
          </a:bodyPr>
          <a:lstStyle/>
          <a:p>
            <a:r>
              <a:rPr lang="en-US" sz="2400" dirty="0">
                <a:solidFill>
                  <a:srgbClr val="0070C0"/>
                </a:solidFill>
              </a:rPr>
              <a:t>Botanical name</a:t>
            </a:r>
            <a:r>
              <a:rPr lang="en-US" sz="2400" dirty="0"/>
              <a:t> : Codiaeum Variegatum   </a:t>
            </a:r>
          </a:p>
          <a:p>
            <a:r>
              <a:rPr lang="en-US" sz="2400" dirty="0">
                <a:solidFill>
                  <a:srgbClr val="0070C0"/>
                </a:solidFill>
              </a:rPr>
              <a:t>English name</a:t>
            </a:r>
            <a:r>
              <a:rPr lang="en-US" sz="2400" dirty="0">
                <a:solidFill>
                  <a:schemeClr val="bg2">
                    <a:lumMod val="10000"/>
                  </a:schemeClr>
                </a:solidFill>
              </a:rPr>
              <a:t>:</a:t>
            </a:r>
            <a:r>
              <a:rPr lang="en-US" sz="2400" dirty="0"/>
              <a:t> Garden Croton </a:t>
            </a:r>
          </a:p>
          <a:p>
            <a:r>
              <a:rPr lang="en-US" sz="2400" dirty="0">
                <a:solidFill>
                  <a:srgbClr val="0070C0"/>
                </a:solidFill>
              </a:rPr>
              <a:t>Hindi name</a:t>
            </a:r>
            <a:r>
              <a:rPr lang="en-US" sz="2400" dirty="0"/>
              <a:t> :  </a:t>
            </a:r>
            <a:r>
              <a:rPr lang="hi-IN" sz="2400" dirty="0"/>
              <a:t>क्रोटन प्लांट</a:t>
            </a:r>
            <a:endParaRPr lang="en-US" sz="2400" dirty="0"/>
          </a:p>
          <a:p>
            <a:r>
              <a:rPr lang="en-US" sz="2400" dirty="0">
                <a:solidFill>
                  <a:srgbClr val="0070C0"/>
                </a:solidFill>
              </a:rPr>
              <a:t>Usage</a:t>
            </a:r>
            <a:r>
              <a:rPr lang="en-US" sz="2400" dirty="0"/>
              <a:t> : The aqueous leaf extracts or decoctions of this plant are used in traditional medicine to treat amoebic dysentery and stomach ache.</a:t>
            </a:r>
          </a:p>
        </p:txBody>
      </p:sp>
      <p:sp>
        <p:nvSpPr>
          <p:cNvPr id="2" name="TextBox 1">
            <a:extLst>
              <a:ext uri="{FF2B5EF4-FFF2-40B4-BE49-F238E27FC236}">
                <a16:creationId xmlns:a16="http://schemas.microsoft.com/office/drawing/2014/main" id="{2A9020AA-C79B-D444-A530-247A3EAE2920}"/>
              </a:ext>
            </a:extLst>
          </p:cNvPr>
          <p:cNvSpPr txBox="1"/>
          <p:nvPr/>
        </p:nvSpPr>
        <p:spPr>
          <a:xfrm rot="10800000" flipV="1">
            <a:off x="5584030" y="568621"/>
            <a:ext cx="4667000" cy="507831"/>
          </a:xfrm>
          <a:prstGeom prst="rect">
            <a:avLst/>
          </a:prstGeom>
          <a:noFill/>
        </p:spPr>
        <p:txBody>
          <a:bodyPr wrap="square" anchor="ctr">
            <a:spAutoFit/>
          </a:bodyPr>
          <a:lstStyle/>
          <a:p>
            <a:pPr algn="ctr"/>
            <a:r>
              <a:rPr lang="en-IN" b="1">
                <a:solidFill>
                  <a:schemeClr val="accent1">
                    <a:lumMod val="75000"/>
                  </a:schemeClr>
                </a:solidFill>
              </a:rPr>
              <a:t>Janki Devi Memorial College</a:t>
            </a:r>
            <a:r>
              <a:rPr lang="en-IN" b="1">
                <a:solidFill>
                  <a:schemeClr val="tx2"/>
                </a:solidFill>
              </a:rPr>
              <a:t> </a:t>
            </a:r>
          </a:p>
          <a:p>
            <a:pPr algn="ctr"/>
            <a:r>
              <a:rPr lang="en-IN" b="1">
                <a:solidFill>
                  <a:schemeClr val="tx2"/>
                </a:solidFill>
              </a:rPr>
              <a:t>(University of Delhi)</a:t>
            </a:r>
            <a:endParaRPr lang="en-US" b="1">
              <a:solidFill>
                <a:schemeClr val="tx2"/>
              </a:solidFill>
            </a:endParaRPr>
          </a:p>
        </p:txBody>
      </p:sp>
      <p:pic>
        <p:nvPicPr>
          <p:cNvPr id="7" name="Picture 9">
            <a:extLst>
              <a:ext uri="{FF2B5EF4-FFF2-40B4-BE49-F238E27FC236}">
                <a16:creationId xmlns:a16="http://schemas.microsoft.com/office/drawing/2014/main" id="{4A81E9E6-CCF6-1E41-B297-916C5923C075}"/>
              </a:ext>
            </a:extLst>
          </p:cNvPr>
          <p:cNvPicPr>
            <a:picLocks noChangeAspect="1"/>
          </p:cNvPicPr>
          <p:nvPr/>
        </p:nvPicPr>
        <p:blipFill>
          <a:blip r:embed="rId2"/>
          <a:stretch>
            <a:fillRect/>
          </a:stretch>
        </p:blipFill>
        <p:spPr>
          <a:xfrm rot="10800000" flipV="1">
            <a:off x="4716153" y="427184"/>
            <a:ext cx="1244303" cy="916581"/>
          </a:xfrm>
          <a:prstGeom prst="rect">
            <a:avLst/>
          </a:prstGeom>
        </p:spPr>
      </p:pic>
      <p:sp>
        <p:nvSpPr>
          <p:cNvPr id="8" name="TextBox 7">
            <a:extLst>
              <a:ext uri="{FF2B5EF4-FFF2-40B4-BE49-F238E27FC236}">
                <a16:creationId xmlns:a16="http://schemas.microsoft.com/office/drawing/2014/main" id="{E79413D0-B8A2-F745-9AB6-52FFA01643C4}"/>
              </a:ext>
            </a:extLst>
          </p:cNvPr>
          <p:cNvSpPr txBox="1"/>
          <p:nvPr/>
        </p:nvSpPr>
        <p:spPr>
          <a:xfrm flipH="1">
            <a:off x="4716153" y="5664868"/>
            <a:ext cx="4667000" cy="507831"/>
          </a:xfrm>
          <a:prstGeom prst="rect">
            <a:avLst/>
          </a:prstGeom>
          <a:noFill/>
        </p:spPr>
        <p:txBody>
          <a:bodyPr wrap="square">
            <a:spAutoFit/>
          </a:bodyPr>
          <a:lstStyle/>
          <a:p>
            <a:r>
              <a:rPr lang="en-GB"/>
              <a:t>Faculty-</a:t>
            </a:r>
            <a:r>
              <a:rPr lang="en-US"/>
              <a:t> Tara N.</a:t>
            </a:r>
          </a:p>
          <a:p>
            <a:r>
              <a:rPr lang="en-US"/>
              <a:t>Students- </a:t>
            </a:r>
            <a:r>
              <a:rPr lang="en-GB" err="1"/>
              <a:t>Shikha</a:t>
            </a:r>
            <a:r>
              <a:rPr lang="en-GB"/>
              <a:t>, </a:t>
            </a:r>
            <a:r>
              <a:rPr lang="en-GB" err="1"/>
              <a:t>Neetu</a:t>
            </a:r>
            <a:r>
              <a:rPr lang="en-GB"/>
              <a:t>, </a:t>
            </a:r>
            <a:r>
              <a:rPr lang="en-US" err="1"/>
              <a:t>Archana</a:t>
            </a:r>
            <a:r>
              <a:rPr lang="en-US"/>
              <a:t> </a:t>
            </a:r>
          </a:p>
        </p:txBody>
      </p:sp>
      <p:sp>
        <p:nvSpPr>
          <p:cNvPr id="10" name="TextBox 9">
            <a:extLst>
              <a:ext uri="{FF2B5EF4-FFF2-40B4-BE49-F238E27FC236}">
                <a16:creationId xmlns:a16="http://schemas.microsoft.com/office/drawing/2014/main" id="{005D50B8-AF5C-2C4E-AC3E-3C5EC6356834}"/>
              </a:ext>
            </a:extLst>
          </p:cNvPr>
          <p:cNvSpPr txBox="1"/>
          <p:nvPr/>
        </p:nvSpPr>
        <p:spPr>
          <a:xfrm flipH="1">
            <a:off x="4703567" y="5032223"/>
            <a:ext cx="4877846" cy="507831"/>
          </a:xfrm>
          <a:prstGeom prst="rect">
            <a:avLst/>
          </a:prstGeom>
          <a:noFill/>
        </p:spPr>
        <p:txBody>
          <a:bodyPr wrap="square">
            <a:spAutoFit/>
          </a:bodyPr>
          <a:lstStyle/>
          <a:p>
            <a:r>
              <a:rPr lang="en-US"/>
              <a:t>Source- Wikipedia </a:t>
            </a:r>
          </a:p>
          <a:p>
            <a:r>
              <a:rPr lang="en-US"/>
              <a:t>Picture courtesy- J</a:t>
            </a:r>
            <a:r>
              <a:rPr lang="en-GB"/>
              <a:t>DMC Gardens</a:t>
            </a:r>
            <a:endParaRPr lang="en-US"/>
          </a:p>
        </p:txBody>
      </p:sp>
      <p:sp>
        <p:nvSpPr>
          <p:cNvPr id="3" name="Rectangle 2">
            <a:extLst>
              <a:ext uri="{FF2B5EF4-FFF2-40B4-BE49-F238E27FC236}">
                <a16:creationId xmlns:a16="http://schemas.microsoft.com/office/drawing/2014/main" id="{7F5E895E-3046-BE2B-59A4-1DDF68F1FF8A}"/>
              </a:ext>
            </a:extLst>
          </p:cNvPr>
          <p:cNvSpPr/>
          <p:nvPr/>
        </p:nvSpPr>
        <p:spPr>
          <a:xfrm>
            <a:off x="4716153" y="1502611"/>
            <a:ext cx="6402754" cy="8329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err="1">
                <a:solidFill>
                  <a:srgbClr val="002060"/>
                </a:solidFill>
              </a:rPr>
              <a:t>Codiaeum</a:t>
            </a:r>
            <a:r>
              <a:rPr lang="en-GB" sz="3200" b="1">
                <a:solidFill>
                  <a:srgbClr val="002060"/>
                </a:solidFill>
              </a:rPr>
              <a:t>  </a:t>
            </a:r>
            <a:r>
              <a:rPr lang="en-GB" sz="3200" b="1" err="1">
                <a:solidFill>
                  <a:srgbClr val="002060"/>
                </a:solidFill>
              </a:rPr>
              <a:t>Variegatum</a:t>
            </a:r>
            <a:endParaRPr lang="en-US" sz="3200" b="1">
              <a:solidFill>
                <a:srgbClr val="002060"/>
              </a:solidFill>
            </a:endParaRPr>
          </a:p>
        </p:txBody>
      </p:sp>
      <p:pic>
        <p:nvPicPr>
          <p:cNvPr id="4" name="Picture 4">
            <a:extLst>
              <a:ext uri="{FF2B5EF4-FFF2-40B4-BE49-F238E27FC236}">
                <a16:creationId xmlns:a16="http://schemas.microsoft.com/office/drawing/2014/main" id="{58C4E223-ECE2-B668-834C-D0CC03B411EC}"/>
              </a:ext>
            </a:extLst>
          </p:cNvPr>
          <p:cNvPicPr>
            <a:picLocks noChangeAspect="1"/>
          </p:cNvPicPr>
          <p:nvPr/>
        </p:nvPicPr>
        <p:blipFill rotWithShape="1">
          <a:blip r:embed="rId3"/>
          <a:srcRect t="17219" r="14640" b="16533"/>
          <a:stretch/>
        </p:blipFill>
        <p:spPr>
          <a:xfrm>
            <a:off x="-80212" y="-1"/>
            <a:ext cx="4086814" cy="6858001"/>
          </a:xfrm>
          <a:prstGeom prst="rect">
            <a:avLst/>
          </a:prstGeom>
        </p:spPr>
      </p:pic>
    </p:spTree>
    <p:extLst>
      <p:ext uri="{BB962C8B-B14F-4D97-AF65-F5344CB8AC3E}">
        <p14:creationId xmlns:p14="http://schemas.microsoft.com/office/powerpoint/2010/main" val="5530861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AB3E4889-A127-FAD7-AC47-A5E58BA77EB0}"/>
              </a:ext>
            </a:extLst>
          </p:cNvPr>
          <p:cNvPicPr>
            <a:picLocks noGrp="1" noChangeAspect="1"/>
          </p:cNvPicPr>
          <p:nvPr>
            <p:ph idx="1"/>
          </p:nvPr>
        </p:nvPicPr>
        <p:blipFill rotWithShape="1">
          <a:blip r:embed="rId2"/>
          <a:srcRect t="8248"/>
          <a:stretch/>
        </p:blipFill>
        <p:spPr>
          <a:xfrm>
            <a:off x="0" y="0"/>
            <a:ext cx="3772441" cy="6860202"/>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3EE6C4CA-BBA2-93DA-6014-E288B531156C}"/>
              </a:ext>
            </a:extLst>
          </p:cNvPr>
          <p:cNvSpPr txBox="1"/>
          <p:nvPr/>
        </p:nvSpPr>
        <p:spPr>
          <a:xfrm>
            <a:off x="7316910" y="164073"/>
            <a:ext cx="4438896" cy="507831"/>
          </a:xfrm>
          <a:prstGeom prst="rect">
            <a:avLst/>
          </a:prstGeom>
          <a:noFill/>
        </p:spPr>
        <p:txBody>
          <a:bodyPr wrap="square">
            <a:spAutoFit/>
          </a:bodyPr>
          <a:lstStyle/>
          <a:p>
            <a:pPr algn="ctr"/>
            <a:r>
              <a:rPr lang="en-IN" b="1">
                <a:solidFill>
                  <a:schemeClr val="accent1">
                    <a:lumMod val="75000"/>
                  </a:schemeClr>
                </a:solidFill>
              </a:rPr>
              <a:t>Janki Devi Memorial College</a:t>
            </a:r>
            <a:r>
              <a:rPr lang="en-IN" sz="1600" b="1">
                <a:solidFill>
                  <a:schemeClr val="tx2"/>
                </a:solidFill>
              </a:rPr>
              <a:t> </a:t>
            </a:r>
          </a:p>
          <a:p>
            <a:pPr algn="ctr"/>
            <a:r>
              <a:rPr lang="en-IN" b="1">
                <a:solidFill>
                  <a:schemeClr val="tx2"/>
                </a:solidFill>
              </a:rPr>
              <a:t>(University of Delhi)</a:t>
            </a:r>
            <a:endParaRPr lang="en-US"/>
          </a:p>
        </p:txBody>
      </p:sp>
      <p:pic>
        <p:nvPicPr>
          <p:cNvPr id="8" name="Picture 4">
            <a:extLst>
              <a:ext uri="{FF2B5EF4-FFF2-40B4-BE49-F238E27FC236}">
                <a16:creationId xmlns:a16="http://schemas.microsoft.com/office/drawing/2014/main" id="{6EEEF39D-ECE5-0CAB-32FD-7858E92FF3AA}"/>
              </a:ext>
            </a:extLst>
          </p:cNvPr>
          <p:cNvPicPr>
            <a:picLocks noChangeAspect="1"/>
          </p:cNvPicPr>
          <p:nvPr/>
        </p:nvPicPr>
        <p:blipFill>
          <a:blip r:embed="rId3"/>
          <a:stretch>
            <a:fillRect/>
          </a:stretch>
        </p:blipFill>
        <p:spPr>
          <a:xfrm>
            <a:off x="6613234" y="189595"/>
            <a:ext cx="1100524" cy="857250"/>
          </a:xfrm>
          <a:prstGeom prst="rect">
            <a:avLst/>
          </a:prstGeom>
        </p:spPr>
      </p:pic>
      <p:sp>
        <p:nvSpPr>
          <p:cNvPr id="11" name="TextBox 10">
            <a:extLst>
              <a:ext uri="{FF2B5EF4-FFF2-40B4-BE49-F238E27FC236}">
                <a16:creationId xmlns:a16="http://schemas.microsoft.com/office/drawing/2014/main" id="{AC54E0EC-BB49-B867-E3AA-D7F7289E4899}"/>
              </a:ext>
            </a:extLst>
          </p:cNvPr>
          <p:cNvSpPr txBox="1"/>
          <p:nvPr/>
        </p:nvSpPr>
        <p:spPr>
          <a:xfrm>
            <a:off x="6478719" y="2046527"/>
            <a:ext cx="4824650" cy="2031325"/>
          </a:xfrm>
          <a:prstGeom prst="rect">
            <a:avLst/>
          </a:prstGeom>
          <a:noFill/>
        </p:spPr>
        <p:txBody>
          <a:bodyPr wrap="square">
            <a:spAutoFit/>
          </a:bodyPr>
          <a:lstStyle/>
          <a:p>
            <a:r>
              <a:rPr lang="en-US" sz="2400">
                <a:solidFill>
                  <a:srgbClr val="0070C0"/>
                </a:solidFill>
              </a:rPr>
              <a:t>Botanical name </a:t>
            </a:r>
            <a:r>
              <a:rPr lang="en-US" sz="2400"/>
              <a:t>: </a:t>
            </a:r>
            <a:r>
              <a:rPr lang="en-GB" sz="2400" err="1"/>
              <a:t>Lilium</a:t>
            </a:r>
            <a:r>
              <a:rPr lang="en-GB" sz="2400"/>
              <a:t> </a:t>
            </a:r>
            <a:r>
              <a:rPr lang="en-GB" sz="2400" err="1"/>
              <a:t>Longflorum</a:t>
            </a:r>
            <a:endParaRPr lang="en-GB" sz="2400"/>
          </a:p>
          <a:p>
            <a:r>
              <a:rPr lang="en-US" sz="2400">
                <a:solidFill>
                  <a:srgbClr val="0070C0"/>
                </a:solidFill>
              </a:rPr>
              <a:t>English name</a:t>
            </a:r>
            <a:r>
              <a:rPr lang="en-US" sz="2400"/>
              <a:t> : </a:t>
            </a:r>
            <a:r>
              <a:rPr lang="en-GB" sz="2400"/>
              <a:t>Easter Lily </a:t>
            </a:r>
            <a:endParaRPr lang="en-US" sz="2400"/>
          </a:p>
          <a:p>
            <a:r>
              <a:rPr lang="en-US" sz="2400">
                <a:solidFill>
                  <a:srgbClr val="0070C0"/>
                </a:solidFill>
              </a:rPr>
              <a:t>Hindi name</a:t>
            </a:r>
            <a:r>
              <a:rPr lang="en-US" sz="2400"/>
              <a:t> : </a:t>
            </a:r>
            <a:r>
              <a:rPr lang="hi-IN" sz="2400"/>
              <a:t>लिली फूल</a:t>
            </a:r>
            <a:endParaRPr lang="en-US" sz="2400"/>
          </a:p>
          <a:p>
            <a:r>
              <a:rPr lang="en-US" sz="2400">
                <a:solidFill>
                  <a:srgbClr val="0070C0"/>
                </a:solidFill>
              </a:rPr>
              <a:t>Usage</a:t>
            </a:r>
            <a:r>
              <a:rPr lang="en-US" sz="2400"/>
              <a:t> : The bulb is antiasthmatic, antitussive, expectorant, sedative and </a:t>
            </a:r>
            <a:r>
              <a:rPr lang="en-GB" sz="2400"/>
              <a:t>tonic.</a:t>
            </a:r>
            <a:r>
              <a:rPr lang="en-US" sz="2400"/>
              <a:t> It is used in the treatment of coughs, insomnia and fidgetiness in the later stage </a:t>
            </a:r>
            <a:r>
              <a:rPr lang="en-GB" sz="2400"/>
              <a:t>of fever.</a:t>
            </a:r>
            <a:endParaRPr lang="en-US" sz="2400"/>
          </a:p>
        </p:txBody>
      </p:sp>
      <p:sp>
        <p:nvSpPr>
          <p:cNvPr id="13" name="TextBox 12">
            <a:extLst>
              <a:ext uri="{FF2B5EF4-FFF2-40B4-BE49-F238E27FC236}">
                <a16:creationId xmlns:a16="http://schemas.microsoft.com/office/drawing/2014/main" id="{6082FC26-EC9A-4D80-61DA-76BC55FFD4A0}"/>
              </a:ext>
            </a:extLst>
          </p:cNvPr>
          <p:cNvSpPr txBox="1"/>
          <p:nvPr/>
        </p:nvSpPr>
        <p:spPr>
          <a:xfrm rot="10800000" flipV="1">
            <a:off x="6553642" y="5820413"/>
            <a:ext cx="4167187" cy="461665"/>
          </a:xfrm>
          <a:prstGeom prst="rect">
            <a:avLst/>
          </a:prstGeom>
          <a:noFill/>
        </p:spPr>
        <p:txBody>
          <a:bodyPr wrap="square">
            <a:spAutoFit/>
          </a:bodyPr>
          <a:lstStyle/>
          <a:p>
            <a:r>
              <a:rPr lang="en-US" sz="1600"/>
              <a:t>Source- Wikipedia </a:t>
            </a:r>
          </a:p>
          <a:p>
            <a:r>
              <a:rPr lang="en-US" sz="1600"/>
              <a:t>Picture</a:t>
            </a:r>
            <a:r>
              <a:rPr lang="en-GB" sz="1600"/>
              <a:t> </a:t>
            </a:r>
            <a:r>
              <a:rPr lang="en-US" sz="1600"/>
              <a:t>courtesy- </a:t>
            </a:r>
            <a:r>
              <a:rPr lang="en-GB" sz="1600"/>
              <a:t>JDMC Gardens</a:t>
            </a:r>
            <a:endParaRPr lang="en-US" sz="1600"/>
          </a:p>
        </p:txBody>
      </p:sp>
      <p:sp>
        <p:nvSpPr>
          <p:cNvPr id="15" name="TextBox 14">
            <a:extLst>
              <a:ext uri="{FF2B5EF4-FFF2-40B4-BE49-F238E27FC236}">
                <a16:creationId xmlns:a16="http://schemas.microsoft.com/office/drawing/2014/main" id="{2B0EB420-E215-D6A1-A066-97EAFD49066E}"/>
              </a:ext>
            </a:extLst>
          </p:cNvPr>
          <p:cNvSpPr txBox="1"/>
          <p:nvPr/>
        </p:nvSpPr>
        <p:spPr>
          <a:xfrm rot="10800000" flipV="1">
            <a:off x="6506564" y="6323779"/>
            <a:ext cx="4286251" cy="461665"/>
          </a:xfrm>
          <a:prstGeom prst="rect">
            <a:avLst/>
          </a:prstGeom>
          <a:noFill/>
        </p:spPr>
        <p:txBody>
          <a:bodyPr wrap="square">
            <a:spAutoFit/>
          </a:bodyPr>
          <a:lstStyle/>
          <a:p>
            <a:r>
              <a:rPr lang="en-GB" sz="1600"/>
              <a:t>F</a:t>
            </a:r>
            <a:r>
              <a:rPr lang="en-US" sz="1600" err="1"/>
              <a:t>aculty</a:t>
            </a:r>
            <a:r>
              <a:rPr lang="en-US" sz="1600"/>
              <a:t> -Tara </a:t>
            </a:r>
            <a:r>
              <a:rPr lang="en-GB" sz="1600"/>
              <a:t>N.</a:t>
            </a:r>
          </a:p>
          <a:p>
            <a:r>
              <a:rPr lang="en-US" sz="1600"/>
              <a:t>Students- </a:t>
            </a:r>
            <a:r>
              <a:rPr lang="en-GB" sz="1600" err="1"/>
              <a:t>Shikha</a:t>
            </a:r>
            <a:r>
              <a:rPr lang="en-GB" sz="1600"/>
              <a:t>, </a:t>
            </a:r>
            <a:r>
              <a:rPr lang="en-GB" sz="1600" err="1"/>
              <a:t>Neetu</a:t>
            </a:r>
            <a:r>
              <a:rPr lang="en-GB" sz="1600"/>
              <a:t>, </a:t>
            </a:r>
            <a:r>
              <a:rPr lang="en-GB" sz="1600" err="1"/>
              <a:t>Archana</a:t>
            </a:r>
            <a:endParaRPr lang="en-US" sz="1600"/>
          </a:p>
        </p:txBody>
      </p:sp>
      <p:sp>
        <p:nvSpPr>
          <p:cNvPr id="7" name="Rectangle 6">
            <a:extLst>
              <a:ext uri="{FF2B5EF4-FFF2-40B4-BE49-F238E27FC236}">
                <a16:creationId xmlns:a16="http://schemas.microsoft.com/office/drawing/2014/main" id="{5EE7A122-F851-34A7-050D-D3B37E4022BC}"/>
              </a:ext>
            </a:extLst>
          </p:cNvPr>
          <p:cNvSpPr/>
          <p:nvPr/>
        </p:nvSpPr>
        <p:spPr>
          <a:xfrm>
            <a:off x="6478719" y="1143758"/>
            <a:ext cx="4526510" cy="94656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err="1">
                <a:solidFill>
                  <a:srgbClr val="002060"/>
                </a:solidFill>
              </a:rPr>
              <a:t>Lilium</a:t>
            </a:r>
            <a:r>
              <a:rPr lang="en-GB" sz="3200" b="1">
                <a:solidFill>
                  <a:srgbClr val="002060"/>
                </a:solidFill>
              </a:rPr>
              <a:t> </a:t>
            </a:r>
            <a:r>
              <a:rPr lang="en-GB" sz="3200" b="1" err="1">
                <a:solidFill>
                  <a:srgbClr val="002060"/>
                </a:solidFill>
              </a:rPr>
              <a:t>Longiflorum</a:t>
            </a:r>
            <a:endParaRPr lang="en-US" sz="3200" b="1">
              <a:solidFill>
                <a:srgbClr val="002060"/>
              </a:solidFill>
            </a:endParaRPr>
          </a:p>
        </p:txBody>
      </p:sp>
    </p:spTree>
    <p:extLst>
      <p:ext uri="{BB962C8B-B14F-4D97-AF65-F5344CB8AC3E}">
        <p14:creationId xmlns:p14="http://schemas.microsoft.com/office/powerpoint/2010/main" val="13898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C3E69-43A2-B644-BB9D-D4171C01E4C8}"/>
              </a:ext>
            </a:extLst>
          </p:cNvPr>
          <p:cNvSpPr>
            <a:spLocks noGrp="1"/>
          </p:cNvSpPr>
          <p:nvPr>
            <p:ph type="title"/>
          </p:nvPr>
        </p:nvSpPr>
        <p:spPr/>
        <p:txBody>
          <a:bodyPr/>
          <a:lstStyle/>
          <a:p>
            <a:endParaRPr lang="en-US"/>
          </a:p>
        </p:txBody>
      </p:sp>
      <p:pic>
        <p:nvPicPr>
          <p:cNvPr id="5" name="Picture 5">
            <a:extLst>
              <a:ext uri="{FF2B5EF4-FFF2-40B4-BE49-F238E27FC236}">
                <a16:creationId xmlns:a16="http://schemas.microsoft.com/office/drawing/2014/main" id="{1D725C68-3A37-194E-AE21-74E1DE4FF45A}"/>
              </a:ext>
            </a:extLst>
          </p:cNvPr>
          <p:cNvPicPr>
            <a:picLocks noGrp="1" noChangeAspect="1"/>
          </p:cNvPicPr>
          <p:nvPr>
            <p:ph idx="1"/>
          </p:nvPr>
        </p:nvPicPr>
        <p:blipFill>
          <a:blip r:embed="rId2"/>
          <a:srcRect/>
          <a:stretch/>
        </p:blipFill>
        <p:spPr>
          <a:xfrm>
            <a:off x="330857" y="195335"/>
            <a:ext cx="3967299" cy="646733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7A273D33-EA25-6D42-8E74-78DC3DA899C8}"/>
              </a:ext>
            </a:extLst>
          </p:cNvPr>
          <p:cNvSpPr txBox="1"/>
          <p:nvPr/>
        </p:nvSpPr>
        <p:spPr>
          <a:xfrm>
            <a:off x="6071266" y="1452427"/>
            <a:ext cx="5632483" cy="3600986"/>
          </a:xfrm>
          <a:prstGeom prst="rect">
            <a:avLst/>
          </a:prstGeom>
          <a:noFill/>
        </p:spPr>
        <p:txBody>
          <a:bodyPr wrap="square">
            <a:spAutoFit/>
          </a:bodyPr>
          <a:lstStyle/>
          <a:p>
            <a:endParaRPr lang="en-US" sz="3200" dirty="0">
              <a:solidFill>
                <a:schemeClr val="accent1">
                  <a:lumMod val="75000"/>
                </a:schemeClr>
              </a:solidFill>
            </a:endParaRPr>
          </a:p>
          <a:p>
            <a:r>
              <a:rPr lang="en-US" sz="2800" dirty="0">
                <a:solidFill>
                  <a:srgbClr val="0070C0"/>
                </a:solidFill>
              </a:rPr>
              <a:t>Botanical name</a:t>
            </a:r>
            <a:r>
              <a:rPr lang="en-US" sz="2800" dirty="0"/>
              <a:t> : </a:t>
            </a:r>
            <a:r>
              <a:rPr lang="en-US" sz="2800" dirty="0">
                <a:latin typeface="Abadi" panose="020B0604020104020204" pitchFamily="34" charset="0"/>
              </a:rPr>
              <a:t>Colocasia Es</a:t>
            </a:r>
            <a:r>
              <a:rPr lang="en-GB" sz="2800" dirty="0">
                <a:latin typeface="Abadi" panose="020B0604020104020204" pitchFamily="34" charset="0"/>
              </a:rPr>
              <a:t>c</a:t>
            </a:r>
            <a:r>
              <a:rPr lang="en-US" sz="2800" dirty="0" err="1">
                <a:latin typeface="Abadi" panose="020B0604020104020204" pitchFamily="34" charset="0"/>
              </a:rPr>
              <a:t>ulenta</a:t>
            </a:r>
            <a:endParaRPr lang="en-US" sz="2800" dirty="0">
              <a:latin typeface="Abadi" panose="020B0604020104020204" pitchFamily="34" charset="0"/>
            </a:endParaRPr>
          </a:p>
          <a:p>
            <a:r>
              <a:rPr lang="en-US" sz="2800" dirty="0">
                <a:solidFill>
                  <a:srgbClr val="0070C0"/>
                </a:solidFill>
                <a:latin typeface="Abadi" panose="020B0604020104020204" pitchFamily="34" charset="0"/>
              </a:rPr>
              <a:t>English name</a:t>
            </a:r>
            <a:r>
              <a:rPr lang="en-US" sz="2800" dirty="0">
                <a:latin typeface="Abadi" panose="020B0604020104020204" pitchFamily="34" charset="0"/>
              </a:rPr>
              <a:t> : </a:t>
            </a:r>
            <a:r>
              <a:rPr lang="en-US" sz="2800" dirty="0" err="1">
                <a:latin typeface="Abadi" panose="020B0604020104020204" pitchFamily="34" charset="0"/>
              </a:rPr>
              <a:t>Araceal</a:t>
            </a:r>
            <a:endParaRPr lang="en-US" sz="2800" dirty="0">
              <a:latin typeface="Abadi" panose="020B0604020104020204" pitchFamily="34" charset="0"/>
            </a:endParaRPr>
          </a:p>
          <a:p>
            <a:r>
              <a:rPr lang="en-US" sz="2800" dirty="0">
                <a:latin typeface="Abadi" panose="020B0604020104020204" pitchFamily="34" charset="0"/>
              </a:rPr>
              <a:t>Cocoyam (magnified)</a:t>
            </a:r>
          </a:p>
          <a:p>
            <a:r>
              <a:rPr lang="en-US" sz="2800" dirty="0">
                <a:solidFill>
                  <a:srgbClr val="0070C0"/>
                </a:solidFill>
                <a:latin typeface="Abadi" panose="020B0604020104020204" pitchFamily="34" charset="0"/>
              </a:rPr>
              <a:t>Hindi name  </a:t>
            </a:r>
            <a:r>
              <a:rPr lang="en-US" sz="2800" dirty="0">
                <a:solidFill>
                  <a:schemeClr val="accent5">
                    <a:lumMod val="50000"/>
                  </a:schemeClr>
                </a:solidFill>
                <a:latin typeface="Abadi" panose="020B0604020104020204" pitchFamily="34" charset="0"/>
              </a:rPr>
              <a:t>: </a:t>
            </a:r>
            <a:r>
              <a:rPr lang="hi-IN" sz="2800" dirty="0">
                <a:solidFill>
                  <a:schemeClr val="accent5">
                    <a:lumMod val="50000"/>
                  </a:schemeClr>
                </a:solidFill>
                <a:latin typeface="Abadi" panose="020B0604020104020204" pitchFamily="34" charset="0"/>
              </a:rPr>
              <a:t>अरबी का पत्ता</a:t>
            </a:r>
            <a:endParaRPr lang="en-US" sz="2800" dirty="0">
              <a:solidFill>
                <a:schemeClr val="accent5">
                  <a:lumMod val="50000"/>
                </a:schemeClr>
              </a:solidFill>
              <a:latin typeface="Abadi" panose="020B0604020104020204" pitchFamily="34" charset="0"/>
            </a:endParaRPr>
          </a:p>
          <a:p>
            <a:r>
              <a:rPr lang="en-US" sz="2800" dirty="0">
                <a:solidFill>
                  <a:srgbClr val="0070C0"/>
                </a:solidFill>
                <a:latin typeface="Abadi" panose="020B0604020104020204" pitchFamily="34" charset="0"/>
              </a:rPr>
              <a:t>Usage</a:t>
            </a:r>
            <a:r>
              <a:rPr lang="en-US" sz="2800" dirty="0">
                <a:solidFill>
                  <a:schemeClr val="accent5">
                    <a:lumMod val="50000"/>
                  </a:schemeClr>
                </a:solidFill>
                <a:latin typeface="Abadi" panose="020B0604020104020204" pitchFamily="34" charset="0"/>
              </a:rPr>
              <a:t> : </a:t>
            </a:r>
            <a:r>
              <a:rPr lang="en-US" sz="2800" dirty="0">
                <a:solidFill>
                  <a:schemeClr val="bg2">
                    <a:lumMod val="10000"/>
                  </a:schemeClr>
                </a:solidFill>
                <a:latin typeface="Abadi" panose="020B0604020104020204" pitchFamily="34" charset="0"/>
              </a:rPr>
              <a:t>The juice of this plant is widely used for the treatment of body-</a:t>
            </a:r>
            <a:r>
              <a:rPr lang="en-GB" sz="2800" dirty="0">
                <a:solidFill>
                  <a:schemeClr val="bg2">
                    <a:lumMod val="10000"/>
                  </a:schemeClr>
                </a:solidFill>
                <a:latin typeface="Abadi" panose="020B0604020104020204" pitchFamily="34" charset="0"/>
              </a:rPr>
              <a:t>a</a:t>
            </a:r>
            <a:r>
              <a:rPr lang="en-US" sz="2800" dirty="0" err="1">
                <a:solidFill>
                  <a:schemeClr val="bg2">
                    <a:lumMod val="10000"/>
                  </a:schemeClr>
                </a:solidFill>
                <a:latin typeface="Abadi" panose="020B0604020104020204" pitchFamily="34" charset="0"/>
              </a:rPr>
              <a:t>ches</a:t>
            </a:r>
            <a:r>
              <a:rPr lang="en-US" sz="2800" dirty="0">
                <a:solidFill>
                  <a:schemeClr val="bg2">
                    <a:lumMod val="10000"/>
                  </a:schemeClr>
                </a:solidFill>
                <a:latin typeface="Abadi" panose="020B0604020104020204" pitchFamily="34" charset="0"/>
              </a:rPr>
              <a:t> and baldness.</a:t>
            </a:r>
          </a:p>
        </p:txBody>
      </p:sp>
      <p:sp>
        <p:nvSpPr>
          <p:cNvPr id="9" name="TextBox 8">
            <a:extLst>
              <a:ext uri="{FF2B5EF4-FFF2-40B4-BE49-F238E27FC236}">
                <a16:creationId xmlns:a16="http://schemas.microsoft.com/office/drawing/2014/main" id="{54AF39BB-0577-1441-B78D-6AE31E96ED03}"/>
              </a:ext>
            </a:extLst>
          </p:cNvPr>
          <p:cNvSpPr txBox="1"/>
          <p:nvPr/>
        </p:nvSpPr>
        <p:spPr>
          <a:xfrm>
            <a:off x="5901921" y="444829"/>
            <a:ext cx="6137672" cy="553998"/>
          </a:xfrm>
          <a:prstGeom prst="rect">
            <a:avLst/>
          </a:prstGeom>
          <a:noFill/>
        </p:spPr>
        <p:txBody>
          <a:bodyPr wrap="square">
            <a:spAutoFit/>
          </a:bodyPr>
          <a:lstStyle/>
          <a:p>
            <a:pPr algn="ctr"/>
            <a:r>
              <a:rPr lang="en-IN" sz="2000" b="1">
                <a:solidFill>
                  <a:schemeClr val="accent1">
                    <a:lumMod val="75000"/>
                  </a:schemeClr>
                </a:solidFill>
              </a:rPr>
              <a:t>Janki Devi Memorial College</a:t>
            </a:r>
            <a:r>
              <a:rPr lang="en-IN" sz="2000" b="1">
                <a:solidFill>
                  <a:schemeClr val="tx2"/>
                </a:solidFill>
              </a:rPr>
              <a:t> </a:t>
            </a:r>
          </a:p>
          <a:p>
            <a:pPr algn="ctr"/>
            <a:r>
              <a:rPr lang="en-IN" sz="2000" b="1">
                <a:solidFill>
                  <a:schemeClr val="tx2"/>
                </a:solidFill>
              </a:rPr>
              <a:t>(university of Delhi)</a:t>
            </a:r>
            <a:endParaRPr lang="en-US" sz="2000"/>
          </a:p>
        </p:txBody>
      </p:sp>
      <p:sp>
        <p:nvSpPr>
          <p:cNvPr id="11" name="TextBox 10">
            <a:extLst>
              <a:ext uri="{FF2B5EF4-FFF2-40B4-BE49-F238E27FC236}">
                <a16:creationId xmlns:a16="http://schemas.microsoft.com/office/drawing/2014/main" id="{2FCF8188-08EC-CB49-9AA5-892E20E8346F}"/>
              </a:ext>
            </a:extLst>
          </p:cNvPr>
          <p:cNvSpPr txBox="1"/>
          <p:nvPr/>
        </p:nvSpPr>
        <p:spPr>
          <a:xfrm>
            <a:off x="6078740" y="5416957"/>
            <a:ext cx="6096000" cy="1200329"/>
          </a:xfrm>
          <a:prstGeom prst="rect">
            <a:avLst/>
          </a:prstGeom>
          <a:noFill/>
        </p:spPr>
        <p:txBody>
          <a:bodyPr wrap="square">
            <a:spAutoFit/>
          </a:bodyPr>
          <a:lstStyle/>
          <a:p>
            <a:r>
              <a:rPr lang="en-US" sz="1600"/>
              <a:t>Source: Wikipedia </a:t>
            </a:r>
          </a:p>
          <a:p>
            <a:r>
              <a:rPr lang="en-US" sz="1600"/>
              <a:t>Picture</a:t>
            </a:r>
            <a:r>
              <a:rPr lang="en-GB" sz="1600"/>
              <a:t> </a:t>
            </a:r>
            <a:r>
              <a:rPr lang="en-US" sz="1600"/>
              <a:t>Courtesy: </a:t>
            </a:r>
            <a:r>
              <a:rPr lang="en-GB" sz="1600"/>
              <a:t> Google</a:t>
            </a:r>
            <a:endParaRPr lang="en-US" sz="1600"/>
          </a:p>
          <a:p>
            <a:endParaRPr lang="en-GB" sz="1600"/>
          </a:p>
          <a:p>
            <a:r>
              <a:rPr lang="en-GB" sz="1600"/>
              <a:t>Fa</a:t>
            </a:r>
            <a:r>
              <a:rPr lang="en-US" sz="1600" err="1"/>
              <a:t>culty</a:t>
            </a:r>
            <a:r>
              <a:rPr lang="en-US" sz="1600"/>
              <a:t> - Tara N.</a:t>
            </a:r>
          </a:p>
          <a:p>
            <a:r>
              <a:rPr lang="en-US" sz="1600"/>
              <a:t>Students- </a:t>
            </a:r>
            <a:r>
              <a:rPr lang="en-US" sz="1600" err="1"/>
              <a:t>Shikha</a:t>
            </a:r>
            <a:r>
              <a:rPr lang="en-US" sz="1600"/>
              <a:t> </a:t>
            </a:r>
            <a:r>
              <a:rPr lang="en-GB" sz="1600"/>
              <a:t>, </a:t>
            </a:r>
            <a:r>
              <a:rPr lang="en-GB" sz="1600" err="1"/>
              <a:t>Neetu</a:t>
            </a:r>
            <a:r>
              <a:rPr lang="en-US" sz="1600"/>
              <a:t>, </a:t>
            </a:r>
            <a:r>
              <a:rPr lang="en-US" sz="1600" err="1"/>
              <a:t>Archana</a:t>
            </a:r>
            <a:r>
              <a:rPr lang="en-US" sz="1600"/>
              <a:t>  </a:t>
            </a:r>
          </a:p>
          <a:p>
            <a:endParaRPr lang="en-US" sz="1600"/>
          </a:p>
        </p:txBody>
      </p:sp>
      <p:pic>
        <p:nvPicPr>
          <p:cNvPr id="4" name="Picture 6">
            <a:extLst>
              <a:ext uri="{FF2B5EF4-FFF2-40B4-BE49-F238E27FC236}">
                <a16:creationId xmlns:a16="http://schemas.microsoft.com/office/drawing/2014/main" id="{E7C2D595-D2A8-4D4D-95E8-0D3E874E3AA5}"/>
              </a:ext>
            </a:extLst>
          </p:cNvPr>
          <p:cNvPicPr>
            <a:picLocks noChangeAspect="1"/>
          </p:cNvPicPr>
          <p:nvPr/>
        </p:nvPicPr>
        <p:blipFill>
          <a:blip r:embed="rId3"/>
          <a:stretch>
            <a:fillRect/>
          </a:stretch>
        </p:blipFill>
        <p:spPr>
          <a:xfrm>
            <a:off x="6290080" y="421747"/>
            <a:ext cx="719496" cy="719496"/>
          </a:xfrm>
          <a:prstGeom prst="rect">
            <a:avLst/>
          </a:prstGeom>
        </p:spPr>
      </p:pic>
      <p:sp>
        <p:nvSpPr>
          <p:cNvPr id="7" name="Minus Sign 6">
            <a:extLst>
              <a:ext uri="{FF2B5EF4-FFF2-40B4-BE49-F238E27FC236}">
                <a16:creationId xmlns:a16="http://schemas.microsoft.com/office/drawing/2014/main" id="{ACA610B6-A42D-E7A3-2F9F-B6CB34FC1684}"/>
              </a:ext>
            </a:extLst>
          </p:cNvPr>
          <p:cNvSpPr/>
          <p:nvPr/>
        </p:nvSpPr>
        <p:spPr>
          <a:xfrm>
            <a:off x="5508533" y="145116"/>
            <a:ext cx="6095999" cy="2854952"/>
          </a:xfrm>
          <a:prstGeom prst="mathMinu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solidFill>
                  <a:srgbClr val="002060"/>
                </a:solidFill>
              </a:rPr>
              <a:t>Colocasia</a:t>
            </a:r>
            <a:r>
              <a:rPr lang="en-US" sz="3200" b="1">
                <a:solidFill>
                  <a:srgbClr val="002060"/>
                </a:solidFill>
              </a:rPr>
              <a:t> </a:t>
            </a:r>
            <a:r>
              <a:rPr lang="en-US" sz="3200" b="1" err="1">
                <a:solidFill>
                  <a:srgbClr val="002060"/>
                </a:solidFill>
              </a:rPr>
              <a:t>Esulenta</a:t>
            </a:r>
            <a:r>
              <a:rPr lang="en-US" sz="3200" b="1">
                <a:solidFill>
                  <a:srgbClr val="002060"/>
                </a:solidFill>
              </a:rPr>
              <a:t> </a:t>
            </a:r>
          </a:p>
        </p:txBody>
      </p:sp>
    </p:spTree>
    <p:extLst>
      <p:ext uri="{BB962C8B-B14F-4D97-AF65-F5344CB8AC3E}">
        <p14:creationId xmlns:p14="http://schemas.microsoft.com/office/powerpoint/2010/main" val="5341698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10" name="Picture 11">
            <a:extLst>
              <a:ext uri="{FF2B5EF4-FFF2-40B4-BE49-F238E27FC236}">
                <a16:creationId xmlns:a16="http://schemas.microsoft.com/office/drawing/2014/main" id="{5353666D-DA3F-32C8-FE3D-30BA9D38E4F5}"/>
              </a:ext>
            </a:extLst>
          </p:cNvPr>
          <p:cNvPicPr>
            <a:picLocks noGrp="1" noChangeAspect="1"/>
          </p:cNvPicPr>
          <p:nvPr>
            <p:ph idx="1"/>
          </p:nvPr>
        </p:nvPicPr>
        <p:blipFill>
          <a:blip r:embed="rId2"/>
          <a:srcRect/>
          <a:stretch/>
        </p:blipFill>
        <p:spPr>
          <a:xfrm>
            <a:off x="0" y="-22675"/>
            <a:ext cx="3929063" cy="6877897"/>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0B26AFFF-70A3-8848-A28A-BC9DD4C091FA}"/>
              </a:ext>
            </a:extLst>
          </p:cNvPr>
          <p:cNvSpPr txBox="1"/>
          <p:nvPr/>
        </p:nvSpPr>
        <p:spPr>
          <a:xfrm>
            <a:off x="5980513" y="1782394"/>
            <a:ext cx="6095999" cy="1938992"/>
          </a:xfrm>
          <a:prstGeom prst="rect">
            <a:avLst/>
          </a:prstGeom>
          <a:noFill/>
        </p:spPr>
        <p:txBody>
          <a:bodyPr wrap="square">
            <a:spAutoFit/>
          </a:bodyPr>
          <a:lstStyle/>
          <a:p>
            <a:endParaRPr lang="en-US" sz="4000">
              <a:solidFill>
                <a:srgbClr val="0070C0"/>
              </a:solidFill>
              <a:latin typeface="Abadi" panose="020B0604020104020204" pitchFamily="34" charset="0"/>
            </a:endParaRPr>
          </a:p>
          <a:p>
            <a:r>
              <a:rPr lang="en-US" sz="2400">
                <a:solidFill>
                  <a:srgbClr val="0070C0"/>
                </a:solidFill>
                <a:latin typeface="Abadi" panose="020B0604020104020204" pitchFamily="34" charset="0"/>
              </a:rPr>
              <a:t>Botanical name</a:t>
            </a:r>
            <a:r>
              <a:rPr lang="en-US" sz="2400">
                <a:latin typeface="Abadi" panose="020B0604020104020204" pitchFamily="34" charset="0"/>
              </a:rPr>
              <a:t> : Sanevieria Trifasciato </a:t>
            </a:r>
          </a:p>
          <a:p>
            <a:r>
              <a:rPr lang="en-US" sz="2400">
                <a:solidFill>
                  <a:srgbClr val="0070C0"/>
                </a:solidFill>
                <a:latin typeface="Abadi" panose="020B0604020104020204" pitchFamily="34" charset="0"/>
              </a:rPr>
              <a:t>English name </a:t>
            </a:r>
            <a:r>
              <a:rPr lang="en-US" sz="2400">
                <a:latin typeface="Abadi" panose="020B0604020104020204" pitchFamily="34" charset="0"/>
              </a:rPr>
              <a:t>: Mother- in- laws tongue</a:t>
            </a:r>
          </a:p>
          <a:p>
            <a:r>
              <a:rPr lang="en-US" sz="2400">
                <a:solidFill>
                  <a:srgbClr val="0070C0"/>
                </a:solidFill>
                <a:latin typeface="Abadi" panose="020B0604020104020204" pitchFamily="34" charset="0"/>
              </a:rPr>
              <a:t>Hindi name </a:t>
            </a:r>
            <a:r>
              <a:rPr lang="en-US" sz="2400">
                <a:solidFill>
                  <a:schemeClr val="bg2">
                    <a:lumMod val="10000"/>
                  </a:schemeClr>
                </a:solidFill>
                <a:latin typeface="Abadi" panose="020B0604020104020204" pitchFamily="34" charset="0"/>
              </a:rPr>
              <a:t>:</a:t>
            </a:r>
            <a:r>
              <a:rPr lang="en-US" sz="2400">
                <a:latin typeface="Abadi" panose="020B0604020104020204" pitchFamily="34" charset="0"/>
              </a:rPr>
              <a:t> </a:t>
            </a:r>
            <a:r>
              <a:rPr lang="en-GB" sz="2400" err="1">
                <a:latin typeface="Abadi" panose="020B0604020104020204" pitchFamily="34" charset="0"/>
              </a:rPr>
              <a:t>सासू</a:t>
            </a:r>
            <a:r>
              <a:rPr lang="en-GB" sz="2400">
                <a:latin typeface="Abadi" panose="020B0604020104020204" pitchFamily="34" charset="0"/>
              </a:rPr>
              <a:t> </a:t>
            </a:r>
            <a:r>
              <a:rPr lang="en-GB" sz="2400" err="1">
                <a:latin typeface="Abadi" panose="020B0604020104020204" pitchFamily="34" charset="0"/>
              </a:rPr>
              <a:t>मां</a:t>
            </a:r>
            <a:r>
              <a:rPr lang="en-GB" sz="2400">
                <a:latin typeface="Abadi" panose="020B0604020104020204" pitchFamily="34" charset="0"/>
              </a:rPr>
              <a:t> </a:t>
            </a:r>
            <a:r>
              <a:rPr lang="en-GB" sz="2400" err="1">
                <a:latin typeface="Abadi" panose="020B0604020104020204" pitchFamily="34" charset="0"/>
              </a:rPr>
              <a:t>की</a:t>
            </a:r>
            <a:r>
              <a:rPr lang="en-GB" sz="2400">
                <a:latin typeface="Abadi" panose="020B0604020104020204" pitchFamily="34" charset="0"/>
              </a:rPr>
              <a:t> </a:t>
            </a:r>
            <a:r>
              <a:rPr lang="en-GB" sz="2400" err="1">
                <a:latin typeface="Abadi" panose="020B0604020104020204" pitchFamily="34" charset="0"/>
              </a:rPr>
              <a:t>जीभ</a:t>
            </a:r>
            <a:endParaRPr lang="en-US" sz="2400">
              <a:latin typeface="Abadi" panose="020B0604020104020204" pitchFamily="34" charset="0"/>
            </a:endParaRPr>
          </a:p>
          <a:p>
            <a:r>
              <a:rPr lang="en-US" sz="2400">
                <a:solidFill>
                  <a:srgbClr val="0070C0"/>
                </a:solidFill>
                <a:latin typeface="Abadi" panose="020B0604020104020204" pitchFamily="34" charset="0"/>
              </a:rPr>
              <a:t>Usage</a:t>
            </a:r>
            <a:r>
              <a:rPr lang="en-US" sz="2400">
                <a:solidFill>
                  <a:schemeClr val="accent3">
                    <a:lumMod val="60000"/>
                    <a:lumOff val="40000"/>
                  </a:schemeClr>
                </a:solidFill>
                <a:latin typeface="Abadi" panose="020B0604020104020204" pitchFamily="34" charset="0"/>
              </a:rPr>
              <a:t> </a:t>
            </a:r>
            <a:r>
              <a:rPr lang="en-US" sz="2400">
                <a:solidFill>
                  <a:schemeClr val="bg2">
                    <a:lumMod val="10000"/>
                  </a:schemeClr>
                </a:solidFill>
                <a:latin typeface="Abadi" panose="020B0604020104020204" pitchFamily="34" charset="0"/>
              </a:rPr>
              <a:t>: </a:t>
            </a:r>
            <a:r>
              <a:rPr lang="en-US" sz="2400">
                <a:solidFill>
                  <a:schemeClr val="tx2">
                    <a:lumMod val="50000"/>
                  </a:schemeClr>
                </a:solidFill>
                <a:latin typeface="Abadi" panose="020B0604020104020204" pitchFamily="34" charset="0"/>
              </a:rPr>
              <a:t>Snake plants wonderfully filter indoor air.</a:t>
            </a:r>
          </a:p>
          <a:p>
            <a:r>
              <a:rPr lang="en-US" sz="2400">
                <a:solidFill>
                  <a:schemeClr val="tx2">
                    <a:lumMod val="50000"/>
                  </a:schemeClr>
                </a:solidFill>
                <a:latin typeface="Abadi" panose="020B0604020104020204" pitchFamily="34" charset="0"/>
              </a:rPr>
              <a:t>It converts carbon dioxide (CO2) into oxygen at night.</a:t>
            </a:r>
          </a:p>
        </p:txBody>
      </p:sp>
      <p:sp>
        <p:nvSpPr>
          <p:cNvPr id="9" name="TextBox 8">
            <a:extLst>
              <a:ext uri="{FF2B5EF4-FFF2-40B4-BE49-F238E27FC236}">
                <a16:creationId xmlns:a16="http://schemas.microsoft.com/office/drawing/2014/main" id="{E6E76681-3206-BB4D-8069-5737F3E6BD3A}"/>
              </a:ext>
            </a:extLst>
          </p:cNvPr>
          <p:cNvSpPr txBox="1"/>
          <p:nvPr/>
        </p:nvSpPr>
        <p:spPr>
          <a:xfrm>
            <a:off x="5980513" y="410191"/>
            <a:ext cx="6292452" cy="553998"/>
          </a:xfrm>
          <a:prstGeom prst="rect">
            <a:avLst/>
          </a:prstGeom>
          <a:noFill/>
        </p:spPr>
        <p:txBody>
          <a:bodyPr wrap="square">
            <a:spAutoFit/>
          </a:bodyPr>
          <a:lstStyle/>
          <a:p>
            <a:pPr algn="ctr"/>
            <a:r>
              <a:rPr lang="en-IN" sz="2000" b="1">
                <a:solidFill>
                  <a:schemeClr val="accent1">
                    <a:lumMod val="75000"/>
                  </a:schemeClr>
                </a:solidFill>
              </a:rPr>
              <a:t>Janki Devi Memorial College</a:t>
            </a:r>
            <a:r>
              <a:rPr lang="en-IN" sz="2000" b="1">
                <a:solidFill>
                  <a:schemeClr val="tx2"/>
                </a:solidFill>
              </a:rPr>
              <a:t> </a:t>
            </a:r>
          </a:p>
          <a:p>
            <a:pPr algn="ctr"/>
            <a:r>
              <a:rPr lang="en-IN" sz="2000" b="1">
                <a:solidFill>
                  <a:schemeClr val="tx2"/>
                </a:solidFill>
              </a:rPr>
              <a:t>(University of Delhi)</a:t>
            </a:r>
            <a:endParaRPr lang="en-US" sz="2000"/>
          </a:p>
        </p:txBody>
      </p:sp>
      <p:sp>
        <p:nvSpPr>
          <p:cNvPr id="11" name="TextBox 10">
            <a:extLst>
              <a:ext uri="{FF2B5EF4-FFF2-40B4-BE49-F238E27FC236}">
                <a16:creationId xmlns:a16="http://schemas.microsoft.com/office/drawing/2014/main" id="{91BDBB80-12DC-DE41-8E71-5AED666CD58D}"/>
              </a:ext>
            </a:extLst>
          </p:cNvPr>
          <p:cNvSpPr txBox="1"/>
          <p:nvPr/>
        </p:nvSpPr>
        <p:spPr>
          <a:xfrm>
            <a:off x="5980513" y="4921084"/>
            <a:ext cx="5107782" cy="1962076"/>
          </a:xfrm>
          <a:prstGeom prst="rect">
            <a:avLst/>
          </a:prstGeom>
          <a:noFill/>
        </p:spPr>
        <p:txBody>
          <a:bodyPr wrap="square">
            <a:spAutoFit/>
          </a:bodyPr>
          <a:lstStyle/>
          <a:p>
            <a:endParaRPr lang="en-GB"/>
          </a:p>
          <a:p>
            <a:r>
              <a:rPr lang="en-US"/>
              <a:t>Source: Wikipedia </a:t>
            </a:r>
            <a:endParaRPr lang="en-GB"/>
          </a:p>
          <a:p>
            <a:r>
              <a:rPr lang="en-US"/>
              <a:t>Picture</a:t>
            </a:r>
            <a:r>
              <a:rPr lang="en-GB"/>
              <a:t> </a:t>
            </a:r>
            <a:r>
              <a:rPr lang="en-US"/>
              <a:t>Courtesy: JDMC Gardens</a:t>
            </a:r>
          </a:p>
          <a:p>
            <a:endParaRPr lang="en-GB"/>
          </a:p>
          <a:p>
            <a:r>
              <a:rPr lang="en-GB"/>
              <a:t>Fa</a:t>
            </a:r>
            <a:r>
              <a:rPr lang="en-US" err="1"/>
              <a:t>culty</a:t>
            </a:r>
            <a:r>
              <a:rPr lang="en-US"/>
              <a:t> - Tara N.</a:t>
            </a:r>
          </a:p>
          <a:p>
            <a:r>
              <a:rPr lang="en-US"/>
              <a:t>Students- </a:t>
            </a:r>
            <a:r>
              <a:rPr lang="en-US" err="1"/>
              <a:t>Shikha</a:t>
            </a:r>
            <a:r>
              <a:rPr lang="en-GB"/>
              <a:t>, </a:t>
            </a:r>
            <a:r>
              <a:rPr lang="en-US" err="1"/>
              <a:t>Neetu</a:t>
            </a:r>
            <a:r>
              <a:rPr lang="en-US"/>
              <a:t>, </a:t>
            </a:r>
            <a:r>
              <a:rPr lang="en-US" err="1"/>
              <a:t>Archana</a:t>
            </a:r>
            <a:r>
              <a:rPr lang="en-US"/>
              <a:t>  </a:t>
            </a:r>
          </a:p>
          <a:p>
            <a:endParaRPr lang="en-US"/>
          </a:p>
          <a:p>
            <a:endParaRPr lang="en-US"/>
          </a:p>
          <a:p>
            <a:endParaRPr lang="en-US"/>
          </a:p>
        </p:txBody>
      </p:sp>
      <p:pic>
        <p:nvPicPr>
          <p:cNvPr id="3" name="Picture 6">
            <a:extLst>
              <a:ext uri="{FF2B5EF4-FFF2-40B4-BE49-F238E27FC236}">
                <a16:creationId xmlns:a16="http://schemas.microsoft.com/office/drawing/2014/main" id="{79DAF509-EB49-084F-B248-E1814008DB4C}"/>
              </a:ext>
            </a:extLst>
          </p:cNvPr>
          <p:cNvPicPr>
            <a:picLocks noChangeAspect="1"/>
          </p:cNvPicPr>
          <p:nvPr/>
        </p:nvPicPr>
        <p:blipFill>
          <a:blip r:embed="rId3"/>
          <a:stretch>
            <a:fillRect/>
          </a:stretch>
        </p:blipFill>
        <p:spPr>
          <a:xfrm rot="10800000" flipH="1" flipV="1">
            <a:off x="6290081" y="610846"/>
            <a:ext cx="710201" cy="677234"/>
          </a:xfrm>
          <a:prstGeom prst="rect">
            <a:avLst/>
          </a:prstGeom>
        </p:spPr>
      </p:pic>
      <p:sp>
        <p:nvSpPr>
          <p:cNvPr id="5" name="Minus Sign 4">
            <a:extLst>
              <a:ext uri="{FF2B5EF4-FFF2-40B4-BE49-F238E27FC236}">
                <a16:creationId xmlns:a16="http://schemas.microsoft.com/office/drawing/2014/main" id="{712B554A-74A1-06B4-B448-9A9EBF9282C3}"/>
              </a:ext>
            </a:extLst>
          </p:cNvPr>
          <p:cNvSpPr/>
          <p:nvPr/>
        </p:nvSpPr>
        <p:spPr>
          <a:xfrm>
            <a:off x="5149454" y="466793"/>
            <a:ext cx="7221140" cy="2940245"/>
          </a:xfrm>
          <a:prstGeom prst="mathMinu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err="1">
                <a:solidFill>
                  <a:srgbClr val="002060"/>
                </a:solidFill>
              </a:rPr>
              <a:t>Senevieria</a:t>
            </a:r>
            <a:r>
              <a:rPr lang="en-GB" sz="3200" b="1">
                <a:solidFill>
                  <a:srgbClr val="002060"/>
                </a:solidFill>
              </a:rPr>
              <a:t> </a:t>
            </a:r>
            <a:r>
              <a:rPr lang="en-GB" sz="3200" b="1" err="1">
                <a:solidFill>
                  <a:srgbClr val="002060"/>
                </a:solidFill>
              </a:rPr>
              <a:t>Trifascisto</a:t>
            </a:r>
            <a:r>
              <a:rPr lang="en-US" sz="3200" b="1">
                <a:solidFill>
                  <a:srgbClr val="002060"/>
                </a:solidFill>
              </a:rPr>
              <a:t> </a:t>
            </a:r>
          </a:p>
        </p:txBody>
      </p:sp>
    </p:spTree>
    <p:extLst>
      <p:ext uri="{BB962C8B-B14F-4D97-AF65-F5344CB8AC3E}">
        <p14:creationId xmlns:p14="http://schemas.microsoft.com/office/powerpoint/2010/main" val="21220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83214-DA65-084D-B6B0-6465AA9D3A11}"/>
              </a:ext>
            </a:extLst>
          </p:cNvPr>
          <p:cNvSpPr>
            <a:spLocks noGrp="1"/>
          </p:cNvSpPr>
          <p:nvPr>
            <p:ph type="title"/>
          </p:nvPr>
        </p:nvSpPr>
        <p:spPr/>
        <p:txBody>
          <a:bodyPr/>
          <a:lstStyle/>
          <a:p>
            <a:endParaRPr lang="en-US"/>
          </a:p>
        </p:txBody>
      </p:sp>
      <p:pic>
        <p:nvPicPr>
          <p:cNvPr id="7" name="Picture 7">
            <a:extLst>
              <a:ext uri="{FF2B5EF4-FFF2-40B4-BE49-F238E27FC236}">
                <a16:creationId xmlns:a16="http://schemas.microsoft.com/office/drawing/2014/main" id="{DD53ED08-5C52-804B-A5A2-386EC831932F}"/>
              </a:ext>
            </a:extLst>
          </p:cNvPr>
          <p:cNvPicPr>
            <a:picLocks noGrp="1" noChangeAspect="1"/>
          </p:cNvPicPr>
          <p:nvPr>
            <p:ph idx="1"/>
          </p:nvPr>
        </p:nvPicPr>
        <p:blipFill>
          <a:blip r:embed="rId2"/>
          <a:srcRect/>
          <a:stretch/>
        </p:blipFill>
        <p:spPr>
          <a:xfrm>
            <a:off x="310540" y="222820"/>
            <a:ext cx="5899556" cy="6412359"/>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8101FD7F-6204-934A-9D4E-4DEDEA823DF8}"/>
              </a:ext>
            </a:extLst>
          </p:cNvPr>
          <p:cNvSpPr txBox="1"/>
          <p:nvPr/>
        </p:nvSpPr>
        <p:spPr>
          <a:xfrm>
            <a:off x="6796590" y="1199303"/>
            <a:ext cx="4797000" cy="2769989"/>
          </a:xfrm>
          <a:prstGeom prst="rect">
            <a:avLst/>
          </a:prstGeom>
          <a:noFill/>
        </p:spPr>
        <p:txBody>
          <a:bodyPr wrap="square">
            <a:spAutoFit/>
          </a:bodyPr>
          <a:lstStyle/>
          <a:p>
            <a:endParaRPr lang="en-US" sz="3600">
              <a:solidFill>
                <a:schemeClr val="accent2">
                  <a:lumMod val="75000"/>
                </a:schemeClr>
              </a:solidFill>
              <a:latin typeface="Abadi" panose="020B0604020104020204" pitchFamily="34" charset="0"/>
            </a:endParaRPr>
          </a:p>
          <a:p>
            <a:endParaRPr lang="en-US" sz="3600">
              <a:solidFill>
                <a:schemeClr val="accent2">
                  <a:lumMod val="75000"/>
                </a:schemeClr>
              </a:solidFill>
              <a:latin typeface="Abadi" panose="020B0604020104020204" pitchFamily="34" charset="0"/>
            </a:endParaRPr>
          </a:p>
          <a:p>
            <a:r>
              <a:rPr lang="en-US" sz="2000">
                <a:solidFill>
                  <a:srgbClr val="0070C0"/>
                </a:solidFill>
                <a:latin typeface="Abadi" panose="020B0604020104020204" pitchFamily="34" charset="0"/>
              </a:rPr>
              <a:t>Botanical name</a:t>
            </a:r>
            <a:r>
              <a:rPr lang="en-US" sz="2000">
                <a:solidFill>
                  <a:schemeClr val="accent2">
                    <a:lumMod val="75000"/>
                  </a:schemeClr>
                </a:solidFill>
                <a:latin typeface="Abadi" panose="020B0604020104020204" pitchFamily="34" charset="0"/>
              </a:rPr>
              <a:t> </a:t>
            </a:r>
            <a:r>
              <a:rPr lang="en-US" sz="2000">
                <a:solidFill>
                  <a:schemeClr val="bg2">
                    <a:lumMod val="10000"/>
                  </a:schemeClr>
                </a:solidFill>
                <a:latin typeface="Abadi" panose="020B0604020104020204" pitchFamily="34" charset="0"/>
              </a:rPr>
              <a:t>:</a:t>
            </a:r>
            <a:r>
              <a:rPr lang="en-US" sz="2000">
                <a:latin typeface="Abadi" panose="020B0604020104020204" pitchFamily="34" charset="0"/>
              </a:rPr>
              <a:t> Nephrolepis Exaltata </a:t>
            </a:r>
          </a:p>
          <a:p>
            <a:r>
              <a:rPr lang="en-US" sz="2000">
                <a:solidFill>
                  <a:srgbClr val="0070C0"/>
                </a:solidFill>
                <a:latin typeface="Abadi" panose="020B0604020104020204" pitchFamily="34" charset="0"/>
              </a:rPr>
              <a:t>English name</a:t>
            </a:r>
            <a:r>
              <a:rPr lang="en-US" sz="2000">
                <a:latin typeface="Abadi" panose="020B0604020104020204" pitchFamily="34" charset="0"/>
              </a:rPr>
              <a:t>: Fishbone Fern</a:t>
            </a:r>
          </a:p>
          <a:p>
            <a:r>
              <a:rPr lang="en-US" sz="2000">
                <a:solidFill>
                  <a:srgbClr val="0070C0"/>
                </a:solidFill>
                <a:latin typeface="Abadi" panose="020B0604020104020204" pitchFamily="34" charset="0"/>
              </a:rPr>
              <a:t>Hindi name:</a:t>
            </a:r>
            <a:r>
              <a:rPr lang="hi-IN" sz="2000">
                <a:latin typeface="Abadi" panose="020B0604020104020204" pitchFamily="34" charset="0"/>
              </a:rPr>
              <a:t>फिशबोन फर्न</a:t>
            </a:r>
            <a:endParaRPr lang="en-US" sz="2000">
              <a:latin typeface="Abadi" panose="020B0604020104020204" pitchFamily="34" charset="0"/>
            </a:endParaRPr>
          </a:p>
          <a:p>
            <a:r>
              <a:rPr lang="en-US" sz="2000">
                <a:solidFill>
                  <a:srgbClr val="0070C0"/>
                </a:solidFill>
                <a:latin typeface="Abadi" panose="020B0604020104020204" pitchFamily="34" charset="0"/>
              </a:rPr>
              <a:t>Important facts</a:t>
            </a:r>
            <a:r>
              <a:rPr lang="en-US" sz="2000">
                <a:latin typeface="Abadi" panose="020B0604020104020204" pitchFamily="34" charset="0"/>
              </a:rPr>
              <a:t>: It comes under Top 10 indoor plants according to NASA .</a:t>
            </a:r>
          </a:p>
          <a:p>
            <a:r>
              <a:rPr lang="en-US" sz="2000">
                <a:latin typeface="Abadi" panose="020B0604020104020204" pitchFamily="34" charset="0"/>
              </a:rPr>
              <a:t>Indigenous to tropical areas of the planet, it is a well liked houseplant that is perennial , drought- tolerant &amp; non - toxic.</a:t>
            </a:r>
          </a:p>
        </p:txBody>
      </p:sp>
      <p:sp>
        <p:nvSpPr>
          <p:cNvPr id="10" name="TextBox 9">
            <a:extLst>
              <a:ext uri="{FF2B5EF4-FFF2-40B4-BE49-F238E27FC236}">
                <a16:creationId xmlns:a16="http://schemas.microsoft.com/office/drawing/2014/main" id="{32AC7F50-68A2-DB4E-85E5-9B59148797C5}"/>
              </a:ext>
            </a:extLst>
          </p:cNvPr>
          <p:cNvSpPr txBox="1"/>
          <p:nvPr/>
        </p:nvSpPr>
        <p:spPr>
          <a:xfrm>
            <a:off x="6796590" y="5169621"/>
            <a:ext cx="4796999" cy="1408078"/>
          </a:xfrm>
          <a:prstGeom prst="rect">
            <a:avLst/>
          </a:prstGeom>
          <a:noFill/>
        </p:spPr>
        <p:txBody>
          <a:bodyPr wrap="square">
            <a:spAutoFit/>
          </a:bodyPr>
          <a:lstStyle/>
          <a:p>
            <a:r>
              <a:rPr lang="en-US" sz="1600"/>
              <a:t>Source: Wikipedia </a:t>
            </a:r>
          </a:p>
          <a:p>
            <a:r>
              <a:rPr lang="en-US" sz="1600"/>
              <a:t>Picture Courtesy:</a:t>
            </a:r>
            <a:r>
              <a:rPr lang="en-GB" sz="1600"/>
              <a:t> Google</a:t>
            </a:r>
            <a:endParaRPr lang="en-US" sz="1600"/>
          </a:p>
          <a:p>
            <a:endParaRPr lang="en-GB" sz="1600"/>
          </a:p>
          <a:p>
            <a:r>
              <a:rPr lang="en-GB" sz="1600"/>
              <a:t>Fa</a:t>
            </a:r>
            <a:r>
              <a:rPr lang="en-US" sz="1600" err="1"/>
              <a:t>culty</a:t>
            </a:r>
            <a:r>
              <a:rPr lang="en-US" sz="1600"/>
              <a:t> - Tara N.</a:t>
            </a:r>
          </a:p>
          <a:p>
            <a:r>
              <a:rPr lang="en-US" sz="1600"/>
              <a:t>Students- </a:t>
            </a:r>
            <a:r>
              <a:rPr lang="en-US" sz="1600" err="1"/>
              <a:t>Shikha</a:t>
            </a:r>
            <a:r>
              <a:rPr lang="en-GB" sz="1600"/>
              <a:t>,</a:t>
            </a:r>
            <a:r>
              <a:rPr lang="en-US" sz="1600" err="1"/>
              <a:t>Neetu</a:t>
            </a:r>
            <a:r>
              <a:rPr lang="en-US" sz="1600"/>
              <a:t>, </a:t>
            </a:r>
            <a:r>
              <a:rPr lang="en-US" sz="1600" err="1"/>
              <a:t>Archana</a:t>
            </a:r>
            <a:r>
              <a:rPr lang="en-US" sz="1600"/>
              <a:t>  </a:t>
            </a:r>
          </a:p>
          <a:p>
            <a:endParaRPr lang="en-US" sz="1600"/>
          </a:p>
          <a:p>
            <a:r>
              <a:rPr lang="en-US"/>
              <a:t> </a:t>
            </a:r>
          </a:p>
        </p:txBody>
      </p:sp>
      <p:sp>
        <p:nvSpPr>
          <p:cNvPr id="14" name="TextBox 13">
            <a:extLst>
              <a:ext uri="{FF2B5EF4-FFF2-40B4-BE49-F238E27FC236}">
                <a16:creationId xmlns:a16="http://schemas.microsoft.com/office/drawing/2014/main" id="{903C8E9B-D71E-5045-BDDD-C98BA85CD178}"/>
              </a:ext>
            </a:extLst>
          </p:cNvPr>
          <p:cNvSpPr txBox="1"/>
          <p:nvPr/>
        </p:nvSpPr>
        <p:spPr>
          <a:xfrm>
            <a:off x="6653715" y="627566"/>
            <a:ext cx="6232922" cy="553998"/>
          </a:xfrm>
          <a:prstGeom prst="rect">
            <a:avLst/>
          </a:prstGeom>
          <a:noFill/>
        </p:spPr>
        <p:txBody>
          <a:bodyPr wrap="square">
            <a:spAutoFit/>
          </a:bodyPr>
          <a:lstStyle/>
          <a:p>
            <a:pPr algn="ctr"/>
            <a:r>
              <a:rPr lang="en-IN" sz="2000" b="1">
                <a:solidFill>
                  <a:schemeClr val="accent1">
                    <a:lumMod val="75000"/>
                  </a:schemeClr>
                </a:solidFill>
              </a:rPr>
              <a:t>Janki Devi Memorial College</a:t>
            </a:r>
            <a:r>
              <a:rPr lang="en-IN" sz="2000" b="1">
                <a:solidFill>
                  <a:schemeClr val="tx2"/>
                </a:solidFill>
              </a:rPr>
              <a:t> </a:t>
            </a:r>
          </a:p>
          <a:p>
            <a:pPr algn="ctr"/>
            <a:r>
              <a:rPr lang="en-IN" sz="2000" b="1">
                <a:solidFill>
                  <a:schemeClr val="tx2"/>
                </a:solidFill>
              </a:rPr>
              <a:t>(University of Delhi)</a:t>
            </a:r>
            <a:endParaRPr lang="en-US" sz="2000"/>
          </a:p>
        </p:txBody>
      </p:sp>
      <p:pic>
        <p:nvPicPr>
          <p:cNvPr id="3" name="Picture 3">
            <a:extLst>
              <a:ext uri="{FF2B5EF4-FFF2-40B4-BE49-F238E27FC236}">
                <a16:creationId xmlns:a16="http://schemas.microsoft.com/office/drawing/2014/main" id="{085E1B59-13C7-404B-957F-1F7D6C628DF9}"/>
              </a:ext>
            </a:extLst>
          </p:cNvPr>
          <p:cNvPicPr>
            <a:picLocks noChangeAspect="1"/>
          </p:cNvPicPr>
          <p:nvPr/>
        </p:nvPicPr>
        <p:blipFill>
          <a:blip r:embed="rId3"/>
          <a:stretch>
            <a:fillRect/>
          </a:stretch>
        </p:blipFill>
        <p:spPr>
          <a:xfrm rot="10800000" flipH="1" flipV="1">
            <a:off x="6796590" y="497222"/>
            <a:ext cx="986184" cy="968574"/>
          </a:xfrm>
          <a:prstGeom prst="rect">
            <a:avLst/>
          </a:prstGeom>
        </p:spPr>
      </p:pic>
      <p:sp>
        <p:nvSpPr>
          <p:cNvPr id="4" name="Minus Sign 3">
            <a:extLst>
              <a:ext uri="{FF2B5EF4-FFF2-40B4-BE49-F238E27FC236}">
                <a16:creationId xmlns:a16="http://schemas.microsoft.com/office/drawing/2014/main" id="{F23919CF-9D6A-19F7-6B4B-D73E1F37A851}"/>
              </a:ext>
            </a:extLst>
          </p:cNvPr>
          <p:cNvSpPr/>
          <p:nvPr/>
        </p:nvSpPr>
        <p:spPr>
          <a:xfrm>
            <a:off x="6003070" y="509404"/>
            <a:ext cx="6384037" cy="2842172"/>
          </a:xfrm>
          <a:prstGeom prst="mathMinu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solidFill>
                  <a:srgbClr val="002060"/>
                </a:solidFill>
              </a:rPr>
              <a:t>Nephrolepis</a:t>
            </a:r>
            <a:r>
              <a:rPr lang="en-US" sz="3200" b="1">
                <a:solidFill>
                  <a:srgbClr val="002060"/>
                </a:solidFill>
              </a:rPr>
              <a:t> </a:t>
            </a:r>
            <a:r>
              <a:rPr lang="en-US" sz="3200" b="1" err="1">
                <a:solidFill>
                  <a:srgbClr val="002060"/>
                </a:solidFill>
              </a:rPr>
              <a:t>Exaltata</a:t>
            </a:r>
            <a:endParaRPr lang="en-US" sz="3200" b="1">
              <a:solidFill>
                <a:srgbClr val="002060"/>
              </a:solidFill>
            </a:endParaRPr>
          </a:p>
        </p:txBody>
      </p:sp>
    </p:spTree>
    <p:extLst>
      <p:ext uri="{BB962C8B-B14F-4D97-AF65-F5344CB8AC3E}">
        <p14:creationId xmlns:p14="http://schemas.microsoft.com/office/powerpoint/2010/main" val="29775698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90EC0274-A6F6-DC4A-86EA-4411599EF293}"/>
              </a:ext>
            </a:extLst>
          </p:cNvPr>
          <p:cNvPicPr>
            <a:picLocks noGrp="1" noChangeAspect="1"/>
          </p:cNvPicPr>
          <p:nvPr>
            <p:ph idx="1"/>
          </p:nvPr>
        </p:nvPicPr>
        <p:blipFill>
          <a:blip r:embed="rId2"/>
          <a:srcRect/>
          <a:stretch/>
        </p:blipFill>
        <p:spPr>
          <a:xfrm>
            <a:off x="1" y="1"/>
            <a:ext cx="4465904" cy="6871326"/>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3653D8AD-C156-1346-A61D-34EEE1316A2B}"/>
              </a:ext>
            </a:extLst>
          </p:cNvPr>
          <p:cNvSpPr txBox="1"/>
          <p:nvPr/>
        </p:nvSpPr>
        <p:spPr>
          <a:xfrm>
            <a:off x="7060406" y="1111819"/>
            <a:ext cx="5131594" cy="2516073"/>
          </a:xfrm>
          <a:prstGeom prst="rect">
            <a:avLst/>
          </a:prstGeom>
          <a:noFill/>
        </p:spPr>
        <p:txBody>
          <a:bodyPr wrap="square" lIns="91440" tIns="45720" rIns="91440" bIns="45720" anchor="t">
            <a:spAutoFit/>
          </a:bodyPr>
          <a:lstStyle/>
          <a:p>
            <a:endParaRPr lang="en-US" sz="4400">
              <a:solidFill>
                <a:schemeClr val="accent1">
                  <a:lumMod val="75000"/>
                </a:schemeClr>
              </a:solidFill>
            </a:endParaRPr>
          </a:p>
          <a:p>
            <a:r>
              <a:rPr lang="en-US" sz="2400">
                <a:solidFill>
                  <a:srgbClr val="0070C0"/>
                </a:solidFill>
              </a:rPr>
              <a:t>Botanical name</a:t>
            </a:r>
            <a:r>
              <a:rPr lang="en-US" sz="2400"/>
              <a:t> :Furcraeafoetida</a:t>
            </a:r>
          </a:p>
          <a:p>
            <a:r>
              <a:rPr lang="en-US" sz="2400">
                <a:solidFill>
                  <a:srgbClr val="0070C0"/>
                </a:solidFill>
              </a:rPr>
              <a:t>English name </a:t>
            </a:r>
            <a:r>
              <a:rPr lang="en-US" sz="2400"/>
              <a:t>:False Agave </a:t>
            </a:r>
            <a:endParaRPr lang="en-US" sz="2400">
              <a:cs typeface="Mangal"/>
            </a:endParaRPr>
          </a:p>
          <a:p>
            <a:r>
              <a:rPr lang="en-US" sz="2400">
                <a:solidFill>
                  <a:srgbClr val="0070C0"/>
                </a:solidFill>
                <a:cs typeface="Mangal"/>
              </a:rPr>
              <a:t>Hindi name</a:t>
            </a:r>
            <a:r>
              <a:rPr lang="en-US" sz="2400">
                <a:cs typeface="Mangal"/>
              </a:rPr>
              <a:t>: </a:t>
            </a:r>
            <a:r>
              <a:rPr lang="hi-IN" sz="2400">
                <a:cs typeface="Mangal"/>
              </a:rPr>
              <a:t>झूठ-मूठ अगवे</a:t>
            </a:r>
            <a:endParaRPr lang="en-GB" sz="2400">
              <a:cs typeface="Mangal"/>
            </a:endParaRPr>
          </a:p>
          <a:p>
            <a:r>
              <a:rPr lang="en-US" sz="2400">
                <a:solidFill>
                  <a:srgbClr val="0070C0"/>
                </a:solidFill>
              </a:rPr>
              <a:t>Usage :</a:t>
            </a:r>
            <a:r>
              <a:rPr lang="en-US" sz="2400"/>
              <a:t>The juice and sap of the Agave plant can be used to treat intestinal gas, constipation, upset stomach, weak digestion, malicious gut bacteria, stomach inflammation, and ulcer</a:t>
            </a:r>
            <a:r>
              <a:rPr lang="en-US" sz="2400">
                <a:solidFill>
                  <a:srgbClr val="0070C0"/>
                </a:solidFill>
              </a:rPr>
              <a:t>.</a:t>
            </a:r>
            <a:endParaRPr lang="en-US" sz="2400"/>
          </a:p>
        </p:txBody>
      </p:sp>
      <p:sp>
        <p:nvSpPr>
          <p:cNvPr id="7" name="TextBox 6">
            <a:extLst>
              <a:ext uri="{FF2B5EF4-FFF2-40B4-BE49-F238E27FC236}">
                <a16:creationId xmlns:a16="http://schemas.microsoft.com/office/drawing/2014/main" id="{FFA63DC9-7435-E64D-8431-C7DC4ABF14E5}"/>
              </a:ext>
            </a:extLst>
          </p:cNvPr>
          <p:cNvSpPr txBox="1"/>
          <p:nvPr/>
        </p:nvSpPr>
        <p:spPr>
          <a:xfrm>
            <a:off x="7039613" y="5301666"/>
            <a:ext cx="4726780" cy="1569660"/>
          </a:xfrm>
          <a:prstGeom prst="rect">
            <a:avLst/>
          </a:prstGeom>
          <a:noFill/>
        </p:spPr>
        <p:txBody>
          <a:bodyPr wrap="square">
            <a:spAutoFit/>
          </a:bodyPr>
          <a:lstStyle/>
          <a:p>
            <a:r>
              <a:rPr lang="en-US" sz="1600" dirty="0"/>
              <a:t>Source: Wikipedia </a:t>
            </a:r>
          </a:p>
          <a:p>
            <a:r>
              <a:rPr lang="en-US" sz="1600" dirty="0"/>
              <a:t>Picture Courtesy: JDMC Gardens</a:t>
            </a:r>
          </a:p>
          <a:p>
            <a:endParaRPr lang="en-GB" sz="1600" dirty="0"/>
          </a:p>
          <a:p>
            <a:r>
              <a:rPr lang="en-GB" sz="1600" dirty="0"/>
              <a:t>Fa</a:t>
            </a:r>
            <a:r>
              <a:rPr lang="en-US" sz="1600" dirty="0" err="1"/>
              <a:t>culty</a:t>
            </a:r>
            <a:r>
              <a:rPr lang="en-US" sz="1600" dirty="0"/>
              <a:t> - Tara N.</a:t>
            </a:r>
          </a:p>
          <a:p>
            <a:r>
              <a:rPr lang="en-US" sz="1600" dirty="0"/>
              <a:t>Students- </a:t>
            </a:r>
            <a:r>
              <a:rPr lang="en-GB" sz="1600" dirty="0"/>
              <a:t>Shikha, Neetu</a:t>
            </a:r>
            <a:r>
              <a:rPr lang="en-US" sz="1600" dirty="0"/>
              <a:t>, Archana  </a:t>
            </a:r>
          </a:p>
          <a:p>
            <a:endParaRPr lang="en-US" sz="1600" dirty="0"/>
          </a:p>
        </p:txBody>
      </p:sp>
      <p:sp>
        <p:nvSpPr>
          <p:cNvPr id="11" name="TextBox 10">
            <a:extLst>
              <a:ext uri="{FF2B5EF4-FFF2-40B4-BE49-F238E27FC236}">
                <a16:creationId xmlns:a16="http://schemas.microsoft.com/office/drawing/2014/main" id="{7A89EED0-BDC2-7145-ACD6-B03D4CA49877}"/>
              </a:ext>
            </a:extLst>
          </p:cNvPr>
          <p:cNvSpPr txBox="1"/>
          <p:nvPr/>
        </p:nvSpPr>
        <p:spPr>
          <a:xfrm>
            <a:off x="7039613" y="130529"/>
            <a:ext cx="6393656" cy="553998"/>
          </a:xfrm>
          <a:prstGeom prst="rect">
            <a:avLst/>
          </a:prstGeom>
          <a:noFill/>
        </p:spPr>
        <p:txBody>
          <a:bodyPr wrap="square">
            <a:spAutoFit/>
          </a:bodyPr>
          <a:lstStyle/>
          <a:p>
            <a:pPr algn="ctr"/>
            <a:r>
              <a:rPr lang="en-IN" sz="2000" b="1">
                <a:solidFill>
                  <a:schemeClr val="accent1">
                    <a:lumMod val="75000"/>
                  </a:schemeClr>
                </a:solidFill>
              </a:rPr>
              <a:t>Janki Devi Memorial College</a:t>
            </a:r>
            <a:r>
              <a:rPr lang="en-IN" sz="2000" b="1">
                <a:solidFill>
                  <a:schemeClr val="tx2"/>
                </a:solidFill>
              </a:rPr>
              <a:t> </a:t>
            </a:r>
          </a:p>
          <a:p>
            <a:pPr algn="ctr"/>
            <a:r>
              <a:rPr lang="en-IN" sz="2000" b="1">
                <a:solidFill>
                  <a:schemeClr val="tx2"/>
                </a:solidFill>
              </a:rPr>
              <a:t>(</a:t>
            </a:r>
            <a:r>
              <a:rPr lang="en-GB" sz="2000" b="1">
                <a:solidFill>
                  <a:schemeClr val="tx2"/>
                </a:solidFill>
              </a:rPr>
              <a:t>U</a:t>
            </a:r>
            <a:r>
              <a:rPr lang="en-IN" sz="2000" b="1" err="1">
                <a:solidFill>
                  <a:schemeClr val="tx2"/>
                </a:solidFill>
              </a:rPr>
              <a:t>niversity</a:t>
            </a:r>
            <a:r>
              <a:rPr lang="en-IN" sz="2000" b="1">
                <a:solidFill>
                  <a:schemeClr val="tx2"/>
                </a:solidFill>
              </a:rPr>
              <a:t> of Delhi)</a:t>
            </a:r>
            <a:endParaRPr lang="en-US" sz="2000"/>
          </a:p>
        </p:txBody>
      </p:sp>
      <p:pic>
        <p:nvPicPr>
          <p:cNvPr id="4" name="Picture 7">
            <a:extLst>
              <a:ext uri="{FF2B5EF4-FFF2-40B4-BE49-F238E27FC236}">
                <a16:creationId xmlns:a16="http://schemas.microsoft.com/office/drawing/2014/main" id="{A3C90E4B-C31E-8B49-A160-3D153B017C21}"/>
              </a:ext>
            </a:extLst>
          </p:cNvPr>
          <p:cNvPicPr>
            <a:picLocks noChangeAspect="1"/>
          </p:cNvPicPr>
          <p:nvPr/>
        </p:nvPicPr>
        <p:blipFill>
          <a:blip r:embed="rId3"/>
          <a:stretch>
            <a:fillRect/>
          </a:stretch>
        </p:blipFill>
        <p:spPr>
          <a:xfrm rot="10800000" flipH="1" flipV="1">
            <a:off x="7235544" y="207043"/>
            <a:ext cx="949202" cy="631372"/>
          </a:xfrm>
          <a:prstGeom prst="rect">
            <a:avLst/>
          </a:prstGeom>
        </p:spPr>
      </p:pic>
      <p:sp>
        <p:nvSpPr>
          <p:cNvPr id="8" name="Minus Sign 7">
            <a:extLst>
              <a:ext uri="{FF2B5EF4-FFF2-40B4-BE49-F238E27FC236}">
                <a16:creationId xmlns:a16="http://schemas.microsoft.com/office/drawing/2014/main" id="{22555D7F-1B4C-0FBF-7286-8790D76CA9EF}"/>
              </a:ext>
            </a:extLst>
          </p:cNvPr>
          <p:cNvSpPr/>
          <p:nvPr/>
        </p:nvSpPr>
        <p:spPr>
          <a:xfrm>
            <a:off x="6634799" y="-142875"/>
            <a:ext cx="4668570" cy="2988469"/>
          </a:xfrm>
          <a:prstGeom prst="mathMinu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solidFill>
                  <a:srgbClr val="002060"/>
                </a:solidFill>
              </a:rPr>
              <a:t>Furcraeafoetida</a:t>
            </a:r>
            <a:endParaRPr lang="en-US" sz="3200" b="1">
              <a:solidFill>
                <a:srgbClr val="002060"/>
              </a:solidFill>
            </a:endParaRPr>
          </a:p>
        </p:txBody>
      </p:sp>
    </p:spTree>
    <p:extLst>
      <p:ext uri="{BB962C8B-B14F-4D97-AF65-F5344CB8AC3E}">
        <p14:creationId xmlns:p14="http://schemas.microsoft.com/office/powerpoint/2010/main" val="380209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2BAB0-A151-5C41-8D32-6DEC06A9BC55}"/>
              </a:ext>
            </a:extLst>
          </p:cNvPr>
          <p:cNvSpPr>
            <a:spLocks noGrp="1"/>
          </p:cNvSpPr>
          <p:nvPr>
            <p:ph type="title"/>
          </p:nvPr>
        </p:nvSpPr>
        <p:spPr/>
        <p:txBody>
          <a:bodyPr/>
          <a:lstStyle/>
          <a:p>
            <a:endParaRPr lang="en-US"/>
          </a:p>
        </p:txBody>
      </p:sp>
      <p:pic>
        <p:nvPicPr>
          <p:cNvPr id="10" name="Picture 10">
            <a:extLst>
              <a:ext uri="{FF2B5EF4-FFF2-40B4-BE49-F238E27FC236}">
                <a16:creationId xmlns:a16="http://schemas.microsoft.com/office/drawing/2014/main" id="{7FAEE0D0-48D5-979B-BC69-CE217719D0F9}"/>
              </a:ext>
            </a:extLst>
          </p:cNvPr>
          <p:cNvPicPr>
            <a:picLocks noGrp="1" noChangeAspect="1"/>
          </p:cNvPicPr>
          <p:nvPr>
            <p:ph idx="1"/>
          </p:nvPr>
        </p:nvPicPr>
        <p:blipFill rotWithShape="1">
          <a:blip r:embed="rId2"/>
          <a:srcRect/>
          <a:stretch/>
        </p:blipFill>
        <p:spPr>
          <a:xfrm>
            <a:off x="0" y="-32983"/>
            <a:ext cx="4602236" cy="6885924"/>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77EFA6B9-A94D-2F4E-BFCE-3CB3450855A4}"/>
              </a:ext>
            </a:extLst>
          </p:cNvPr>
          <p:cNvSpPr txBox="1"/>
          <p:nvPr/>
        </p:nvSpPr>
        <p:spPr>
          <a:xfrm>
            <a:off x="6450850" y="862643"/>
            <a:ext cx="5334000" cy="3231654"/>
          </a:xfrm>
          <a:prstGeom prst="rect">
            <a:avLst/>
          </a:prstGeom>
          <a:noFill/>
        </p:spPr>
        <p:txBody>
          <a:bodyPr wrap="square">
            <a:spAutoFit/>
          </a:bodyPr>
          <a:lstStyle/>
          <a:p>
            <a:endParaRPr lang="en-US" sz="4800">
              <a:solidFill>
                <a:schemeClr val="accent3"/>
              </a:solidFill>
              <a:latin typeface="Abadi" panose="020B0604020104020204" pitchFamily="34" charset="0"/>
            </a:endParaRPr>
          </a:p>
          <a:p>
            <a:r>
              <a:rPr lang="en-US" sz="3200">
                <a:solidFill>
                  <a:srgbClr val="0070C0"/>
                </a:solidFill>
                <a:latin typeface="Abadi" panose="020B0604020104020204" pitchFamily="34" charset="0"/>
              </a:rPr>
              <a:t>Botanical name </a:t>
            </a:r>
            <a:r>
              <a:rPr lang="en-US" sz="3200">
                <a:solidFill>
                  <a:schemeClr val="bg2">
                    <a:lumMod val="10000"/>
                  </a:schemeClr>
                </a:solidFill>
                <a:latin typeface="Abadi" panose="020B0604020104020204" pitchFamily="34" charset="0"/>
              </a:rPr>
              <a:t>:</a:t>
            </a:r>
            <a:endParaRPr lang="en-US" sz="3200">
              <a:solidFill>
                <a:srgbClr val="0070C0"/>
              </a:solidFill>
              <a:latin typeface="Abadi" panose="020B0604020104020204" pitchFamily="34" charset="0"/>
            </a:endParaRPr>
          </a:p>
          <a:p>
            <a:r>
              <a:rPr lang="en-US" sz="3200">
                <a:latin typeface="Abadi" panose="020B0604020104020204" pitchFamily="34" charset="0"/>
              </a:rPr>
              <a:t>Aloe Juvenna</a:t>
            </a:r>
          </a:p>
          <a:p>
            <a:r>
              <a:rPr lang="en-US" sz="3200">
                <a:solidFill>
                  <a:srgbClr val="0070C0"/>
                </a:solidFill>
                <a:latin typeface="Abadi" panose="020B0604020104020204" pitchFamily="34" charset="0"/>
              </a:rPr>
              <a:t>Common name</a:t>
            </a:r>
            <a:r>
              <a:rPr lang="en-US" sz="3200">
                <a:latin typeface="Abadi" panose="020B0604020104020204" pitchFamily="34" charset="0"/>
              </a:rPr>
              <a:t> :Tiger Tooth Aloe </a:t>
            </a:r>
          </a:p>
          <a:p>
            <a:r>
              <a:rPr lang="en-US" sz="3200">
                <a:solidFill>
                  <a:srgbClr val="0070C0"/>
                </a:solidFill>
                <a:latin typeface="Abadi" panose="020B0604020104020204" pitchFamily="34" charset="0"/>
              </a:rPr>
              <a:t>Hindi name</a:t>
            </a:r>
            <a:r>
              <a:rPr lang="en-US" sz="3200">
                <a:latin typeface="Abadi" panose="020B0604020104020204" pitchFamily="34" charset="0"/>
              </a:rPr>
              <a:t>: </a:t>
            </a:r>
            <a:r>
              <a:rPr lang="en-GB" sz="3200" err="1">
                <a:latin typeface="Abadi" panose="020B0604020104020204" pitchFamily="34" charset="0"/>
              </a:rPr>
              <a:t>शेर</a:t>
            </a:r>
            <a:r>
              <a:rPr lang="en-GB" sz="3200">
                <a:latin typeface="Abadi" panose="020B0604020104020204" pitchFamily="34" charset="0"/>
              </a:rPr>
              <a:t> </a:t>
            </a:r>
            <a:r>
              <a:rPr lang="en-GB" sz="3200" err="1">
                <a:latin typeface="Abadi" panose="020B0604020104020204" pitchFamily="34" charset="0"/>
              </a:rPr>
              <a:t>दंत</a:t>
            </a:r>
            <a:r>
              <a:rPr lang="en-GB" sz="3200">
                <a:latin typeface="Abadi" panose="020B0604020104020204" pitchFamily="34" charset="0"/>
              </a:rPr>
              <a:t> </a:t>
            </a:r>
            <a:r>
              <a:rPr lang="en-GB" sz="3200" err="1">
                <a:latin typeface="Abadi" panose="020B0604020104020204" pitchFamily="34" charset="0"/>
              </a:rPr>
              <a:t>एलो</a:t>
            </a:r>
            <a:r>
              <a:rPr lang="en-GB" sz="3200">
                <a:latin typeface="Abadi" panose="020B0604020104020204" pitchFamily="34" charset="0"/>
              </a:rPr>
              <a:t> </a:t>
            </a:r>
            <a:endParaRPr lang="en-US" sz="3200">
              <a:latin typeface="Abadi" panose="020B0604020104020204" pitchFamily="34" charset="0"/>
            </a:endParaRPr>
          </a:p>
          <a:p>
            <a:r>
              <a:rPr lang="en-US" sz="3200">
                <a:solidFill>
                  <a:srgbClr val="0070C0"/>
                </a:solidFill>
                <a:latin typeface="Abadi" panose="020B0604020104020204" pitchFamily="34" charset="0"/>
              </a:rPr>
              <a:t>Important facts</a:t>
            </a:r>
            <a:r>
              <a:rPr lang="en-US" sz="3200">
                <a:latin typeface="Abadi" panose="020B0604020104020204" pitchFamily="34" charset="0"/>
              </a:rPr>
              <a:t> :Tiny clumping succulent which has </a:t>
            </a:r>
            <a:r>
              <a:rPr lang="en-GB" sz="3200">
                <a:latin typeface="Abadi" panose="020B0604020104020204" pitchFamily="34" charset="0"/>
              </a:rPr>
              <a:t>it’s </a:t>
            </a:r>
            <a:r>
              <a:rPr lang="en-US" sz="3200">
                <a:latin typeface="Abadi" panose="020B0604020104020204" pitchFamily="34" charset="0"/>
              </a:rPr>
              <a:t>origin in Kenya.</a:t>
            </a:r>
          </a:p>
        </p:txBody>
      </p:sp>
      <p:sp>
        <p:nvSpPr>
          <p:cNvPr id="7" name="TextBox 6">
            <a:extLst>
              <a:ext uri="{FF2B5EF4-FFF2-40B4-BE49-F238E27FC236}">
                <a16:creationId xmlns:a16="http://schemas.microsoft.com/office/drawing/2014/main" id="{F0D4817B-BF88-9B46-8D3E-09909C6B3066}"/>
              </a:ext>
            </a:extLst>
          </p:cNvPr>
          <p:cNvSpPr txBox="1"/>
          <p:nvPr/>
        </p:nvSpPr>
        <p:spPr>
          <a:xfrm>
            <a:off x="6388432" y="154757"/>
            <a:ext cx="6197202" cy="553998"/>
          </a:xfrm>
          <a:prstGeom prst="rect">
            <a:avLst/>
          </a:prstGeom>
          <a:noFill/>
        </p:spPr>
        <p:txBody>
          <a:bodyPr wrap="square">
            <a:spAutoFit/>
          </a:bodyPr>
          <a:lstStyle/>
          <a:p>
            <a:pPr algn="ctr"/>
            <a:r>
              <a:rPr lang="en-IN" sz="2000" b="1">
                <a:solidFill>
                  <a:schemeClr val="accent1">
                    <a:lumMod val="75000"/>
                  </a:schemeClr>
                </a:solidFill>
              </a:rPr>
              <a:t>Janki Devi Memorial College</a:t>
            </a:r>
            <a:r>
              <a:rPr lang="en-IN" sz="2000" b="1">
                <a:solidFill>
                  <a:schemeClr val="tx2"/>
                </a:solidFill>
              </a:rPr>
              <a:t> </a:t>
            </a:r>
          </a:p>
          <a:p>
            <a:pPr algn="ctr"/>
            <a:r>
              <a:rPr lang="en-IN" sz="2000" b="1">
                <a:solidFill>
                  <a:schemeClr val="tx2"/>
                </a:solidFill>
              </a:rPr>
              <a:t>(University of Delhi)</a:t>
            </a:r>
            <a:endParaRPr lang="en-US" sz="2000"/>
          </a:p>
        </p:txBody>
      </p:sp>
      <p:sp>
        <p:nvSpPr>
          <p:cNvPr id="9" name="TextBox 8">
            <a:extLst>
              <a:ext uri="{FF2B5EF4-FFF2-40B4-BE49-F238E27FC236}">
                <a16:creationId xmlns:a16="http://schemas.microsoft.com/office/drawing/2014/main" id="{51F679E4-6D94-C240-8D66-EBAAF9ED07EF}"/>
              </a:ext>
            </a:extLst>
          </p:cNvPr>
          <p:cNvSpPr txBox="1"/>
          <p:nvPr/>
        </p:nvSpPr>
        <p:spPr>
          <a:xfrm>
            <a:off x="6546100" y="5547714"/>
            <a:ext cx="4690513" cy="1223412"/>
          </a:xfrm>
          <a:prstGeom prst="rect">
            <a:avLst/>
          </a:prstGeom>
          <a:noFill/>
        </p:spPr>
        <p:txBody>
          <a:bodyPr wrap="square">
            <a:spAutoFit/>
          </a:bodyPr>
          <a:lstStyle/>
          <a:p>
            <a:r>
              <a:rPr lang="en-US" sz="1600"/>
              <a:t>Source: Wikipedia</a:t>
            </a:r>
          </a:p>
          <a:p>
            <a:r>
              <a:rPr lang="en-US" sz="1600"/>
              <a:t>Picture Courtesy: JDMC Gardens</a:t>
            </a:r>
            <a:endParaRPr lang="en-GB" sz="1600"/>
          </a:p>
          <a:p>
            <a:r>
              <a:rPr lang="en-GB" sz="1600" err="1"/>
              <a:t>Fac</a:t>
            </a:r>
            <a:r>
              <a:rPr lang="en-US" sz="1600" err="1"/>
              <a:t>ulty</a:t>
            </a:r>
            <a:r>
              <a:rPr lang="en-US" sz="1600"/>
              <a:t> - Tara N.</a:t>
            </a:r>
          </a:p>
          <a:p>
            <a:r>
              <a:rPr lang="en-US" sz="1600"/>
              <a:t>Students- </a:t>
            </a:r>
            <a:r>
              <a:rPr lang="en-US" sz="1600" err="1"/>
              <a:t>Shikha</a:t>
            </a:r>
            <a:r>
              <a:rPr lang="en-GB" sz="1600"/>
              <a:t>, </a:t>
            </a:r>
            <a:r>
              <a:rPr lang="en-US" sz="1600" err="1"/>
              <a:t>Neetu</a:t>
            </a:r>
            <a:r>
              <a:rPr lang="en-US" sz="1600"/>
              <a:t>,  Archana  </a:t>
            </a:r>
          </a:p>
          <a:p>
            <a:endParaRPr lang="en-US" sz="1600"/>
          </a:p>
          <a:p>
            <a:endParaRPr lang="en-US"/>
          </a:p>
        </p:txBody>
      </p:sp>
      <p:pic>
        <p:nvPicPr>
          <p:cNvPr id="4" name="Picture 4">
            <a:extLst>
              <a:ext uri="{FF2B5EF4-FFF2-40B4-BE49-F238E27FC236}">
                <a16:creationId xmlns:a16="http://schemas.microsoft.com/office/drawing/2014/main" id="{D7A6E4AA-9F50-5149-9E4A-479742B200ED}"/>
              </a:ext>
            </a:extLst>
          </p:cNvPr>
          <p:cNvPicPr>
            <a:picLocks noChangeAspect="1"/>
          </p:cNvPicPr>
          <p:nvPr/>
        </p:nvPicPr>
        <p:blipFill>
          <a:blip r:embed="rId3"/>
          <a:stretch>
            <a:fillRect/>
          </a:stretch>
        </p:blipFill>
        <p:spPr>
          <a:xfrm>
            <a:off x="6693004" y="53352"/>
            <a:ext cx="730009" cy="707887"/>
          </a:xfrm>
          <a:prstGeom prst="rect">
            <a:avLst/>
          </a:prstGeom>
        </p:spPr>
      </p:pic>
      <p:sp>
        <p:nvSpPr>
          <p:cNvPr id="5" name="Minus Sign 4">
            <a:extLst>
              <a:ext uri="{FF2B5EF4-FFF2-40B4-BE49-F238E27FC236}">
                <a16:creationId xmlns:a16="http://schemas.microsoft.com/office/drawing/2014/main" id="{76B9A643-2D88-A474-4A29-67176202B21B}"/>
              </a:ext>
            </a:extLst>
          </p:cNvPr>
          <p:cNvSpPr/>
          <p:nvPr/>
        </p:nvSpPr>
        <p:spPr>
          <a:xfrm>
            <a:off x="6118741" y="-180105"/>
            <a:ext cx="3903306" cy="2809849"/>
          </a:xfrm>
          <a:prstGeom prst="mathMinu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solidFill>
                  <a:srgbClr val="002060"/>
                </a:solidFill>
              </a:rPr>
              <a:t>Aloejuvenna</a:t>
            </a:r>
            <a:endParaRPr lang="en-US" sz="3200" b="1">
              <a:solidFill>
                <a:srgbClr val="002060"/>
              </a:solidFill>
            </a:endParaRPr>
          </a:p>
        </p:txBody>
      </p:sp>
    </p:spTree>
    <p:extLst>
      <p:ext uri="{BB962C8B-B14F-4D97-AF65-F5344CB8AC3E}">
        <p14:creationId xmlns:p14="http://schemas.microsoft.com/office/powerpoint/2010/main" val="1132258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CB0E51F1-54A1-0D4B-8201-EA59FEA207F4}"/>
              </a:ext>
            </a:extLst>
          </p:cNvPr>
          <p:cNvPicPr>
            <a:picLocks noChangeAspect="1"/>
          </p:cNvPicPr>
          <p:nvPr/>
        </p:nvPicPr>
        <p:blipFill>
          <a:blip r:embed="rId2"/>
          <a:stretch>
            <a:fillRect/>
          </a:stretch>
        </p:blipFill>
        <p:spPr>
          <a:xfrm>
            <a:off x="289332" y="228074"/>
            <a:ext cx="5968392" cy="6401851"/>
          </a:xfrm>
          <a:prstGeom prst="rect">
            <a:avLst/>
          </a:prstGeom>
          <a:ln>
            <a:noFill/>
          </a:ln>
          <a:effectLst>
            <a:outerShdw blurRad="292100" dist="139700" dir="2700000" algn="tl" rotWithShape="0">
              <a:srgbClr val="333333">
                <a:alpha val="65000"/>
              </a:srgbClr>
            </a:outerShdw>
          </a:effectLst>
        </p:spPr>
      </p:pic>
      <p:sp>
        <p:nvSpPr>
          <p:cNvPr id="9" name="Content Placeholder 8">
            <a:extLst>
              <a:ext uri="{FF2B5EF4-FFF2-40B4-BE49-F238E27FC236}">
                <a16:creationId xmlns:a16="http://schemas.microsoft.com/office/drawing/2014/main" id="{07D9C3AC-9F28-F341-A6CB-C1FB113F7A34}"/>
              </a:ext>
            </a:extLst>
          </p:cNvPr>
          <p:cNvSpPr txBox="1">
            <a:spLocks noGrp="1"/>
          </p:cNvSpPr>
          <p:nvPr>
            <p:ph idx="1"/>
          </p:nvPr>
        </p:nvSpPr>
        <p:spPr>
          <a:xfrm>
            <a:off x="6729010" y="2146103"/>
            <a:ext cx="5667374" cy="2376356"/>
          </a:xfrm>
          <a:prstGeom prst="rect">
            <a:avLst/>
          </a:prstGeom>
          <a:noFill/>
        </p:spPr>
        <p:txBody>
          <a:bodyPr wrap="square">
            <a:spAutoFit/>
          </a:bodyPr>
          <a:lstStyle/>
          <a:p>
            <a:pPr marL="0" indent="0">
              <a:buNone/>
            </a:pPr>
            <a:r>
              <a:rPr lang="en-US">
                <a:solidFill>
                  <a:srgbClr val="0070C0"/>
                </a:solidFill>
                <a:latin typeface="Abadi" panose="020B0604020104020204" pitchFamily="34" charset="0"/>
              </a:rPr>
              <a:t>Botanical name</a:t>
            </a:r>
            <a:r>
              <a:rPr lang="en-US">
                <a:latin typeface="Abadi" panose="020B0604020104020204" pitchFamily="34" charset="0"/>
              </a:rPr>
              <a:t> : Sedum Nussbaumerianum</a:t>
            </a:r>
          </a:p>
          <a:p>
            <a:pPr marL="0" indent="0">
              <a:buNone/>
            </a:pPr>
            <a:r>
              <a:rPr lang="en-US">
                <a:latin typeface="Abadi" panose="020B0604020104020204" pitchFamily="34" charset="0"/>
              </a:rPr>
              <a:t>Bitter CRASSULACEAE</a:t>
            </a:r>
          </a:p>
          <a:p>
            <a:pPr marL="0" indent="0">
              <a:buNone/>
            </a:pPr>
            <a:r>
              <a:rPr lang="en-US">
                <a:solidFill>
                  <a:srgbClr val="0070C0"/>
                </a:solidFill>
                <a:latin typeface="Abadi" panose="020B0604020104020204" pitchFamily="34" charset="0"/>
              </a:rPr>
              <a:t>English name</a:t>
            </a:r>
            <a:r>
              <a:rPr lang="en-US">
                <a:latin typeface="Abadi" panose="020B0604020104020204" pitchFamily="34" charset="0"/>
              </a:rPr>
              <a:t> :  Stone Crop</a:t>
            </a:r>
          </a:p>
          <a:p>
            <a:pPr marL="0" indent="0">
              <a:buNone/>
            </a:pPr>
            <a:r>
              <a:rPr lang="en-US">
                <a:solidFill>
                  <a:srgbClr val="0070C0"/>
                </a:solidFill>
                <a:latin typeface="Abadi" panose="020B0604020104020204" pitchFamily="34" charset="0"/>
              </a:rPr>
              <a:t>Hindi name</a:t>
            </a:r>
            <a:r>
              <a:rPr lang="en-US">
                <a:latin typeface="Abadi" panose="020B0604020104020204" pitchFamily="34" charset="0"/>
              </a:rPr>
              <a:t> : </a:t>
            </a:r>
            <a:r>
              <a:rPr lang="hi-IN">
                <a:latin typeface="Abadi" panose="020B0604020104020204" pitchFamily="34" charset="0"/>
              </a:rPr>
              <a:t>रसीला पत्थर</a:t>
            </a:r>
            <a:endParaRPr lang="en-US">
              <a:latin typeface="Abadi" panose="020B0604020104020204" pitchFamily="34" charset="0"/>
            </a:endParaRPr>
          </a:p>
          <a:p>
            <a:pPr marL="0" indent="0">
              <a:buNone/>
            </a:pPr>
            <a:r>
              <a:rPr lang="en-US">
                <a:solidFill>
                  <a:srgbClr val="0070C0"/>
                </a:solidFill>
                <a:latin typeface="Abadi" panose="020B0604020104020204" pitchFamily="34" charset="0"/>
              </a:rPr>
              <a:t>Usage </a:t>
            </a:r>
            <a:r>
              <a:rPr lang="en-US">
                <a:latin typeface="Abadi" panose="020B0604020104020204" pitchFamily="34" charset="0"/>
              </a:rPr>
              <a:t>: Mexican by birth. It can grow </a:t>
            </a:r>
            <a:r>
              <a:rPr lang="en-US" err="1">
                <a:latin typeface="Abadi" panose="020B0604020104020204" pitchFamily="34" charset="0"/>
              </a:rPr>
              <a:t>upto</a:t>
            </a:r>
            <a:r>
              <a:rPr lang="en-US">
                <a:latin typeface="Abadi" panose="020B0604020104020204" pitchFamily="34" charset="0"/>
              </a:rPr>
              <a:t> 20cms. </a:t>
            </a:r>
          </a:p>
          <a:p>
            <a:pPr marL="0" indent="0">
              <a:buNone/>
            </a:pPr>
            <a:r>
              <a:rPr lang="en-US">
                <a:latin typeface="Abadi" panose="020B0604020104020204" pitchFamily="34" charset="0"/>
              </a:rPr>
              <a:t> The plant</a:t>
            </a:r>
            <a:r>
              <a:rPr lang="en-GB">
                <a:latin typeface="Abadi" panose="020B0604020104020204" pitchFamily="34" charset="0"/>
              </a:rPr>
              <a:t> is designed in a flower shape.</a:t>
            </a:r>
            <a:endParaRPr lang="en-US">
              <a:latin typeface="Abadi" panose="020B0604020104020204" pitchFamily="34" charset="0"/>
            </a:endParaRPr>
          </a:p>
        </p:txBody>
      </p:sp>
      <p:sp>
        <p:nvSpPr>
          <p:cNvPr id="11" name="TextBox 10">
            <a:extLst>
              <a:ext uri="{FF2B5EF4-FFF2-40B4-BE49-F238E27FC236}">
                <a16:creationId xmlns:a16="http://schemas.microsoft.com/office/drawing/2014/main" id="{18906177-F5BA-A94A-AFFF-DE0303CD2282}"/>
              </a:ext>
            </a:extLst>
          </p:cNvPr>
          <p:cNvSpPr txBox="1"/>
          <p:nvPr/>
        </p:nvSpPr>
        <p:spPr>
          <a:xfrm>
            <a:off x="6679408" y="427729"/>
            <a:ext cx="6096000" cy="553998"/>
          </a:xfrm>
          <a:prstGeom prst="rect">
            <a:avLst/>
          </a:prstGeom>
          <a:noFill/>
        </p:spPr>
        <p:txBody>
          <a:bodyPr wrap="square">
            <a:spAutoFit/>
          </a:bodyPr>
          <a:lstStyle/>
          <a:p>
            <a:pPr algn="ctr"/>
            <a:r>
              <a:rPr lang="en-IN" sz="2000" b="1">
                <a:solidFill>
                  <a:schemeClr val="accent1">
                    <a:lumMod val="75000"/>
                  </a:schemeClr>
                </a:solidFill>
              </a:rPr>
              <a:t>Janki Devi Memorial College</a:t>
            </a:r>
            <a:r>
              <a:rPr lang="en-IN" sz="2000" b="1">
                <a:solidFill>
                  <a:schemeClr val="tx2"/>
                </a:solidFill>
              </a:rPr>
              <a:t> </a:t>
            </a:r>
          </a:p>
          <a:p>
            <a:pPr algn="ctr"/>
            <a:r>
              <a:rPr lang="en-IN" sz="2000" b="1">
                <a:solidFill>
                  <a:schemeClr val="tx2"/>
                </a:solidFill>
              </a:rPr>
              <a:t>(University of Delhi)</a:t>
            </a:r>
            <a:endParaRPr lang="en-US" sz="2000"/>
          </a:p>
        </p:txBody>
      </p:sp>
      <p:sp>
        <p:nvSpPr>
          <p:cNvPr id="8" name="TextBox 7">
            <a:extLst>
              <a:ext uri="{FF2B5EF4-FFF2-40B4-BE49-F238E27FC236}">
                <a16:creationId xmlns:a16="http://schemas.microsoft.com/office/drawing/2014/main" id="{50C95087-BB90-8143-BFB6-F5C70770B64B}"/>
              </a:ext>
            </a:extLst>
          </p:cNvPr>
          <p:cNvSpPr txBox="1"/>
          <p:nvPr/>
        </p:nvSpPr>
        <p:spPr>
          <a:xfrm rot="10800000" flipV="1">
            <a:off x="6679408" y="5208319"/>
            <a:ext cx="5548312" cy="1477328"/>
          </a:xfrm>
          <a:prstGeom prst="rect">
            <a:avLst/>
          </a:prstGeom>
          <a:noFill/>
        </p:spPr>
        <p:txBody>
          <a:bodyPr wrap="square">
            <a:spAutoFit/>
          </a:bodyPr>
          <a:lstStyle/>
          <a:p>
            <a:r>
              <a:rPr lang="en-IN">
                <a:latin typeface="Abadi" panose="020B0604020104020204" pitchFamily="34" charset="0"/>
              </a:rPr>
              <a:t>Source : Wikipedia </a:t>
            </a:r>
            <a:endParaRPr lang="en-US">
              <a:latin typeface="Abadi" panose="020B0604020104020204" pitchFamily="34" charset="0"/>
            </a:endParaRPr>
          </a:p>
          <a:p>
            <a:r>
              <a:rPr lang="en-IN">
                <a:latin typeface="Abadi" panose="020B0604020104020204" pitchFamily="34" charset="0"/>
              </a:rPr>
              <a:t>Picture Courtesy: </a:t>
            </a:r>
            <a:r>
              <a:rPr lang="en-GB">
                <a:latin typeface="Abadi" panose="020B0604020104020204" pitchFamily="34" charset="0"/>
              </a:rPr>
              <a:t>Google</a:t>
            </a:r>
            <a:endParaRPr lang="en-IN">
              <a:latin typeface="Abadi" panose="020B06040201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600">
              <a:solidFill>
                <a:prstClr val="black"/>
              </a:solidFill>
              <a:latin typeface="Abadi" panose="020B06040201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600" err="1">
                <a:solidFill>
                  <a:prstClr val="black"/>
                </a:solidFill>
                <a:latin typeface="Abadi" panose="020B0604020104020204" pitchFamily="34" charset="0"/>
              </a:rPr>
              <a:t>Fac</a:t>
            </a:r>
            <a:r>
              <a:rPr lang="en-US" sz="1600" err="1">
                <a:solidFill>
                  <a:prstClr val="black"/>
                </a:solidFill>
                <a:latin typeface="Abadi" panose="020B0604020104020204" pitchFamily="34" charset="0"/>
              </a:rPr>
              <a:t>ulty</a:t>
            </a:r>
            <a:r>
              <a:rPr lang="en-US" sz="1600">
                <a:solidFill>
                  <a:prstClr val="black"/>
                </a:solidFill>
                <a:latin typeface="Abadi" panose="020B0604020104020204" pitchFamily="34" charset="0"/>
              </a:rPr>
              <a:t> - Tara 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prstClr val="black"/>
                </a:solidFill>
                <a:latin typeface="Abadi" panose="020B0604020104020204" pitchFamily="34" charset="0"/>
              </a:rPr>
              <a:t>Students- </a:t>
            </a:r>
            <a:r>
              <a:rPr lang="en-GB" sz="1600" err="1">
                <a:solidFill>
                  <a:prstClr val="black"/>
                </a:solidFill>
                <a:latin typeface="Abadi" panose="020B0604020104020204" pitchFamily="34" charset="0"/>
              </a:rPr>
              <a:t>Shikha</a:t>
            </a:r>
            <a:r>
              <a:rPr lang="en-GB" sz="1600">
                <a:solidFill>
                  <a:prstClr val="black"/>
                </a:solidFill>
                <a:latin typeface="Abadi" panose="020B0604020104020204" pitchFamily="34" charset="0"/>
              </a:rPr>
              <a:t>, </a:t>
            </a:r>
            <a:r>
              <a:rPr lang="en-GB" sz="1600" err="1">
                <a:solidFill>
                  <a:prstClr val="black"/>
                </a:solidFill>
                <a:latin typeface="Abadi" panose="020B0604020104020204" pitchFamily="34" charset="0"/>
              </a:rPr>
              <a:t>Neetu</a:t>
            </a:r>
            <a:r>
              <a:rPr lang="en-US" sz="1600">
                <a:solidFill>
                  <a:prstClr val="black"/>
                </a:solidFill>
                <a:latin typeface="Abadi" panose="020B0604020104020204" pitchFamily="34" charset="0"/>
              </a:rPr>
              <a:t>, </a:t>
            </a:r>
            <a:r>
              <a:rPr lang="en-US" sz="1600" err="1">
                <a:solidFill>
                  <a:prstClr val="black"/>
                </a:solidFill>
                <a:latin typeface="Abadi" panose="020B0604020104020204" pitchFamily="34" charset="0"/>
              </a:rPr>
              <a:t>Archana</a:t>
            </a:r>
            <a:r>
              <a:rPr lang="en-US" sz="1600">
                <a:solidFill>
                  <a:prstClr val="black"/>
                </a:solidFill>
                <a:latin typeface="Abadi" panose="020B0604020104020204" pitchFamily="34" charset="0"/>
              </a:rPr>
              <a:t>  </a:t>
            </a:r>
          </a:p>
          <a:p>
            <a:endParaRPr lang="en-IN">
              <a:latin typeface="Abadi" panose="020B0604020104020204" pitchFamily="34" charset="0"/>
            </a:endParaRPr>
          </a:p>
          <a:p>
            <a:endParaRPr lang="en-US">
              <a:latin typeface="Abadi" panose="020B0604020104020204" pitchFamily="34" charset="0"/>
            </a:endParaRPr>
          </a:p>
        </p:txBody>
      </p:sp>
      <p:pic>
        <p:nvPicPr>
          <p:cNvPr id="2" name="Picture 2">
            <a:extLst>
              <a:ext uri="{FF2B5EF4-FFF2-40B4-BE49-F238E27FC236}">
                <a16:creationId xmlns:a16="http://schemas.microsoft.com/office/drawing/2014/main" id="{BFA18666-CD43-E245-8E21-635B5A028AF3}"/>
              </a:ext>
            </a:extLst>
          </p:cNvPr>
          <p:cNvPicPr>
            <a:picLocks noChangeAspect="1"/>
          </p:cNvPicPr>
          <p:nvPr/>
        </p:nvPicPr>
        <p:blipFill>
          <a:blip r:embed="rId3"/>
          <a:stretch>
            <a:fillRect/>
          </a:stretch>
        </p:blipFill>
        <p:spPr>
          <a:xfrm>
            <a:off x="6701245" y="403812"/>
            <a:ext cx="986092" cy="755720"/>
          </a:xfrm>
          <a:prstGeom prst="rect">
            <a:avLst/>
          </a:prstGeom>
        </p:spPr>
      </p:pic>
      <p:sp>
        <p:nvSpPr>
          <p:cNvPr id="3" name="Minus Sign 2">
            <a:extLst>
              <a:ext uri="{FF2B5EF4-FFF2-40B4-BE49-F238E27FC236}">
                <a16:creationId xmlns:a16="http://schemas.microsoft.com/office/drawing/2014/main" id="{A0386717-EB6E-13C2-C5EF-3D2AF3710C66}"/>
              </a:ext>
            </a:extLst>
          </p:cNvPr>
          <p:cNvSpPr/>
          <p:nvPr/>
        </p:nvSpPr>
        <p:spPr>
          <a:xfrm>
            <a:off x="5786437" y="274805"/>
            <a:ext cx="7157631" cy="2296945"/>
          </a:xfrm>
          <a:prstGeom prst="mathMinu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rPr>
              <a:t>Sedum </a:t>
            </a:r>
            <a:r>
              <a:rPr lang="en-US" sz="2800" b="1" err="1">
                <a:solidFill>
                  <a:srgbClr val="002060"/>
                </a:solidFill>
              </a:rPr>
              <a:t>Nussbaumerianum</a:t>
            </a:r>
            <a:r>
              <a:rPr lang="en-US" sz="2800" b="1">
                <a:solidFill>
                  <a:srgbClr val="002060"/>
                </a:solidFill>
              </a:rPr>
              <a:t> </a:t>
            </a:r>
          </a:p>
        </p:txBody>
      </p:sp>
    </p:spTree>
    <p:extLst>
      <p:ext uri="{BB962C8B-B14F-4D97-AF65-F5344CB8AC3E}">
        <p14:creationId xmlns:p14="http://schemas.microsoft.com/office/powerpoint/2010/main" val="11463478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DB275-CD0F-A84B-B97F-9E26880284E8}"/>
              </a:ext>
            </a:extLst>
          </p:cNvPr>
          <p:cNvSpPr>
            <a:spLocks noGrp="1"/>
          </p:cNvSpPr>
          <p:nvPr>
            <p:ph type="title"/>
          </p:nvPr>
        </p:nvSpPr>
        <p:spPr/>
        <p:txBody>
          <a:bodyPr/>
          <a:lstStyle/>
          <a:p>
            <a:endParaRPr lang="en-US"/>
          </a:p>
        </p:txBody>
      </p:sp>
      <p:pic>
        <p:nvPicPr>
          <p:cNvPr id="7" name="Picture 7">
            <a:extLst>
              <a:ext uri="{FF2B5EF4-FFF2-40B4-BE49-F238E27FC236}">
                <a16:creationId xmlns:a16="http://schemas.microsoft.com/office/drawing/2014/main" id="{D832A699-6A52-CC46-A687-ED75DEDC9399}"/>
              </a:ext>
            </a:extLst>
          </p:cNvPr>
          <p:cNvPicPr>
            <a:picLocks noGrp="1" noChangeAspect="1"/>
          </p:cNvPicPr>
          <p:nvPr>
            <p:ph idx="1"/>
          </p:nvPr>
        </p:nvPicPr>
        <p:blipFill>
          <a:blip r:embed="rId2"/>
          <a:stretch>
            <a:fillRect/>
          </a:stretch>
        </p:blipFill>
        <p:spPr>
          <a:xfrm>
            <a:off x="271672" y="227035"/>
            <a:ext cx="5914458" cy="6403929"/>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83F5249B-A8D3-824B-8DD0-04250CC570EE}"/>
              </a:ext>
            </a:extLst>
          </p:cNvPr>
          <p:cNvSpPr txBox="1"/>
          <p:nvPr/>
        </p:nvSpPr>
        <p:spPr>
          <a:xfrm>
            <a:off x="6609634" y="1292934"/>
            <a:ext cx="5003247" cy="2539157"/>
          </a:xfrm>
          <a:prstGeom prst="rect">
            <a:avLst/>
          </a:prstGeom>
          <a:noFill/>
        </p:spPr>
        <p:txBody>
          <a:bodyPr wrap="square">
            <a:spAutoFit/>
          </a:bodyPr>
          <a:lstStyle/>
          <a:p>
            <a:endParaRPr lang="en-US" sz="4400">
              <a:solidFill>
                <a:schemeClr val="accent1">
                  <a:lumMod val="50000"/>
                </a:schemeClr>
              </a:solidFill>
            </a:endParaRPr>
          </a:p>
          <a:p>
            <a:r>
              <a:rPr lang="en-US" sz="2400">
                <a:solidFill>
                  <a:srgbClr val="0070C0"/>
                </a:solidFill>
              </a:rPr>
              <a:t>Botanical name </a:t>
            </a:r>
            <a:r>
              <a:rPr lang="en-US" sz="2400">
                <a:solidFill>
                  <a:schemeClr val="bg2">
                    <a:lumMod val="10000"/>
                  </a:schemeClr>
                </a:solidFill>
              </a:rPr>
              <a:t>:</a:t>
            </a:r>
            <a:r>
              <a:rPr lang="en-US" sz="2400"/>
              <a:t> Schefflera </a:t>
            </a:r>
            <a:r>
              <a:rPr lang="en-US" sz="2400" err="1"/>
              <a:t>Arboricola</a:t>
            </a:r>
            <a:r>
              <a:rPr lang="en-US" sz="2400"/>
              <a:t> (</a:t>
            </a:r>
            <a:r>
              <a:rPr lang="en-GB" sz="2400"/>
              <a:t>Ha</a:t>
            </a:r>
            <a:r>
              <a:rPr lang="en-US" sz="2400" err="1"/>
              <a:t>yata</a:t>
            </a:r>
            <a:r>
              <a:rPr lang="en-US" sz="2400"/>
              <a:t>) </a:t>
            </a:r>
            <a:r>
              <a:rPr lang="en-GB" sz="2400"/>
              <a:t>K</a:t>
            </a:r>
            <a:r>
              <a:rPr lang="en-US" sz="2400" err="1"/>
              <a:t>anehira</a:t>
            </a:r>
            <a:r>
              <a:rPr lang="en-US" sz="2400"/>
              <a:t> </a:t>
            </a:r>
          </a:p>
          <a:p>
            <a:r>
              <a:rPr lang="en-US" sz="2400">
                <a:solidFill>
                  <a:srgbClr val="0070C0"/>
                </a:solidFill>
              </a:rPr>
              <a:t>English name</a:t>
            </a:r>
            <a:r>
              <a:rPr lang="en-US" sz="2400">
                <a:solidFill>
                  <a:schemeClr val="accent6">
                    <a:lumMod val="50000"/>
                  </a:schemeClr>
                </a:solidFill>
              </a:rPr>
              <a:t> </a:t>
            </a:r>
            <a:r>
              <a:rPr lang="en-US" sz="2400">
                <a:solidFill>
                  <a:schemeClr val="tx2">
                    <a:lumMod val="50000"/>
                  </a:schemeClr>
                </a:solidFill>
              </a:rPr>
              <a:t>:</a:t>
            </a:r>
            <a:r>
              <a:rPr lang="en-US" sz="2400"/>
              <a:t>Dwarf Umbrella </a:t>
            </a:r>
          </a:p>
          <a:p>
            <a:r>
              <a:rPr lang="en-US" sz="2400">
                <a:solidFill>
                  <a:srgbClr val="0070C0"/>
                </a:solidFill>
              </a:rPr>
              <a:t>Hindi name</a:t>
            </a:r>
            <a:r>
              <a:rPr lang="en-US" sz="2400"/>
              <a:t> : </a:t>
            </a:r>
            <a:r>
              <a:rPr lang="hi-IN" sz="2400"/>
              <a:t>बोना हयाता</a:t>
            </a:r>
            <a:endParaRPr lang="en-US" sz="2400"/>
          </a:p>
          <a:p>
            <a:r>
              <a:rPr lang="en-US" sz="2400">
                <a:solidFill>
                  <a:srgbClr val="0070C0"/>
                </a:solidFill>
              </a:rPr>
              <a:t>Usage</a:t>
            </a:r>
            <a:r>
              <a:rPr lang="en-US" sz="2400"/>
              <a:t>: It is a Taiwanese Native flowering plant. An evergreen shrub planted indoors for decorating purpose.</a:t>
            </a:r>
            <a:endParaRPr lang="en-US" sz="2800"/>
          </a:p>
        </p:txBody>
      </p:sp>
      <p:sp>
        <p:nvSpPr>
          <p:cNvPr id="10" name="TextBox 9">
            <a:extLst>
              <a:ext uri="{FF2B5EF4-FFF2-40B4-BE49-F238E27FC236}">
                <a16:creationId xmlns:a16="http://schemas.microsoft.com/office/drawing/2014/main" id="{42D45359-00A4-6B49-B192-8AB5173E6CE8}"/>
              </a:ext>
            </a:extLst>
          </p:cNvPr>
          <p:cNvSpPr txBox="1"/>
          <p:nvPr/>
        </p:nvSpPr>
        <p:spPr>
          <a:xfrm>
            <a:off x="6384882" y="449932"/>
            <a:ext cx="6161484" cy="553998"/>
          </a:xfrm>
          <a:prstGeom prst="rect">
            <a:avLst/>
          </a:prstGeom>
          <a:noFill/>
        </p:spPr>
        <p:txBody>
          <a:bodyPr wrap="square">
            <a:spAutoFit/>
          </a:bodyPr>
          <a:lstStyle/>
          <a:p>
            <a:pPr algn="ctr"/>
            <a:r>
              <a:rPr lang="en-IN" sz="2000" b="1">
                <a:solidFill>
                  <a:schemeClr val="accent1">
                    <a:lumMod val="75000"/>
                  </a:schemeClr>
                </a:solidFill>
              </a:rPr>
              <a:t>Janki Devi Memorial College</a:t>
            </a:r>
            <a:r>
              <a:rPr lang="en-IN" sz="2000" b="1">
                <a:solidFill>
                  <a:schemeClr val="tx2"/>
                </a:solidFill>
              </a:rPr>
              <a:t> </a:t>
            </a:r>
          </a:p>
          <a:p>
            <a:pPr algn="ctr"/>
            <a:r>
              <a:rPr lang="en-IN" sz="2000" b="1">
                <a:solidFill>
                  <a:schemeClr val="tx2"/>
                </a:solidFill>
              </a:rPr>
              <a:t>(University of Delhi)</a:t>
            </a:r>
            <a:endParaRPr lang="en-US" sz="2000"/>
          </a:p>
        </p:txBody>
      </p:sp>
      <p:pic>
        <p:nvPicPr>
          <p:cNvPr id="3" name="Picture 3">
            <a:extLst>
              <a:ext uri="{FF2B5EF4-FFF2-40B4-BE49-F238E27FC236}">
                <a16:creationId xmlns:a16="http://schemas.microsoft.com/office/drawing/2014/main" id="{89A7D037-835A-AD41-8532-F285D663304C}"/>
              </a:ext>
            </a:extLst>
          </p:cNvPr>
          <p:cNvPicPr>
            <a:picLocks noChangeAspect="1"/>
          </p:cNvPicPr>
          <p:nvPr/>
        </p:nvPicPr>
        <p:blipFill>
          <a:blip r:embed="rId3"/>
          <a:stretch>
            <a:fillRect/>
          </a:stretch>
        </p:blipFill>
        <p:spPr>
          <a:xfrm>
            <a:off x="6520549" y="114701"/>
            <a:ext cx="929095" cy="1263943"/>
          </a:xfrm>
          <a:prstGeom prst="rect">
            <a:avLst/>
          </a:prstGeom>
        </p:spPr>
      </p:pic>
      <p:sp>
        <p:nvSpPr>
          <p:cNvPr id="5" name="TextBox 4">
            <a:extLst>
              <a:ext uri="{FF2B5EF4-FFF2-40B4-BE49-F238E27FC236}">
                <a16:creationId xmlns:a16="http://schemas.microsoft.com/office/drawing/2014/main" id="{559A24AD-5437-6216-352D-2C30B675063D}"/>
              </a:ext>
            </a:extLst>
          </p:cNvPr>
          <p:cNvSpPr txBox="1"/>
          <p:nvPr/>
        </p:nvSpPr>
        <p:spPr>
          <a:xfrm>
            <a:off x="6609634" y="4903407"/>
            <a:ext cx="4934304" cy="1200329"/>
          </a:xfrm>
          <a:prstGeom prst="rect">
            <a:avLst/>
          </a:prstGeom>
          <a:noFill/>
        </p:spPr>
        <p:txBody>
          <a:bodyPr wrap="square">
            <a:spAutoFit/>
          </a:bodyPr>
          <a:lstStyle/>
          <a:p>
            <a:endParaRPr lang="en-GB" sz="1600"/>
          </a:p>
          <a:p>
            <a:r>
              <a:rPr lang="en-US" sz="1600"/>
              <a:t>Source: Wikipedia </a:t>
            </a:r>
          </a:p>
          <a:p>
            <a:r>
              <a:rPr lang="en-US" sz="1600"/>
              <a:t>Picture</a:t>
            </a:r>
            <a:r>
              <a:rPr lang="en-GB" sz="1600"/>
              <a:t> </a:t>
            </a:r>
            <a:r>
              <a:rPr lang="en-US" sz="1600"/>
              <a:t>Courtesy: </a:t>
            </a:r>
            <a:r>
              <a:rPr lang="en-GB" sz="1600"/>
              <a:t>Google</a:t>
            </a:r>
            <a:endParaRPr lang="en-US" sz="1600"/>
          </a:p>
          <a:p>
            <a:endParaRPr lang="en-GB" sz="1600"/>
          </a:p>
          <a:p>
            <a:r>
              <a:rPr lang="en-GB" sz="1600"/>
              <a:t>Fa</a:t>
            </a:r>
            <a:r>
              <a:rPr lang="en-US" sz="1600" err="1"/>
              <a:t>culty</a:t>
            </a:r>
            <a:r>
              <a:rPr lang="en-US" sz="1600"/>
              <a:t> - Tara N.</a:t>
            </a:r>
          </a:p>
          <a:p>
            <a:r>
              <a:rPr lang="en-US" sz="1600"/>
              <a:t>Students- </a:t>
            </a:r>
            <a:r>
              <a:rPr lang="en-US" sz="1600" err="1"/>
              <a:t>Shikha</a:t>
            </a:r>
            <a:r>
              <a:rPr lang="en-GB" sz="1600"/>
              <a:t>, </a:t>
            </a:r>
            <a:r>
              <a:rPr lang="en-US" sz="1600" err="1"/>
              <a:t>Neetu</a:t>
            </a:r>
            <a:r>
              <a:rPr lang="en-US" sz="1600"/>
              <a:t>, </a:t>
            </a:r>
            <a:r>
              <a:rPr lang="en-US" sz="1600" err="1"/>
              <a:t>Archana</a:t>
            </a:r>
            <a:r>
              <a:rPr lang="en-US" sz="1600"/>
              <a:t>  </a:t>
            </a:r>
          </a:p>
        </p:txBody>
      </p:sp>
      <p:sp>
        <p:nvSpPr>
          <p:cNvPr id="4" name="Minus Sign 3">
            <a:extLst>
              <a:ext uri="{FF2B5EF4-FFF2-40B4-BE49-F238E27FC236}">
                <a16:creationId xmlns:a16="http://schemas.microsoft.com/office/drawing/2014/main" id="{F4A17C34-91A3-19F3-94FD-94FE66E5F26A}"/>
              </a:ext>
            </a:extLst>
          </p:cNvPr>
          <p:cNvSpPr/>
          <p:nvPr/>
        </p:nvSpPr>
        <p:spPr>
          <a:xfrm>
            <a:off x="5762625" y="384933"/>
            <a:ext cx="6783741" cy="2519297"/>
          </a:xfrm>
          <a:prstGeom prst="mathMinu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solidFill>
                  <a:srgbClr val="002060"/>
                </a:solidFill>
              </a:rPr>
              <a:t>Schefflera</a:t>
            </a:r>
            <a:r>
              <a:rPr lang="en-US" sz="3200" b="1">
                <a:solidFill>
                  <a:srgbClr val="002060"/>
                </a:solidFill>
              </a:rPr>
              <a:t> </a:t>
            </a:r>
            <a:r>
              <a:rPr lang="en-US" sz="3200" b="1" err="1">
                <a:solidFill>
                  <a:srgbClr val="002060"/>
                </a:solidFill>
              </a:rPr>
              <a:t>Arboricola</a:t>
            </a:r>
            <a:endParaRPr lang="en-US" sz="3200" b="1">
              <a:solidFill>
                <a:srgbClr val="002060"/>
              </a:solidFill>
            </a:endParaRPr>
          </a:p>
        </p:txBody>
      </p:sp>
    </p:spTree>
    <p:extLst>
      <p:ext uri="{BB962C8B-B14F-4D97-AF65-F5344CB8AC3E}">
        <p14:creationId xmlns:p14="http://schemas.microsoft.com/office/powerpoint/2010/main" val="41168492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76A6267-37E5-C54A-B517-C2AADC5E944B}"/>
              </a:ext>
            </a:extLst>
          </p:cNvPr>
          <p:cNvSpPr txBox="1"/>
          <p:nvPr/>
        </p:nvSpPr>
        <p:spPr>
          <a:xfrm>
            <a:off x="6096000" y="1891622"/>
            <a:ext cx="5362150" cy="1754326"/>
          </a:xfrm>
          <a:prstGeom prst="rect">
            <a:avLst/>
          </a:prstGeom>
          <a:noFill/>
        </p:spPr>
        <p:txBody>
          <a:bodyPr wrap="square">
            <a:spAutoFit/>
          </a:bodyPr>
          <a:lstStyle/>
          <a:p>
            <a:r>
              <a:rPr lang="en-US" sz="2400">
                <a:solidFill>
                  <a:srgbClr val="0070C0"/>
                </a:solidFill>
              </a:rPr>
              <a:t>Botanical name</a:t>
            </a:r>
            <a:r>
              <a:rPr lang="en-US" sz="2400"/>
              <a:t> : Auraucaria Columnaris</a:t>
            </a:r>
          </a:p>
          <a:p>
            <a:r>
              <a:rPr lang="en-US" sz="2400">
                <a:solidFill>
                  <a:srgbClr val="0070C0"/>
                </a:solidFill>
              </a:rPr>
              <a:t>English name</a:t>
            </a:r>
            <a:r>
              <a:rPr lang="en-US" sz="2400"/>
              <a:t> : Christmas Tree</a:t>
            </a:r>
          </a:p>
          <a:p>
            <a:r>
              <a:rPr lang="en-US" sz="2400">
                <a:solidFill>
                  <a:srgbClr val="0070C0"/>
                </a:solidFill>
              </a:rPr>
              <a:t>Hindi name </a:t>
            </a:r>
            <a:r>
              <a:rPr lang="en-US" sz="2400"/>
              <a:t>: </a:t>
            </a:r>
            <a:r>
              <a:rPr lang="hi-IN" sz="2400"/>
              <a:t>क्रिसमस पेड़</a:t>
            </a:r>
            <a:endParaRPr lang="en-US" sz="2400"/>
          </a:p>
          <a:p>
            <a:r>
              <a:rPr lang="en-US" sz="2400">
                <a:solidFill>
                  <a:srgbClr val="0070C0"/>
                </a:solidFill>
              </a:rPr>
              <a:t>Usage </a:t>
            </a:r>
            <a:r>
              <a:rPr lang="en-US" sz="2400"/>
              <a:t>:Australian by birth. It is also known as cook pine tree or a Christmas tree. It is purely an aesthetic tree which is cultivated in parks &amp; gardens.</a:t>
            </a:r>
          </a:p>
        </p:txBody>
      </p:sp>
      <p:sp>
        <p:nvSpPr>
          <p:cNvPr id="11" name="TextBox 10">
            <a:extLst>
              <a:ext uri="{FF2B5EF4-FFF2-40B4-BE49-F238E27FC236}">
                <a16:creationId xmlns:a16="http://schemas.microsoft.com/office/drawing/2014/main" id="{4CD00193-0C1F-BB44-B702-B1602168D811}"/>
              </a:ext>
            </a:extLst>
          </p:cNvPr>
          <p:cNvSpPr txBox="1"/>
          <p:nvPr/>
        </p:nvSpPr>
        <p:spPr>
          <a:xfrm>
            <a:off x="6096000" y="5227544"/>
            <a:ext cx="4896638" cy="1546577"/>
          </a:xfrm>
          <a:prstGeom prst="rect">
            <a:avLst/>
          </a:prstGeom>
          <a:noFill/>
        </p:spPr>
        <p:txBody>
          <a:bodyPr wrap="square">
            <a:spAutoFit/>
          </a:bodyPr>
          <a:lstStyle/>
          <a:p>
            <a:r>
              <a:rPr lang="en-US"/>
              <a:t>Source: Wikipedia </a:t>
            </a:r>
          </a:p>
          <a:p>
            <a:r>
              <a:rPr lang="en-US"/>
              <a:t>Picture Courtesy: JDMC Gardens</a:t>
            </a:r>
            <a:endParaRPr lang="en-GB"/>
          </a:p>
          <a:p>
            <a:endParaRPr lang="en-GB"/>
          </a:p>
          <a:p>
            <a:r>
              <a:rPr lang="en-GB"/>
              <a:t>F</a:t>
            </a:r>
            <a:r>
              <a:rPr lang="en-US" err="1"/>
              <a:t>aculty</a:t>
            </a:r>
            <a:r>
              <a:rPr lang="en-US"/>
              <a:t> - Tara N.</a:t>
            </a:r>
          </a:p>
          <a:p>
            <a:r>
              <a:rPr lang="en-US"/>
              <a:t>Students- </a:t>
            </a:r>
            <a:r>
              <a:rPr lang="en-US" err="1"/>
              <a:t>Shikha</a:t>
            </a:r>
            <a:r>
              <a:rPr lang="en-GB"/>
              <a:t>, </a:t>
            </a:r>
            <a:r>
              <a:rPr lang="en-US" err="1"/>
              <a:t>Neetu</a:t>
            </a:r>
            <a:r>
              <a:rPr lang="en-US"/>
              <a:t>, </a:t>
            </a:r>
            <a:r>
              <a:rPr lang="en-US" err="1"/>
              <a:t>Archana</a:t>
            </a:r>
            <a:r>
              <a:rPr lang="en-US"/>
              <a:t>  </a:t>
            </a:r>
          </a:p>
          <a:p>
            <a:endParaRPr lang="en-US"/>
          </a:p>
          <a:p>
            <a:endParaRPr lang="en-US"/>
          </a:p>
        </p:txBody>
      </p:sp>
      <p:sp>
        <p:nvSpPr>
          <p:cNvPr id="15" name="TextBox 14">
            <a:extLst>
              <a:ext uri="{FF2B5EF4-FFF2-40B4-BE49-F238E27FC236}">
                <a16:creationId xmlns:a16="http://schemas.microsoft.com/office/drawing/2014/main" id="{DE876DFA-32E7-1B41-A38D-BB1E4693E819}"/>
              </a:ext>
            </a:extLst>
          </p:cNvPr>
          <p:cNvSpPr txBox="1"/>
          <p:nvPr/>
        </p:nvSpPr>
        <p:spPr>
          <a:xfrm>
            <a:off x="5906205" y="335027"/>
            <a:ext cx="6340078" cy="553998"/>
          </a:xfrm>
          <a:prstGeom prst="rect">
            <a:avLst/>
          </a:prstGeom>
          <a:noFill/>
        </p:spPr>
        <p:txBody>
          <a:bodyPr wrap="square">
            <a:spAutoFit/>
          </a:bodyPr>
          <a:lstStyle/>
          <a:p>
            <a:pPr algn="ctr"/>
            <a:r>
              <a:rPr lang="en-IN" sz="2000" b="1">
                <a:solidFill>
                  <a:schemeClr val="accent1">
                    <a:lumMod val="75000"/>
                  </a:schemeClr>
                </a:solidFill>
              </a:rPr>
              <a:t>Janki Devi Memorial College</a:t>
            </a:r>
            <a:r>
              <a:rPr lang="en-IN" sz="2000" b="1">
                <a:solidFill>
                  <a:schemeClr val="tx2"/>
                </a:solidFill>
              </a:rPr>
              <a:t> </a:t>
            </a:r>
          </a:p>
          <a:p>
            <a:pPr algn="ctr"/>
            <a:r>
              <a:rPr lang="en-IN" sz="2000" b="1">
                <a:solidFill>
                  <a:schemeClr val="tx2"/>
                </a:solidFill>
              </a:rPr>
              <a:t>(University of Delhi)</a:t>
            </a:r>
            <a:endParaRPr lang="en-US" sz="2000"/>
          </a:p>
        </p:txBody>
      </p:sp>
      <p:pic>
        <p:nvPicPr>
          <p:cNvPr id="3" name="Picture 3">
            <a:extLst>
              <a:ext uri="{FF2B5EF4-FFF2-40B4-BE49-F238E27FC236}">
                <a16:creationId xmlns:a16="http://schemas.microsoft.com/office/drawing/2014/main" id="{C981C88F-54BA-0749-8360-95EACDCA3390}"/>
              </a:ext>
            </a:extLst>
          </p:cNvPr>
          <p:cNvPicPr>
            <a:picLocks noChangeAspect="1"/>
          </p:cNvPicPr>
          <p:nvPr/>
        </p:nvPicPr>
        <p:blipFill>
          <a:blip r:embed="rId2"/>
          <a:stretch>
            <a:fillRect/>
          </a:stretch>
        </p:blipFill>
        <p:spPr>
          <a:xfrm rot="10800000" flipH="1" flipV="1">
            <a:off x="6358117" y="192980"/>
            <a:ext cx="753264" cy="802584"/>
          </a:xfrm>
          <a:prstGeom prst="rect">
            <a:avLst/>
          </a:prstGeom>
        </p:spPr>
      </p:pic>
      <p:pic>
        <p:nvPicPr>
          <p:cNvPr id="16" name="Picture 15">
            <a:extLst>
              <a:ext uri="{FF2B5EF4-FFF2-40B4-BE49-F238E27FC236}">
                <a16:creationId xmlns:a16="http://schemas.microsoft.com/office/drawing/2014/main" id="{469DF1E8-8A7F-1B02-89C8-5ADC11D9474A}"/>
              </a:ext>
            </a:extLst>
          </p:cNvPr>
          <p:cNvPicPr>
            <a:picLocks noChangeAspect="1"/>
          </p:cNvPicPr>
          <p:nvPr/>
        </p:nvPicPr>
        <p:blipFill>
          <a:blip r:embed="rId3"/>
          <a:srcRect/>
          <a:stretch/>
        </p:blipFill>
        <p:spPr>
          <a:xfrm>
            <a:off x="-1" y="1"/>
            <a:ext cx="4075731" cy="6880682"/>
          </a:xfrm>
          <a:prstGeom prst="rect">
            <a:avLst/>
          </a:prstGeom>
          <a:ln>
            <a:noFill/>
          </a:ln>
          <a:effectLst>
            <a:outerShdw blurRad="292100" dist="139700" dir="2700000" algn="tl" rotWithShape="0">
              <a:srgbClr val="333333">
                <a:alpha val="65000"/>
              </a:srgbClr>
            </a:outerShdw>
          </a:effectLst>
        </p:spPr>
      </p:pic>
      <p:sp>
        <p:nvSpPr>
          <p:cNvPr id="4" name="Minus Sign 3">
            <a:extLst>
              <a:ext uri="{FF2B5EF4-FFF2-40B4-BE49-F238E27FC236}">
                <a16:creationId xmlns:a16="http://schemas.microsoft.com/office/drawing/2014/main" id="{DA7929FD-4F87-E099-6E53-37AC88C3C422}"/>
              </a:ext>
            </a:extLst>
          </p:cNvPr>
          <p:cNvSpPr/>
          <p:nvPr/>
        </p:nvSpPr>
        <p:spPr>
          <a:xfrm>
            <a:off x="5369342" y="-248716"/>
            <a:ext cx="7175302" cy="3523170"/>
          </a:xfrm>
          <a:prstGeom prst="mathMinu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rPr>
              <a:t>Araucaria </a:t>
            </a:r>
            <a:r>
              <a:rPr lang="en-US" sz="3200" b="1" err="1">
                <a:solidFill>
                  <a:srgbClr val="002060"/>
                </a:solidFill>
              </a:rPr>
              <a:t>Columnaris</a:t>
            </a:r>
            <a:r>
              <a:rPr lang="en-US" sz="3200" b="1">
                <a:solidFill>
                  <a:srgbClr val="002060"/>
                </a:solidFill>
              </a:rPr>
              <a:t> </a:t>
            </a:r>
          </a:p>
        </p:txBody>
      </p:sp>
    </p:spTree>
    <p:extLst>
      <p:ext uri="{BB962C8B-B14F-4D97-AF65-F5344CB8AC3E}">
        <p14:creationId xmlns:p14="http://schemas.microsoft.com/office/powerpoint/2010/main" val="18128260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5437404-AFC8-194F-95E0-BDADF5DD831B}"/>
              </a:ext>
            </a:extLst>
          </p:cNvPr>
          <p:cNvSpPr txBox="1"/>
          <p:nvPr/>
        </p:nvSpPr>
        <p:spPr>
          <a:xfrm>
            <a:off x="5690501" y="1443841"/>
            <a:ext cx="5929998" cy="2677656"/>
          </a:xfrm>
          <a:prstGeom prst="rect">
            <a:avLst/>
          </a:prstGeom>
          <a:noFill/>
        </p:spPr>
        <p:txBody>
          <a:bodyPr wrap="square">
            <a:spAutoFit/>
          </a:bodyPr>
          <a:lstStyle/>
          <a:p>
            <a:r>
              <a:rPr lang="en-US" sz="2800">
                <a:solidFill>
                  <a:srgbClr val="0070C0"/>
                </a:solidFill>
                <a:latin typeface="Abadi" panose="020B0604020104020204" pitchFamily="34" charset="0"/>
              </a:rPr>
              <a:t>Botanical name</a:t>
            </a:r>
            <a:r>
              <a:rPr lang="en-US" sz="2800">
                <a:latin typeface="Abadi" panose="020B0604020104020204" pitchFamily="34" charset="0"/>
              </a:rPr>
              <a:t> :Thrinax Radiata  ARECEAE</a:t>
            </a:r>
          </a:p>
          <a:p>
            <a:r>
              <a:rPr lang="en-US" sz="2800">
                <a:solidFill>
                  <a:srgbClr val="0070C0"/>
                </a:solidFill>
                <a:latin typeface="Abadi" panose="020B0604020104020204" pitchFamily="34" charset="0"/>
              </a:rPr>
              <a:t>English name</a:t>
            </a:r>
            <a:r>
              <a:rPr lang="en-US" sz="2800">
                <a:latin typeface="Abadi" panose="020B0604020104020204" pitchFamily="34" charset="0"/>
              </a:rPr>
              <a:t> :Florida Thatch Palm </a:t>
            </a:r>
          </a:p>
          <a:p>
            <a:r>
              <a:rPr lang="en-US" sz="2800">
                <a:latin typeface="Abadi" panose="020B0604020104020204" pitchFamily="34" charset="0"/>
              </a:rPr>
              <a:t>Hindi name : </a:t>
            </a:r>
            <a:r>
              <a:rPr lang="hi-IN" sz="2800">
                <a:latin typeface="Abadi" panose="020B0604020104020204" pitchFamily="34" charset="0"/>
              </a:rPr>
              <a:t>फ्लोरिडा फूस</a:t>
            </a:r>
            <a:endParaRPr lang="en-US" sz="2800">
              <a:latin typeface="Abadi" panose="020B0604020104020204" pitchFamily="34" charset="0"/>
            </a:endParaRPr>
          </a:p>
          <a:p>
            <a:r>
              <a:rPr lang="en-US" sz="2800">
                <a:solidFill>
                  <a:srgbClr val="0070C0"/>
                </a:solidFill>
                <a:latin typeface="Abadi" panose="020B0604020104020204" pitchFamily="34" charset="0"/>
              </a:rPr>
              <a:t>Usage</a:t>
            </a:r>
            <a:r>
              <a:rPr lang="en-US" sz="2800">
                <a:latin typeface="Abadi" panose="020B0604020104020204" pitchFamily="34" charset="0"/>
              </a:rPr>
              <a:t> : </a:t>
            </a:r>
            <a:r>
              <a:rPr lang="en-GB" sz="2800">
                <a:latin typeface="Abadi" panose="020B0604020104020204" pitchFamily="34" charset="0"/>
              </a:rPr>
              <a:t>Its common name derives from the use of its fronds in thatched roofing. Its fronds are the most used part of the palm, being utilized in broom construction, handicrafts, and food wrapping.</a:t>
            </a:r>
            <a:endParaRPr lang="en-US" sz="2800">
              <a:latin typeface="Abadi" panose="020B0604020104020204" pitchFamily="34" charset="0"/>
            </a:endParaRPr>
          </a:p>
        </p:txBody>
      </p:sp>
      <p:sp>
        <p:nvSpPr>
          <p:cNvPr id="14" name="TextBox 13">
            <a:extLst>
              <a:ext uri="{FF2B5EF4-FFF2-40B4-BE49-F238E27FC236}">
                <a16:creationId xmlns:a16="http://schemas.microsoft.com/office/drawing/2014/main" id="{C861B6AC-8F11-E043-BA8C-66EB1BC498B6}"/>
              </a:ext>
            </a:extLst>
          </p:cNvPr>
          <p:cNvSpPr txBox="1"/>
          <p:nvPr/>
        </p:nvSpPr>
        <p:spPr>
          <a:xfrm>
            <a:off x="5524502" y="102185"/>
            <a:ext cx="6226968" cy="553998"/>
          </a:xfrm>
          <a:prstGeom prst="rect">
            <a:avLst/>
          </a:prstGeom>
          <a:noFill/>
        </p:spPr>
        <p:txBody>
          <a:bodyPr wrap="square">
            <a:spAutoFit/>
          </a:bodyPr>
          <a:lstStyle/>
          <a:p>
            <a:pPr algn="ctr"/>
            <a:r>
              <a:rPr lang="en-IN" sz="2000" b="1">
                <a:solidFill>
                  <a:schemeClr val="accent1">
                    <a:lumMod val="75000"/>
                  </a:schemeClr>
                </a:solidFill>
              </a:rPr>
              <a:t>Janki Devi Memorial College</a:t>
            </a:r>
            <a:r>
              <a:rPr lang="en-IN" sz="2000" b="1">
                <a:solidFill>
                  <a:schemeClr val="tx2"/>
                </a:solidFill>
              </a:rPr>
              <a:t> </a:t>
            </a:r>
          </a:p>
          <a:p>
            <a:pPr algn="ctr"/>
            <a:r>
              <a:rPr lang="en-IN" sz="2000" b="1">
                <a:solidFill>
                  <a:schemeClr val="tx2"/>
                </a:solidFill>
              </a:rPr>
              <a:t>(University of Delhi)</a:t>
            </a:r>
            <a:endParaRPr lang="en-US" sz="2000"/>
          </a:p>
        </p:txBody>
      </p:sp>
      <p:sp>
        <p:nvSpPr>
          <p:cNvPr id="16" name="TextBox 15">
            <a:extLst>
              <a:ext uri="{FF2B5EF4-FFF2-40B4-BE49-F238E27FC236}">
                <a16:creationId xmlns:a16="http://schemas.microsoft.com/office/drawing/2014/main" id="{B386C980-4708-9649-8ADB-710B43FCA9EC}"/>
              </a:ext>
            </a:extLst>
          </p:cNvPr>
          <p:cNvSpPr txBox="1"/>
          <p:nvPr/>
        </p:nvSpPr>
        <p:spPr>
          <a:xfrm>
            <a:off x="5654438" y="5749796"/>
            <a:ext cx="5403246" cy="1338828"/>
          </a:xfrm>
          <a:prstGeom prst="rect">
            <a:avLst/>
          </a:prstGeom>
          <a:noFill/>
        </p:spPr>
        <p:txBody>
          <a:bodyPr wrap="square">
            <a:spAutoFit/>
          </a:bodyPr>
          <a:lstStyle/>
          <a:p>
            <a:r>
              <a:rPr lang="en-US"/>
              <a:t>Source: Wikipedia </a:t>
            </a:r>
          </a:p>
          <a:p>
            <a:r>
              <a:rPr lang="en-US"/>
              <a:t>Picture</a:t>
            </a:r>
            <a:r>
              <a:rPr lang="en-GB"/>
              <a:t> </a:t>
            </a:r>
            <a:r>
              <a:rPr lang="en-US"/>
              <a:t>Courtesy: JDMC Gardens</a:t>
            </a:r>
          </a:p>
          <a:p>
            <a:r>
              <a:rPr lang="en-GB"/>
              <a:t>Faculty</a:t>
            </a:r>
            <a:r>
              <a:rPr lang="en-US"/>
              <a:t> - Tara N.</a:t>
            </a:r>
          </a:p>
          <a:p>
            <a:r>
              <a:rPr lang="en-US"/>
              <a:t>Students- </a:t>
            </a:r>
            <a:r>
              <a:rPr lang="en-GB" err="1"/>
              <a:t>Shikha</a:t>
            </a:r>
            <a:r>
              <a:rPr lang="en-GB"/>
              <a:t>, </a:t>
            </a:r>
            <a:r>
              <a:rPr lang="en-GB" err="1"/>
              <a:t>Neetu</a:t>
            </a:r>
            <a:r>
              <a:rPr lang="en-US"/>
              <a:t>, </a:t>
            </a:r>
            <a:r>
              <a:rPr lang="en-US" err="1"/>
              <a:t>Archana</a:t>
            </a:r>
            <a:r>
              <a:rPr lang="en-US"/>
              <a:t>  </a:t>
            </a:r>
          </a:p>
          <a:p>
            <a:endParaRPr lang="en-US"/>
          </a:p>
          <a:p>
            <a:endParaRPr lang="en-US"/>
          </a:p>
        </p:txBody>
      </p:sp>
      <p:pic>
        <p:nvPicPr>
          <p:cNvPr id="3" name="Picture 3">
            <a:extLst>
              <a:ext uri="{FF2B5EF4-FFF2-40B4-BE49-F238E27FC236}">
                <a16:creationId xmlns:a16="http://schemas.microsoft.com/office/drawing/2014/main" id="{D03569E5-D835-2B47-8053-BC7A6B7047E0}"/>
              </a:ext>
            </a:extLst>
          </p:cNvPr>
          <p:cNvPicPr>
            <a:picLocks noChangeAspect="1"/>
          </p:cNvPicPr>
          <p:nvPr/>
        </p:nvPicPr>
        <p:blipFill>
          <a:blip r:embed="rId3"/>
          <a:stretch>
            <a:fillRect/>
          </a:stretch>
        </p:blipFill>
        <p:spPr>
          <a:xfrm>
            <a:off x="5930422" y="128784"/>
            <a:ext cx="635875" cy="654687"/>
          </a:xfrm>
          <a:prstGeom prst="rect">
            <a:avLst/>
          </a:prstGeom>
        </p:spPr>
      </p:pic>
      <p:pic>
        <p:nvPicPr>
          <p:cNvPr id="11" name="Picture 10">
            <a:extLst>
              <a:ext uri="{FF2B5EF4-FFF2-40B4-BE49-F238E27FC236}">
                <a16:creationId xmlns:a16="http://schemas.microsoft.com/office/drawing/2014/main" id="{A328ED77-68A4-77B0-59CD-C2D5CBC25F90}"/>
              </a:ext>
            </a:extLst>
          </p:cNvPr>
          <p:cNvPicPr>
            <a:picLocks noChangeAspect="1"/>
          </p:cNvPicPr>
          <p:nvPr/>
        </p:nvPicPr>
        <p:blipFill>
          <a:blip r:embed="rId4"/>
          <a:srcRect/>
          <a:stretch/>
        </p:blipFill>
        <p:spPr>
          <a:xfrm>
            <a:off x="-1" y="18038"/>
            <a:ext cx="4036219" cy="6839962"/>
          </a:xfrm>
          <a:prstGeom prst="rect">
            <a:avLst/>
          </a:prstGeom>
          <a:ln>
            <a:noFill/>
          </a:ln>
          <a:effectLst>
            <a:outerShdw blurRad="292100" dist="139700" dir="2700000" algn="tl" rotWithShape="0">
              <a:srgbClr val="333333">
                <a:alpha val="65000"/>
              </a:srgbClr>
            </a:outerShdw>
          </a:effectLst>
        </p:spPr>
      </p:pic>
      <p:sp>
        <p:nvSpPr>
          <p:cNvPr id="4" name="Minus Sign 3">
            <a:extLst>
              <a:ext uri="{FF2B5EF4-FFF2-40B4-BE49-F238E27FC236}">
                <a16:creationId xmlns:a16="http://schemas.microsoft.com/office/drawing/2014/main" id="{5B9178D1-E9BD-DCB4-4C89-2F66F79B979D}"/>
              </a:ext>
            </a:extLst>
          </p:cNvPr>
          <p:cNvSpPr/>
          <p:nvPr/>
        </p:nvSpPr>
        <p:spPr>
          <a:xfrm>
            <a:off x="4936956" y="-164596"/>
            <a:ext cx="6366413" cy="2758867"/>
          </a:xfrm>
          <a:prstGeom prst="mathMinu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solidFill>
                  <a:srgbClr val="002060"/>
                </a:solidFill>
              </a:rPr>
              <a:t>Thrinax</a:t>
            </a:r>
            <a:r>
              <a:rPr lang="en-US" sz="3200" b="1">
                <a:solidFill>
                  <a:srgbClr val="002060"/>
                </a:solidFill>
              </a:rPr>
              <a:t> </a:t>
            </a:r>
            <a:r>
              <a:rPr lang="en-US" sz="3200" b="1" err="1">
                <a:solidFill>
                  <a:srgbClr val="002060"/>
                </a:solidFill>
              </a:rPr>
              <a:t>Radiata</a:t>
            </a:r>
            <a:r>
              <a:rPr lang="en-US" sz="3200" b="1">
                <a:solidFill>
                  <a:srgbClr val="002060"/>
                </a:solidFill>
              </a:rPr>
              <a:t> </a:t>
            </a:r>
          </a:p>
        </p:txBody>
      </p:sp>
    </p:spTree>
    <p:extLst>
      <p:ext uri="{BB962C8B-B14F-4D97-AF65-F5344CB8AC3E}">
        <p14:creationId xmlns:p14="http://schemas.microsoft.com/office/powerpoint/2010/main" val="1608624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41C5461-34C4-B582-020D-8352327E81AE}"/>
              </a:ext>
            </a:extLst>
          </p:cNvPr>
          <p:cNvSpPr txBox="1"/>
          <p:nvPr/>
        </p:nvSpPr>
        <p:spPr>
          <a:xfrm rot="10800000" flipV="1">
            <a:off x="5512984" y="567734"/>
            <a:ext cx="4667000" cy="507831"/>
          </a:xfrm>
          <a:prstGeom prst="rect">
            <a:avLst/>
          </a:prstGeom>
          <a:noFill/>
        </p:spPr>
        <p:txBody>
          <a:bodyPr wrap="square" anchor="ctr">
            <a:spAutoFit/>
          </a:bodyPr>
          <a:lstStyle/>
          <a:p>
            <a:pPr algn="ctr"/>
            <a:r>
              <a:rPr lang="en-IN" b="1">
                <a:solidFill>
                  <a:schemeClr val="accent1">
                    <a:lumMod val="75000"/>
                  </a:schemeClr>
                </a:solidFill>
              </a:rPr>
              <a:t>Janki Devi Memorial College</a:t>
            </a:r>
            <a:r>
              <a:rPr lang="en-IN" b="1">
                <a:solidFill>
                  <a:schemeClr val="tx2"/>
                </a:solidFill>
              </a:rPr>
              <a:t> </a:t>
            </a:r>
          </a:p>
          <a:p>
            <a:pPr algn="ctr"/>
            <a:r>
              <a:rPr lang="en-IN" b="1">
                <a:solidFill>
                  <a:schemeClr val="tx2"/>
                </a:solidFill>
              </a:rPr>
              <a:t>(University of Delhi)</a:t>
            </a:r>
            <a:endParaRPr lang="en-US" b="1">
              <a:solidFill>
                <a:schemeClr val="tx2"/>
              </a:solidFill>
            </a:endParaRPr>
          </a:p>
        </p:txBody>
      </p:sp>
      <p:sp>
        <p:nvSpPr>
          <p:cNvPr id="13" name="TextBox 12">
            <a:extLst>
              <a:ext uri="{FF2B5EF4-FFF2-40B4-BE49-F238E27FC236}">
                <a16:creationId xmlns:a16="http://schemas.microsoft.com/office/drawing/2014/main" id="{EFB2FF0B-7BA1-842E-F0BF-EF8C097598E6}"/>
              </a:ext>
            </a:extLst>
          </p:cNvPr>
          <p:cNvSpPr txBox="1"/>
          <p:nvPr/>
        </p:nvSpPr>
        <p:spPr>
          <a:xfrm>
            <a:off x="4784137" y="2352979"/>
            <a:ext cx="6238282" cy="1477328"/>
          </a:xfrm>
          <a:prstGeom prst="rect">
            <a:avLst/>
          </a:prstGeom>
          <a:noFill/>
        </p:spPr>
        <p:txBody>
          <a:bodyPr wrap="square">
            <a:spAutoFit/>
          </a:bodyPr>
          <a:lstStyle/>
          <a:p>
            <a:r>
              <a:rPr lang="en-US" sz="2400">
                <a:solidFill>
                  <a:srgbClr val="0070C0"/>
                </a:solidFill>
              </a:rPr>
              <a:t>Botanical name</a:t>
            </a:r>
            <a:r>
              <a:rPr lang="en-US" sz="2400"/>
              <a:t> : Dahlia Pinnata</a:t>
            </a:r>
          </a:p>
          <a:p>
            <a:r>
              <a:rPr lang="en-US" sz="2400">
                <a:solidFill>
                  <a:srgbClr val="0070C0"/>
                </a:solidFill>
              </a:rPr>
              <a:t>English name</a:t>
            </a:r>
            <a:r>
              <a:rPr lang="en-US" sz="2400"/>
              <a:t>: Garden Dahlia</a:t>
            </a:r>
          </a:p>
          <a:p>
            <a:r>
              <a:rPr lang="en-US" sz="2400">
                <a:solidFill>
                  <a:srgbClr val="0070C0"/>
                </a:solidFill>
              </a:rPr>
              <a:t>Hindi name</a:t>
            </a:r>
            <a:r>
              <a:rPr lang="en-US" sz="2400"/>
              <a:t>: </a:t>
            </a:r>
            <a:r>
              <a:rPr lang="hi-IN" sz="2400"/>
              <a:t>डेलिया</a:t>
            </a:r>
            <a:endParaRPr lang="en-US" sz="2400"/>
          </a:p>
          <a:p>
            <a:r>
              <a:rPr lang="en-US" sz="2400">
                <a:solidFill>
                  <a:srgbClr val="0070C0"/>
                </a:solidFill>
              </a:rPr>
              <a:t>Usage</a:t>
            </a:r>
            <a:r>
              <a:rPr lang="en-US" sz="2400"/>
              <a:t> : It is </a:t>
            </a:r>
            <a:r>
              <a:rPr lang="en-GB" sz="2400"/>
              <a:t>an</a:t>
            </a:r>
            <a:r>
              <a:rPr lang="en-US" sz="2400"/>
              <a:t> herb which is used to treat epilepsy, skin problems such as rashes, cracks and soothe tired feet.</a:t>
            </a:r>
          </a:p>
        </p:txBody>
      </p:sp>
      <p:sp>
        <p:nvSpPr>
          <p:cNvPr id="15" name="TextBox 14">
            <a:extLst>
              <a:ext uri="{FF2B5EF4-FFF2-40B4-BE49-F238E27FC236}">
                <a16:creationId xmlns:a16="http://schemas.microsoft.com/office/drawing/2014/main" id="{0FCCB0C5-4137-1EA8-A410-4B051D2AB622}"/>
              </a:ext>
            </a:extLst>
          </p:cNvPr>
          <p:cNvSpPr txBox="1"/>
          <p:nvPr/>
        </p:nvSpPr>
        <p:spPr>
          <a:xfrm flipH="1">
            <a:off x="4784137" y="4971113"/>
            <a:ext cx="4877846" cy="461665"/>
          </a:xfrm>
          <a:prstGeom prst="rect">
            <a:avLst/>
          </a:prstGeom>
          <a:noFill/>
        </p:spPr>
        <p:txBody>
          <a:bodyPr wrap="square">
            <a:spAutoFit/>
          </a:bodyPr>
          <a:lstStyle/>
          <a:p>
            <a:r>
              <a:rPr lang="en-US" sz="1600"/>
              <a:t>Source- Wikipedia </a:t>
            </a:r>
          </a:p>
          <a:p>
            <a:r>
              <a:rPr lang="en-US" sz="1600"/>
              <a:t>Picture courtesy- </a:t>
            </a:r>
            <a:r>
              <a:rPr lang="en-GB" sz="1600"/>
              <a:t>JDMC Gardens</a:t>
            </a:r>
            <a:endParaRPr lang="en-US" sz="1600"/>
          </a:p>
        </p:txBody>
      </p:sp>
      <p:sp>
        <p:nvSpPr>
          <p:cNvPr id="17" name="TextBox 16">
            <a:extLst>
              <a:ext uri="{FF2B5EF4-FFF2-40B4-BE49-F238E27FC236}">
                <a16:creationId xmlns:a16="http://schemas.microsoft.com/office/drawing/2014/main" id="{26613B12-7D54-634C-4501-D3CDDFE9AAD0}"/>
              </a:ext>
            </a:extLst>
          </p:cNvPr>
          <p:cNvSpPr txBox="1"/>
          <p:nvPr/>
        </p:nvSpPr>
        <p:spPr>
          <a:xfrm flipH="1">
            <a:off x="4784137" y="5651138"/>
            <a:ext cx="4097832" cy="461665"/>
          </a:xfrm>
          <a:prstGeom prst="rect">
            <a:avLst/>
          </a:prstGeom>
          <a:noFill/>
        </p:spPr>
        <p:txBody>
          <a:bodyPr wrap="square">
            <a:spAutoFit/>
          </a:bodyPr>
          <a:lstStyle/>
          <a:p>
            <a:r>
              <a:rPr lang="en-GB" sz="1600"/>
              <a:t>F</a:t>
            </a:r>
            <a:r>
              <a:rPr lang="en-US" sz="1600" err="1"/>
              <a:t>aculty</a:t>
            </a:r>
            <a:r>
              <a:rPr lang="en-US" sz="1600"/>
              <a:t> -Tara N.</a:t>
            </a:r>
          </a:p>
          <a:p>
            <a:r>
              <a:rPr lang="en-US" sz="1600"/>
              <a:t>Students- </a:t>
            </a:r>
            <a:r>
              <a:rPr lang="en-GB" sz="1600" err="1"/>
              <a:t>Shikha</a:t>
            </a:r>
            <a:r>
              <a:rPr lang="en-GB" sz="1600"/>
              <a:t>, </a:t>
            </a:r>
            <a:r>
              <a:rPr lang="en-GB" sz="1600" err="1"/>
              <a:t>Neetu</a:t>
            </a:r>
            <a:r>
              <a:rPr lang="en-US" sz="1600"/>
              <a:t>, Archana</a:t>
            </a:r>
          </a:p>
        </p:txBody>
      </p:sp>
      <p:sp>
        <p:nvSpPr>
          <p:cNvPr id="3" name="Rectangle 2">
            <a:extLst>
              <a:ext uri="{FF2B5EF4-FFF2-40B4-BE49-F238E27FC236}">
                <a16:creationId xmlns:a16="http://schemas.microsoft.com/office/drawing/2014/main" id="{2DEFFD79-F25A-F8DC-E45E-D0E36B67E996}"/>
              </a:ext>
            </a:extLst>
          </p:cNvPr>
          <p:cNvSpPr/>
          <p:nvPr/>
        </p:nvSpPr>
        <p:spPr>
          <a:xfrm>
            <a:off x="4784137" y="1389004"/>
            <a:ext cx="6238282" cy="71978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err="1">
                <a:solidFill>
                  <a:srgbClr val="002060"/>
                </a:solidFill>
              </a:rPr>
              <a:t>Dahila</a:t>
            </a:r>
            <a:r>
              <a:rPr lang="en-GB" sz="3200" b="1">
                <a:solidFill>
                  <a:srgbClr val="002060"/>
                </a:solidFill>
              </a:rPr>
              <a:t> </a:t>
            </a:r>
            <a:r>
              <a:rPr lang="en-GB" sz="3200" b="1" err="1">
                <a:solidFill>
                  <a:srgbClr val="002060"/>
                </a:solidFill>
              </a:rPr>
              <a:t>Pinnata</a:t>
            </a:r>
            <a:endParaRPr lang="en-US" sz="3200" b="1">
              <a:solidFill>
                <a:srgbClr val="002060"/>
              </a:solidFill>
            </a:endParaRPr>
          </a:p>
        </p:txBody>
      </p:sp>
      <p:pic>
        <p:nvPicPr>
          <p:cNvPr id="7" name="Picture 9">
            <a:extLst>
              <a:ext uri="{FF2B5EF4-FFF2-40B4-BE49-F238E27FC236}">
                <a16:creationId xmlns:a16="http://schemas.microsoft.com/office/drawing/2014/main" id="{57BD1C85-07C5-0DEE-7A15-29578429E084}"/>
              </a:ext>
            </a:extLst>
          </p:cNvPr>
          <p:cNvPicPr>
            <a:picLocks noChangeAspect="1"/>
          </p:cNvPicPr>
          <p:nvPr/>
        </p:nvPicPr>
        <p:blipFill>
          <a:blip r:embed="rId2"/>
          <a:stretch>
            <a:fillRect/>
          </a:stretch>
        </p:blipFill>
        <p:spPr>
          <a:xfrm rot="10800000" flipV="1">
            <a:off x="4784137" y="498484"/>
            <a:ext cx="1077390" cy="793629"/>
          </a:xfrm>
          <a:prstGeom prst="rect">
            <a:avLst/>
          </a:prstGeom>
        </p:spPr>
      </p:pic>
      <p:pic>
        <p:nvPicPr>
          <p:cNvPr id="5" name="Picture 7">
            <a:extLst>
              <a:ext uri="{FF2B5EF4-FFF2-40B4-BE49-F238E27FC236}">
                <a16:creationId xmlns:a16="http://schemas.microsoft.com/office/drawing/2014/main" id="{7E708FC1-DF46-9CF8-4BEE-16822E835728}"/>
              </a:ext>
            </a:extLst>
          </p:cNvPr>
          <p:cNvPicPr>
            <a:picLocks noChangeAspect="1"/>
          </p:cNvPicPr>
          <p:nvPr/>
        </p:nvPicPr>
        <p:blipFill rotWithShape="1">
          <a:blip r:embed="rId3"/>
          <a:srcRect l="-896" t="24454" r="1946"/>
          <a:stretch/>
        </p:blipFill>
        <p:spPr>
          <a:xfrm>
            <a:off x="-77376" y="-34787"/>
            <a:ext cx="4191000" cy="6927574"/>
          </a:xfrm>
          <a:prstGeom prst="rect">
            <a:avLst/>
          </a:prstGeom>
        </p:spPr>
      </p:pic>
    </p:spTree>
    <p:extLst>
      <p:ext uri="{BB962C8B-B14F-4D97-AF65-F5344CB8AC3E}">
        <p14:creationId xmlns:p14="http://schemas.microsoft.com/office/powerpoint/2010/main" val="32436497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6" name="Picture 10">
            <a:extLst>
              <a:ext uri="{FF2B5EF4-FFF2-40B4-BE49-F238E27FC236}">
                <a16:creationId xmlns:a16="http://schemas.microsoft.com/office/drawing/2014/main" id="{6B9340E5-A9A9-F94E-51CF-C956513216BB}"/>
              </a:ext>
            </a:extLst>
          </p:cNvPr>
          <p:cNvPicPr>
            <a:picLocks noGrp="1" noChangeAspect="1"/>
          </p:cNvPicPr>
          <p:nvPr>
            <p:ph idx="1"/>
          </p:nvPr>
        </p:nvPicPr>
        <p:blipFill>
          <a:blip r:embed="rId2"/>
          <a:srcRect/>
          <a:stretch/>
        </p:blipFill>
        <p:spPr>
          <a:xfrm rot="16200000">
            <a:off x="-1321160" y="1393465"/>
            <a:ext cx="6811492" cy="4117578"/>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51341D50-AA54-DF47-B4B1-2024648B3F82}"/>
              </a:ext>
            </a:extLst>
          </p:cNvPr>
          <p:cNvSpPr txBox="1"/>
          <p:nvPr/>
        </p:nvSpPr>
        <p:spPr>
          <a:xfrm flipH="1">
            <a:off x="7173803" y="2001500"/>
            <a:ext cx="4560093" cy="1754326"/>
          </a:xfrm>
          <a:prstGeom prst="rect">
            <a:avLst/>
          </a:prstGeom>
          <a:noFill/>
        </p:spPr>
        <p:txBody>
          <a:bodyPr wrap="square">
            <a:spAutoFit/>
          </a:bodyPr>
          <a:lstStyle/>
          <a:p>
            <a:r>
              <a:rPr lang="en-US" sz="2400">
                <a:solidFill>
                  <a:srgbClr val="0070C0"/>
                </a:solidFill>
                <a:latin typeface="Abadi" panose="020B0604020104020204" pitchFamily="34" charset="0"/>
              </a:rPr>
              <a:t>Botanical name</a:t>
            </a:r>
            <a:r>
              <a:rPr lang="en-US" sz="2400">
                <a:latin typeface="Abadi" panose="020B0604020104020204" pitchFamily="34" charset="0"/>
              </a:rPr>
              <a:t> :Phoenix Roebelonii</a:t>
            </a:r>
          </a:p>
          <a:p>
            <a:r>
              <a:rPr lang="en-US" sz="2400">
                <a:solidFill>
                  <a:srgbClr val="0070C0"/>
                </a:solidFill>
                <a:latin typeface="Abadi" panose="020B0604020104020204" pitchFamily="34" charset="0"/>
              </a:rPr>
              <a:t>Common name</a:t>
            </a:r>
            <a:r>
              <a:rPr lang="en-US" sz="2400">
                <a:solidFill>
                  <a:schemeClr val="accent4">
                    <a:lumMod val="75000"/>
                  </a:schemeClr>
                </a:solidFill>
                <a:latin typeface="Abadi" panose="020B0604020104020204" pitchFamily="34" charset="0"/>
              </a:rPr>
              <a:t> </a:t>
            </a:r>
            <a:r>
              <a:rPr lang="en-US" sz="2400">
                <a:solidFill>
                  <a:schemeClr val="bg2">
                    <a:lumMod val="25000"/>
                  </a:schemeClr>
                </a:solidFill>
                <a:latin typeface="Abadi" panose="020B0604020104020204" pitchFamily="34" charset="0"/>
              </a:rPr>
              <a:t>:</a:t>
            </a:r>
            <a:r>
              <a:rPr lang="en-US" sz="2400">
                <a:latin typeface="Abadi" panose="020B0604020104020204" pitchFamily="34" charset="0"/>
              </a:rPr>
              <a:t>Pygmy Date Palm </a:t>
            </a:r>
          </a:p>
          <a:p>
            <a:r>
              <a:rPr lang="en-US" sz="2400">
                <a:solidFill>
                  <a:srgbClr val="0070C0"/>
                </a:solidFill>
                <a:latin typeface="Abadi" panose="020B0604020104020204" pitchFamily="34" charset="0"/>
              </a:rPr>
              <a:t>Hindi name </a:t>
            </a:r>
            <a:r>
              <a:rPr lang="en-US" sz="2400">
                <a:latin typeface="Abadi" panose="020B0604020104020204" pitchFamily="34" charset="0"/>
              </a:rPr>
              <a:t>:</a:t>
            </a:r>
            <a:r>
              <a:rPr lang="hi-IN" sz="2400">
                <a:latin typeface="Abadi" panose="020B0604020104020204" pitchFamily="34" charset="0"/>
              </a:rPr>
              <a:t>पिग्मी खजूर</a:t>
            </a:r>
            <a:endParaRPr lang="en-US" sz="2400">
              <a:latin typeface="Abadi" panose="020B0604020104020204" pitchFamily="34" charset="0"/>
            </a:endParaRPr>
          </a:p>
          <a:p>
            <a:r>
              <a:rPr lang="en-US" sz="2400">
                <a:solidFill>
                  <a:srgbClr val="0070C0"/>
                </a:solidFill>
                <a:latin typeface="Abadi" panose="020B0604020104020204" pitchFamily="34" charset="0"/>
              </a:rPr>
              <a:t>Usage </a:t>
            </a:r>
            <a:r>
              <a:rPr lang="en-US" sz="2400">
                <a:latin typeface="Abadi" panose="020B0604020104020204" pitchFamily="34" charset="0"/>
              </a:rPr>
              <a:t>: This plant is South Eastern Asian by birth. A popular decorative tree that grows slowly and requires little trimming.</a:t>
            </a:r>
          </a:p>
        </p:txBody>
      </p:sp>
      <p:sp>
        <p:nvSpPr>
          <p:cNvPr id="8" name="TextBox 7">
            <a:extLst>
              <a:ext uri="{FF2B5EF4-FFF2-40B4-BE49-F238E27FC236}">
                <a16:creationId xmlns:a16="http://schemas.microsoft.com/office/drawing/2014/main" id="{E31A833E-EFE2-934A-9798-8F3248299853}"/>
              </a:ext>
            </a:extLst>
          </p:cNvPr>
          <p:cNvSpPr txBox="1"/>
          <p:nvPr/>
        </p:nvSpPr>
        <p:spPr>
          <a:xfrm>
            <a:off x="6935678" y="320050"/>
            <a:ext cx="6155530" cy="553998"/>
          </a:xfrm>
          <a:prstGeom prst="rect">
            <a:avLst/>
          </a:prstGeom>
          <a:noFill/>
        </p:spPr>
        <p:txBody>
          <a:bodyPr wrap="square">
            <a:spAutoFit/>
          </a:bodyPr>
          <a:lstStyle/>
          <a:p>
            <a:pPr algn="ctr"/>
            <a:r>
              <a:rPr lang="en-IN" sz="2000" b="1">
                <a:solidFill>
                  <a:schemeClr val="accent1">
                    <a:lumMod val="75000"/>
                  </a:schemeClr>
                </a:solidFill>
              </a:rPr>
              <a:t>Janki Devi Memorial College</a:t>
            </a:r>
            <a:r>
              <a:rPr lang="en-IN" sz="2000" b="1">
                <a:solidFill>
                  <a:schemeClr val="tx2"/>
                </a:solidFill>
              </a:rPr>
              <a:t> </a:t>
            </a:r>
          </a:p>
          <a:p>
            <a:pPr algn="ctr"/>
            <a:r>
              <a:rPr lang="en-IN" sz="2000" b="1">
                <a:solidFill>
                  <a:schemeClr val="tx2"/>
                </a:solidFill>
              </a:rPr>
              <a:t>(University of Delhi)</a:t>
            </a:r>
            <a:endParaRPr lang="en-US" sz="2000"/>
          </a:p>
        </p:txBody>
      </p:sp>
      <p:sp>
        <p:nvSpPr>
          <p:cNvPr id="10" name="TextBox 9">
            <a:extLst>
              <a:ext uri="{FF2B5EF4-FFF2-40B4-BE49-F238E27FC236}">
                <a16:creationId xmlns:a16="http://schemas.microsoft.com/office/drawing/2014/main" id="{DE263B4A-BB3E-2A46-A5E2-B6B1C36D9DBB}"/>
              </a:ext>
            </a:extLst>
          </p:cNvPr>
          <p:cNvSpPr txBox="1"/>
          <p:nvPr/>
        </p:nvSpPr>
        <p:spPr>
          <a:xfrm>
            <a:off x="7233332" y="5329555"/>
            <a:ext cx="4441034" cy="1615827"/>
          </a:xfrm>
          <a:prstGeom prst="rect">
            <a:avLst/>
          </a:prstGeom>
          <a:noFill/>
        </p:spPr>
        <p:txBody>
          <a:bodyPr wrap="square">
            <a:spAutoFit/>
          </a:bodyPr>
          <a:lstStyle/>
          <a:p>
            <a:r>
              <a:rPr lang="en-US" sz="1600">
                <a:latin typeface="Abadi" panose="020B0604020104020204" pitchFamily="34" charset="0"/>
              </a:rPr>
              <a:t>Source: Wikipedia</a:t>
            </a:r>
          </a:p>
          <a:p>
            <a:r>
              <a:rPr lang="en-US" sz="1600">
                <a:latin typeface="Abadi" panose="020B0604020104020204" pitchFamily="34" charset="0"/>
              </a:rPr>
              <a:t>Picture</a:t>
            </a:r>
            <a:r>
              <a:rPr lang="en-GB" sz="1600">
                <a:latin typeface="Abadi" panose="020B0604020104020204" pitchFamily="34" charset="0"/>
              </a:rPr>
              <a:t> </a:t>
            </a:r>
            <a:r>
              <a:rPr lang="en-US" sz="1600">
                <a:latin typeface="Abadi" panose="020B0604020104020204" pitchFamily="34" charset="0"/>
              </a:rPr>
              <a:t>Courtesy: JDMC Gardens</a:t>
            </a:r>
          </a:p>
          <a:p>
            <a:endParaRPr lang="en-GB" sz="1600">
              <a:latin typeface="Abadi" panose="020B0604020104020204" pitchFamily="34" charset="0"/>
            </a:endParaRPr>
          </a:p>
          <a:p>
            <a:r>
              <a:rPr lang="en-GB" sz="1600">
                <a:latin typeface="Abadi" panose="020B0604020104020204" pitchFamily="34" charset="0"/>
              </a:rPr>
              <a:t>Fa</a:t>
            </a:r>
            <a:r>
              <a:rPr lang="en-US" sz="1600" err="1">
                <a:latin typeface="Abadi" panose="020B0604020104020204" pitchFamily="34" charset="0"/>
              </a:rPr>
              <a:t>culty</a:t>
            </a:r>
            <a:r>
              <a:rPr lang="en-US" sz="1600">
                <a:latin typeface="Abadi" panose="020B0604020104020204" pitchFamily="34" charset="0"/>
              </a:rPr>
              <a:t> - Tara N.</a:t>
            </a:r>
          </a:p>
          <a:p>
            <a:r>
              <a:rPr lang="en-US" sz="1600">
                <a:latin typeface="Abadi" panose="020B0604020104020204" pitchFamily="34" charset="0"/>
              </a:rPr>
              <a:t>Students- </a:t>
            </a:r>
            <a:r>
              <a:rPr lang="en-GB" sz="1600" err="1">
                <a:latin typeface="Abadi" panose="020B0604020104020204" pitchFamily="34" charset="0"/>
              </a:rPr>
              <a:t>Shikh</a:t>
            </a:r>
            <a:r>
              <a:rPr lang="en-GB" sz="1600">
                <a:latin typeface="Abadi" panose="020B0604020104020204" pitchFamily="34" charset="0"/>
              </a:rPr>
              <a:t>,</a:t>
            </a:r>
            <a:r>
              <a:rPr lang="en-US" sz="1600">
                <a:latin typeface="Abadi" panose="020B0604020104020204" pitchFamily="34" charset="0"/>
              </a:rPr>
              <a:t> </a:t>
            </a:r>
            <a:r>
              <a:rPr lang="en-US" sz="1600" err="1">
                <a:latin typeface="Abadi" panose="020B0604020104020204" pitchFamily="34" charset="0"/>
              </a:rPr>
              <a:t>Neetu</a:t>
            </a:r>
            <a:r>
              <a:rPr lang="en-US" sz="1600">
                <a:latin typeface="Abadi" panose="020B0604020104020204" pitchFamily="34" charset="0"/>
              </a:rPr>
              <a:t>, </a:t>
            </a:r>
            <a:r>
              <a:rPr lang="en-US" sz="1600" err="1">
                <a:latin typeface="Abadi" panose="020B0604020104020204" pitchFamily="34" charset="0"/>
              </a:rPr>
              <a:t>Archana</a:t>
            </a:r>
            <a:r>
              <a:rPr lang="en-US" sz="1600">
                <a:latin typeface="Abadi" panose="020B0604020104020204" pitchFamily="34" charset="0"/>
              </a:rPr>
              <a:t>  </a:t>
            </a:r>
          </a:p>
          <a:p>
            <a:endParaRPr lang="en-US" sz="1600">
              <a:latin typeface="Abadi" panose="020B0604020104020204" pitchFamily="34" charset="0"/>
            </a:endParaRPr>
          </a:p>
          <a:p>
            <a:endParaRPr lang="en-US">
              <a:latin typeface="Abadi" panose="020B0604020104020204" pitchFamily="34" charset="0"/>
            </a:endParaRPr>
          </a:p>
          <a:p>
            <a:endParaRPr lang="en-US">
              <a:latin typeface="Abadi" panose="020B0604020104020204" pitchFamily="34" charset="0"/>
            </a:endParaRPr>
          </a:p>
        </p:txBody>
      </p:sp>
      <p:pic>
        <p:nvPicPr>
          <p:cNvPr id="12" name="Picture 12">
            <a:extLst>
              <a:ext uri="{FF2B5EF4-FFF2-40B4-BE49-F238E27FC236}">
                <a16:creationId xmlns:a16="http://schemas.microsoft.com/office/drawing/2014/main" id="{D1F87E26-EC59-6C4B-88BC-5CB1981990D6}"/>
              </a:ext>
            </a:extLst>
          </p:cNvPr>
          <p:cNvPicPr>
            <a:picLocks noChangeAspect="1"/>
          </p:cNvPicPr>
          <p:nvPr/>
        </p:nvPicPr>
        <p:blipFill>
          <a:blip r:embed="rId3"/>
          <a:stretch>
            <a:fillRect/>
          </a:stretch>
        </p:blipFill>
        <p:spPr>
          <a:xfrm>
            <a:off x="7053764" y="43187"/>
            <a:ext cx="1002545" cy="984749"/>
          </a:xfrm>
          <a:prstGeom prst="rect">
            <a:avLst/>
          </a:prstGeom>
        </p:spPr>
      </p:pic>
      <p:sp>
        <p:nvSpPr>
          <p:cNvPr id="3" name="Minus Sign 2">
            <a:extLst>
              <a:ext uri="{FF2B5EF4-FFF2-40B4-BE49-F238E27FC236}">
                <a16:creationId xmlns:a16="http://schemas.microsoft.com/office/drawing/2014/main" id="{19633C05-4D1C-9FD2-6D79-C0186D2B1A5A}"/>
              </a:ext>
            </a:extLst>
          </p:cNvPr>
          <p:cNvSpPr/>
          <p:nvPr/>
        </p:nvSpPr>
        <p:spPr>
          <a:xfrm>
            <a:off x="6417468" y="43187"/>
            <a:ext cx="5861852" cy="2920488"/>
          </a:xfrm>
          <a:prstGeom prst="mathMinu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rPr>
              <a:t>Phoenix </a:t>
            </a:r>
            <a:r>
              <a:rPr lang="en-US" sz="3200" b="1" err="1">
                <a:solidFill>
                  <a:srgbClr val="002060"/>
                </a:solidFill>
              </a:rPr>
              <a:t>Roebelenii</a:t>
            </a:r>
            <a:endParaRPr lang="en-US" sz="3200" b="1">
              <a:solidFill>
                <a:srgbClr val="002060"/>
              </a:solidFill>
            </a:endParaRPr>
          </a:p>
        </p:txBody>
      </p:sp>
    </p:spTree>
    <p:extLst>
      <p:ext uri="{BB962C8B-B14F-4D97-AF65-F5344CB8AC3E}">
        <p14:creationId xmlns:p14="http://schemas.microsoft.com/office/powerpoint/2010/main" val="2067281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F1BB7B89-2281-6B48-AF32-00466E6E15D3}"/>
              </a:ext>
            </a:extLst>
          </p:cNvPr>
          <p:cNvPicPr>
            <a:picLocks noGrp="1" noChangeAspect="1"/>
          </p:cNvPicPr>
          <p:nvPr>
            <p:ph idx="1"/>
          </p:nvPr>
        </p:nvPicPr>
        <p:blipFill>
          <a:blip r:embed="rId2"/>
          <a:srcRect/>
          <a:stretch/>
        </p:blipFill>
        <p:spPr>
          <a:xfrm>
            <a:off x="287307" y="231641"/>
            <a:ext cx="5629470" cy="6394717"/>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429FE0CF-C692-CA42-976D-ADCE16C34452}"/>
              </a:ext>
            </a:extLst>
          </p:cNvPr>
          <p:cNvSpPr txBox="1"/>
          <p:nvPr/>
        </p:nvSpPr>
        <p:spPr>
          <a:xfrm>
            <a:off x="6312728" y="1974701"/>
            <a:ext cx="5262602" cy="1708160"/>
          </a:xfrm>
          <a:prstGeom prst="rect">
            <a:avLst/>
          </a:prstGeom>
          <a:noFill/>
        </p:spPr>
        <p:txBody>
          <a:bodyPr wrap="square">
            <a:spAutoFit/>
          </a:bodyPr>
          <a:lstStyle/>
          <a:p>
            <a:r>
              <a:rPr lang="en-US" sz="2000">
                <a:solidFill>
                  <a:srgbClr val="0070C0"/>
                </a:solidFill>
              </a:rPr>
              <a:t>Botanical name</a:t>
            </a:r>
            <a:r>
              <a:rPr lang="en-US" sz="2000"/>
              <a:t> :Parodia</a:t>
            </a:r>
          </a:p>
          <a:p>
            <a:r>
              <a:rPr lang="en-US" sz="2000"/>
              <a:t>Chrysacenthion</a:t>
            </a:r>
          </a:p>
          <a:p>
            <a:r>
              <a:rPr lang="en-US" sz="2000">
                <a:solidFill>
                  <a:srgbClr val="0070C0"/>
                </a:solidFill>
              </a:rPr>
              <a:t>English name </a:t>
            </a:r>
            <a:r>
              <a:rPr lang="en-US" sz="2000"/>
              <a:t>: Yellow tower cactus </a:t>
            </a:r>
          </a:p>
          <a:p>
            <a:r>
              <a:rPr lang="en-US" sz="2000">
                <a:solidFill>
                  <a:srgbClr val="0070C0"/>
                </a:solidFill>
              </a:rPr>
              <a:t>Hindi name </a:t>
            </a:r>
            <a:r>
              <a:rPr lang="en-US" sz="2000"/>
              <a:t>:</a:t>
            </a:r>
            <a:r>
              <a:rPr lang="hi-IN" sz="2000"/>
              <a:t>पीला पेरोडिया</a:t>
            </a:r>
            <a:endParaRPr lang="en-US" sz="2000"/>
          </a:p>
          <a:p>
            <a:r>
              <a:rPr lang="en-US" sz="2000">
                <a:solidFill>
                  <a:srgbClr val="0070C0"/>
                </a:solidFill>
              </a:rPr>
              <a:t>Important facts</a:t>
            </a:r>
            <a:r>
              <a:rPr lang="en-US" sz="2000"/>
              <a:t>: It is endemic to south America. It requires well- drained soil, sunlight , frequent watering in summer &amp; no water at all in the winter to flourish</a:t>
            </a:r>
          </a:p>
        </p:txBody>
      </p:sp>
      <p:sp>
        <p:nvSpPr>
          <p:cNvPr id="7" name="TextBox 6">
            <a:extLst>
              <a:ext uri="{FF2B5EF4-FFF2-40B4-BE49-F238E27FC236}">
                <a16:creationId xmlns:a16="http://schemas.microsoft.com/office/drawing/2014/main" id="{6C2354D4-FBE0-1F4B-9DA1-6BE36A27BEF4}"/>
              </a:ext>
            </a:extLst>
          </p:cNvPr>
          <p:cNvSpPr txBox="1"/>
          <p:nvPr/>
        </p:nvSpPr>
        <p:spPr>
          <a:xfrm rot="10800000" flipV="1">
            <a:off x="7104631" y="389250"/>
            <a:ext cx="3938243" cy="507831"/>
          </a:xfrm>
          <a:prstGeom prst="rect">
            <a:avLst/>
          </a:prstGeom>
          <a:noFill/>
        </p:spPr>
        <p:txBody>
          <a:bodyPr wrap="square">
            <a:spAutoFit/>
          </a:bodyPr>
          <a:lstStyle/>
          <a:p>
            <a:pPr algn="ctr"/>
            <a:r>
              <a:rPr lang="en-IN" b="1">
                <a:solidFill>
                  <a:schemeClr val="accent1">
                    <a:lumMod val="75000"/>
                  </a:schemeClr>
                </a:solidFill>
              </a:rPr>
              <a:t>Janki Devi Memorial College</a:t>
            </a:r>
            <a:r>
              <a:rPr lang="en-IN" b="1">
                <a:solidFill>
                  <a:schemeClr val="tx2"/>
                </a:solidFill>
              </a:rPr>
              <a:t> </a:t>
            </a:r>
          </a:p>
          <a:p>
            <a:pPr algn="ctr"/>
            <a:r>
              <a:rPr lang="en-IN" b="1">
                <a:solidFill>
                  <a:schemeClr val="tx2"/>
                </a:solidFill>
              </a:rPr>
              <a:t>(University of Delhi)</a:t>
            </a:r>
            <a:endParaRPr lang="en-US"/>
          </a:p>
        </p:txBody>
      </p:sp>
      <p:pic>
        <p:nvPicPr>
          <p:cNvPr id="3" name="Picture 3">
            <a:extLst>
              <a:ext uri="{FF2B5EF4-FFF2-40B4-BE49-F238E27FC236}">
                <a16:creationId xmlns:a16="http://schemas.microsoft.com/office/drawing/2014/main" id="{E6B9A18D-31B4-D14C-BC5F-3D3E3AEED265}"/>
              </a:ext>
            </a:extLst>
          </p:cNvPr>
          <p:cNvPicPr>
            <a:picLocks noChangeAspect="1"/>
          </p:cNvPicPr>
          <p:nvPr/>
        </p:nvPicPr>
        <p:blipFill>
          <a:blip r:embed="rId3"/>
          <a:stretch>
            <a:fillRect/>
          </a:stretch>
        </p:blipFill>
        <p:spPr>
          <a:xfrm>
            <a:off x="6312728" y="132443"/>
            <a:ext cx="947006" cy="923331"/>
          </a:xfrm>
          <a:prstGeom prst="rect">
            <a:avLst/>
          </a:prstGeom>
        </p:spPr>
      </p:pic>
      <p:sp>
        <p:nvSpPr>
          <p:cNvPr id="11" name="TextBox 10">
            <a:extLst>
              <a:ext uri="{FF2B5EF4-FFF2-40B4-BE49-F238E27FC236}">
                <a16:creationId xmlns:a16="http://schemas.microsoft.com/office/drawing/2014/main" id="{DCDF63B2-C210-EBE2-4536-FF2A5EE2BC88}"/>
              </a:ext>
            </a:extLst>
          </p:cNvPr>
          <p:cNvSpPr txBox="1"/>
          <p:nvPr/>
        </p:nvSpPr>
        <p:spPr>
          <a:xfrm>
            <a:off x="6312728" y="4645174"/>
            <a:ext cx="5159833" cy="1200329"/>
          </a:xfrm>
          <a:prstGeom prst="rect">
            <a:avLst/>
          </a:prstGeom>
          <a:noFill/>
        </p:spPr>
        <p:txBody>
          <a:bodyPr wrap="square">
            <a:spAutoFit/>
          </a:bodyPr>
          <a:lstStyle/>
          <a:p>
            <a:r>
              <a:rPr lang="en-IN" sz="1600"/>
              <a:t>Source: Wikipedia </a:t>
            </a:r>
            <a:endParaRPr lang="en-US" sz="1600"/>
          </a:p>
          <a:p>
            <a:r>
              <a:rPr lang="en-IN" sz="1600"/>
              <a:t>Picture</a:t>
            </a:r>
            <a:r>
              <a:rPr lang="en-GB" sz="1600"/>
              <a:t> </a:t>
            </a:r>
            <a:r>
              <a:rPr lang="en-IN" sz="1600"/>
              <a:t>Courtesy: </a:t>
            </a:r>
            <a:r>
              <a:rPr lang="en-GB" sz="1600"/>
              <a:t>Google</a:t>
            </a:r>
          </a:p>
          <a:p>
            <a:endParaRPr lang="en-GB" sz="1600"/>
          </a:p>
          <a:p>
            <a:r>
              <a:rPr lang="en-GB" sz="1600"/>
              <a:t>F</a:t>
            </a:r>
            <a:r>
              <a:rPr lang="en-US" sz="1600" err="1"/>
              <a:t>aculty</a:t>
            </a:r>
            <a:r>
              <a:rPr lang="en-US" sz="1600"/>
              <a:t> - Tara N.</a:t>
            </a:r>
          </a:p>
          <a:p>
            <a:r>
              <a:rPr lang="en-US" sz="1600"/>
              <a:t>Students- </a:t>
            </a:r>
            <a:r>
              <a:rPr lang="en-US" sz="1600" err="1"/>
              <a:t>Shikha</a:t>
            </a:r>
            <a:r>
              <a:rPr lang="en-GB" sz="1600"/>
              <a:t>, </a:t>
            </a:r>
            <a:r>
              <a:rPr lang="en-US" sz="1600" err="1"/>
              <a:t>Neetu</a:t>
            </a:r>
            <a:r>
              <a:rPr lang="en-US" sz="1600"/>
              <a:t>, </a:t>
            </a:r>
            <a:r>
              <a:rPr lang="en-US" sz="1600" err="1"/>
              <a:t>Archana</a:t>
            </a:r>
            <a:r>
              <a:rPr lang="en-US" sz="1600"/>
              <a:t>  </a:t>
            </a:r>
          </a:p>
          <a:p>
            <a:endParaRPr lang="en-IN" sz="1600"/>
          </a:p>
        </p:txBody>
      </p:sp>
      <p:sp>
        <p:nvSpPr>
          <p:cNvPr id="4" name="Minus Sign 3">
            <a:extLst>
              <a:ext uri="{FF2B5EF4-FFF2-40B4-BE49-F238E27FC236}">
                <a16:creationId xmlns:a16="http://schemas.microsoft.com/office/drawing/2014/main" id="{C64B0382-EE84-143D-64B3-5D2DF823F4DD}"/>
              </a:ext>
            </a:extLst>
          </p:cNvPr>
          <p:cNvSpPr/>
          <p:nvPr/>
        </p:nvSpPr>
        <p:spPr>
          <a:xfrm>
            <a:off x="5384006" y="122275"/>
            <a:ext cx="7379495" cy="2904710"/>
          </a:xfrm>
          <a:prstGeom prst="mathMinu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solidFill>
                  <a:srgbClr val="002060"/>
                </a:solidFill>
              </a:rPr>
              <a:t>Parodia</a:t>
            </a:r>
            <a:r>
              <a:rPr lang="en-US" sz="3200" b="1">
                <a:solidFill>
                  <a:srgbClr val="002060"/>
                </a:solidFill>
              </a:rPr>
              <a:t> </a:t>
            </a:r>
            <a:r>
              <a:rPr lang="en-US" sz="3200" b="1" err="1">
                <a:solidFill>
                  <a:srgbClr val="002060"/>
                </a:solidFill>
              </a:rPr>
              <a:t>Chrysacenthion</a:t>
            </a:r>
            <a:r>
              <a:rPr lang="en-US" sz="3200" b="1">
                <a:solidFill>
                  <a:srgbClr val="002060"/>
                </a:solidFill>
              </a:rPr>
              <a:t> </a:t>
            </a:r>
          </a:p>
        </p:txBody>
      </p:sp>
    </p:spTree>
    <p:extLst>
      <p:ext uri="{BB962C8B-B14F-4D97-AF65-F5344CB8AC3E}">
        <p14:creationId xmlns:p14="http://schemas.microsoft.com/office/powerpoint/2010/main" val="38818077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7" name="Picture 9">
            <a:extLst>
              <a:ext uri="{FF2B5EF4-FFF2-40B4-BE49-F238E27FC236}">
                <a16:creationId xmlns:a16="http://schemas.microsoft.com/office/drawing/2014/main" id="{F41586AF-E54E-7F2C-1ABF-CC527C4102A1}"/>
              </a:ext>
            </a:extLst>
          </p:cNvPr>
          <p:cNvPicPr>
            <a:picLocks noGrp="1" noChangeAspect="1"/>
          </p:cNvPicPr>
          <p:nvPr>
            <p:ph idx="1"/>
          </p:nvPr>
        </p:nvPicPr>
        <p:blipFill>
          <a:blip r:embed="rId2"/>
          <a:srcRect/>
          <a:stretch/>
        </p:blipFill>
        <p:spPr>
          <a:xfrm>
            <a:off x="9787" y="11243"/>
            <a:ext cx="3990713" cy="6846757"/>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D6FF0882-B9B9-1243-ABAA-D0EAF0BC8081}"/>
              </a:ext>
            </a:extLst>
          </p:cNvPr>
          <p:cNvSpPr txBox="1"/>
          <p:nvPr/>
        </p:nvSpPr>
        <p:spPr>
          <a:xfrm>
            <a:off x="5822156" y="1923663"/>
            <a:ext cx="5191125" cy="3416320"/>
          </a:xfrm>
          <a:prstGeom prst="rect">
            <a:avLst/>
          </a:prstGeom>
          <a:noFill/>
        </p:spPr>
        <p:txBody>
          <a:bodyPr wrap="square">
            <a:spAutoFit/>
          </a:bodyPr>
          <a:lstStyle/>
          <a:p>
            <a:r>
              <a:rPr lang="en-US" sz="2400" dirty="0">
                <a:solidFill>
                  <a:srgbClr val="0070C0"/>
                </a:solidFill>
                <a:latin typeface="Abadi" panose="020B0604020104020204" pitchFamily="34" charset="0"/>
              </a:rPr>
              <a:t>Botanical name</a:t>
            </a:r>
            <a:r>
              <a:rPr lang="en-US" sz="2400" dirty="0">
                <a:latin typeface="Abadi" panose="020B0604020104020204" pitchFamily="34" charset="0"/>
              </a:rPr>
              <a:t> : </a:t>
            </a:r>
            <a:r>
              <a:rPr lang="en-US" sz="2400" dirty="0" err="1">
                <a:latin typeface="Abadi" panose="020B0604020104020204" pitchFamily="34" charset="0"/>
              </a:rPr>
              <a:t>Ravenala</a:t>
            </a:r>
            <a:endParaRPr lang="en-US" sz="2400" dirty="0">
              <a:latin typeface="Abadi" panose="020B0604020104020204" pitchFamily="34" charset="0"/>
            </a:endParaRPr>
          </a:p>
          <a:p>
            <a:r>
              <a:rPr lang="en-US" sz="2400" dirty="0" err="1">
                <a:latin typeface="Abadi" panose="020B0604020104020204" pitchFamily="34" charset="0"/>
              </a:rPr>
              <a:t>Madgascariensis</a:t>
            </a:r>
            <a:endParaRPr lang="en-US" sz="2400" dirty="0">
              <a:latin typeface="Abadi" panose="020B0604020104020204" pitchFamily="34" charset="0"/>
            </a:endParaRPr>
          </a:p>
          <a:p>
            <a:r>
              <a:rPr lang="en-US" sz="2400" dirty="0">
                <a:solidFill>
                  <a:srgbClr val="0070C0"/>
                </a:solidFill>
                <a:latin typeface="Abadi" panose="020B0604020104020204" pitchFamily="34" charset="0"/>
              </a:rPr>
              <a:t>English name </a:t>
            </a:r>
            <a:r>
              <a:rPr lang="en-US" sz="2400" dirty="0">
                <a:solidFill>
                  <a:srgbClr val="002060"/>
                </a:solidFill>
                <a:latin typeface="Abadi" panose="020B0604020104020204" pitchFamily="34" charset="0"/>
              </a:rPr>
              <a:t>:</a:t>
            </a:r>
            <a:r>
              <a:rPr lang="en-US" sz="2400" dirty="0">
                <a:latin typeface="Abadi" panose="020B0604020104020204" pitchFamily="34" charset="0"/>
              </a:rPr>
              <a:t>Travelers palm </a:t>
            </a:r>
          </a:p>
          <a:p>
            <a:r>
              <a:rPr lang="en-US" sz="2400" dirty="0">
                <a:solidFill>
                  <a:srgbClr val="0070C0"/>
                </a:solidFill>
                <a:latin typeface="Abadi" panose="020B0604020104020204" pitchFamily="34" charset="0"/>
              </a:rPr>
              <a:t>Hindi name</a:t>
            </a:r>
            <a:r>
              <a:rPr lang="en-US" sz="2400" dirty="0">
                <a:latin typeface="Abadi" panose="020B0604020104020204" pitchFamily="34" charset="0"/>
              </a:rPr>
              <a:t> :</a:t>
            </a:r>
            <a:r>
              <a:rPr lang="hi-IN" sz="2400" dirty="0">
                <a:latin typeface="Abadi" panose="020B0604020104020204" pitchFamily="34" charset="0"/>
              </a:rPr>
              <a:t>यात्री पाम</a:t>
            </a:r>
            <a:endParaRPr lang="en-US" sz="2400" dirty="0">
              <a:latin typeface="Abadi" panose="020B0604020104020204" pitchFamily="34" charset="0"/>
            </a:endParaRPr>
          </a:p>
          <a:p>
            <a:r>
              <a:rPr lang="en-US" sz="2400" dirty="0">
                <a:solidFill>
                  <a:srgbClr val="0070C0"/>
                </a:solidFill>
                <a:latin typeface="Abadi" panose="020B0604020104020204" pitchFamily="34" charset="0"/>
              </a:rPr>
              <a:t>Usage</a:t>
            </a:r>
            <a:r>
              <a:rPr lang="en-US" sz="2400" dirty="0">
                <a:latin typeface="Abadi" panose="020B0604020104020204" pitchFamily="34" charset="0"/>
              </a:rPr>
              <a:t>: It is Madagascar-native ornamental plant.</a:t>
            </a:r>
            <a:endParaRPr lang="en-GB" sz="2400" dirty="0">
              <a:latin typeface="Abadi" panose="020B0604020104020204" pitchFamily="34" charset="0"/>
            </a:endParaRPr>
          </a:p>
          <a:p>
            <a:r>
              <a:rPr lang="en-US" sz="2400" dirty="0">
                <a:latin typeface="Abadi" panose="020B0604020104020204" pitchFamily="34" charset="0"/>
              </a:rPr>
              <a:t> The Rainwater is stored in the stem which </a:t>
            </a:r>
            <a:r>
              <a:rPr lang="en-GB" sz="2400" dirty="0">
                <a:latin typeface="Abadi" panose="020B0604020104020204" pitchFamily="34" charset="0"/>
              </a:rPr>
              <a:t>is</a:t>
            </a:r>
            <a:r>
              <a:rPr lang="en-US" sz="2400" dirty="0">
                <a:latin typeface="Abadi" panose="020B0604020104020204" pitchFamily="34" charset="0"/>
              </a:rPr>
              <a:t> used by thirsty </a:t>
            </a:r>
            <a:r>
              <a:rPr lang="en-US" sz="2400" dirty="0" err="1">
                <a:latin typeface="Abadi" panose="020B0604020104020204" pitchFamily="34" charset="0"/>
              </a:rPr>
              <a:t>travelle</a:t>
            </a:r>
            <a:r>
              <a:rPr lang="en-GB" sz="2400" dirty="0" err="1">
                <a:latin typeface="Abadi" panose="020B0604020104020204" pitchFamily="34" charset="0"/>
              </a:rPr>
              <a:t>rs</a:t>
            </a:r>
            <a:r>
              <a:rPr lang="en-GB" sz="2400" dirty="0">
                <a:latin typeface="Abadi" panose="020B0604020104020204" pitchFamily="34" charset="0"/>
              </a:rPr>
              <a:t> </a:t>
            </a:r>
            <a:r>
              <a:rPr lang="en-US" sz="2400" dirty="0">
                <a:latin typeface="Abadi" panose="020B0604020104020204" pitchFamily="34" charset="0"/>
              </a:rPr>
              <a:t>in an emergency.</a:t>
            </a:r>
          </a:p>
        </p:txBody>
      </p:sp>
      <p:sp>
        <p:nvSpPr>
          <p:cNvPr id="8" name="TextBox 7">
            <a:extLst>
              <a:ext uri="{FF2B5EF4-FFF2-40B4-BE49-F238E27FC236}">
                <a16:creationId xmlns:a16="http://schemas.microsoft.com/office/drawing/2014/main" id="{A6DD1E62-69F6-C84C-935F-68F69E4A3071}"/>
              </a:ext>
            </a:extLst>
          </p:cNvPr>
          <p:cNvSpPr txBox="1"/>
          <p:nvPr/>
        </p:nvSpPr>
        <p:spPr>
          <a:xfrm>
            <a:off x="5822156" y="5339983"/>
            <a:ext cx="4576832" cy="1546577"/>
          </a:xfrm>
          <a:prstGeom prst="rect">
            <a:avLst/>
          </a:prstGeom>
          <a:noFill/>
        </p:spPr>
        <p:txBody>
          <a:bodyPr wrap="square">
            <a:spAutoFit/>
          </a:bodyPr>
          <a:lstStyle/>
          <a:p>
            <a:r>
              <a:rPr lang="en-US">
                <a:latin typeface="Abadi" panose="020B0604020104020204" pitchFamily="34" charset="0"/>
              </a:rPr>
              <a:t>Source: Wikipedia </a:t>
            </a:r>
          </a:p>
          <a:p>
            <a:r>
              <a:rPr lang="en-US">
                <a:latin typeface="Abadi" panose="020B0604020104020204" pitchFamily="34" charset="0"/>
              </a:rPr>
              <a:t>Picture</a:t>
            </a:r>
            <a:r>
              <a:rPr lang="en-GB">
                <a:latin typeface="Abadi" panose="020B0604020104020204" pitchFamily="34" charset="0"/>
              </a:rPr>
              <a:t> </a:t>
            </a:r>
            <a:r>
              <a:rPr lang="en-US">
                <a:latin typeface="Abadi" panose="020B0604020104020204" pitchFamily="34" charset="0"/>
              </a:rPr>
              <a:t>Courtesy: JDMC Gardens</a:t>
            </a:r>
          </a:p>
          <a:p>
            <a:endParaRPr lang="en-GB">
              <a:latin typeface="Abadi" panose="020B0604020104020204" pitchFamily="34" charset="0"/>
            </a:endParaRPr>
          </a:p>
          <a:p>
            <a:r>
              <a:rPr lang="en-GB">
                <a:latin typeface="Abadi" panose="020B0604020104020204" pitchFamily="34" charset="0"/>
              </a:rPr>
              <a:t>Fa</a:t>
            </a:r>
            <a:r>
              <a:rPr lang="en-US" err="1">
                <a:latin typeface="Abadi" panose="020B0604020104020204" pitchFamily="34" charset="0"/>
              </a:rPr>
              <a:t>culty</a:t>
            </a:r>
            <a:r>
              <a:rPr lang="en-US">
                <a:latin typeface="Abadi" panose="020B0604020104020204" pitchFamily="34" charset="0"/>
              </a:rPr>
              <a:t> - Tara N.</a:t>
            </a:r>
          </a:p>
          <a:p>
            <a:r>
              <a:rPr lang="en-US">
                <a:latin typeface="Abadi" panose="020B0604020104020204" pitchFamily="34" charset="0"/>
              </a:rPr>
              <a:t>Students- </a:t>
            </a:r>
            <a:r>
              <a:rPr lang="en-GB" err="1">
                <a:latin typeface="Abadi" panose="020B0604020104020204" pitchFamily="34" charset="0"/>
              </a:rPr>
              <a:t>Shikha</a:t>
            </a:r>
            <a:r>
              <a:rPr lang="en-GB">
                <a:latin typeface="Abadi" panose="020B0604020104020204" pitchFamily="34" charset="0"/>
              </a:rPr>
              <a:t>, </a:t>
            </a:r>
            <a:r>
              <a:rPr lang="en-GB" err="1">
                <a:latin typeface="Abadi" panose="020B0604020104020204" pitchFamily="34" charset="0"/>
              </a:rPr>
              <a:t>Neetu</a:t>
            </a:r>
            <a:r>
              <a:rPr lang="en-US">
                <a:latin typeface="Abadi" panose="020B0604020104020204" pitchFamily="34" charset="0"/>
              </a:rPr>
              <a:t>, </a:t>
            </a:r>
            <a:r>
              <a:rPr lang="en-US" err="1">
                <a:latin typeface="Abadi" panose="020B0604020104020204" pitchFamily="34" charset="0"/>
              </a:rPr>
              <a:t>Archana</a:t>
            </a:r>
            <a:r>
              <a:rPr lang="en-US">
                <a:latin typeface="Abadi" panose="020B0604020104020204" pitchFamily="34" charset="0"/>
              </a:rPr>
              <a:t>  </a:t>
            </a:r>
          </a:p>
          <a:p>
            <a:endParaRPr lang="en-US">
              <a:latin typeface="Abadi" panose="020B0604020104020204" pitchFamily="34" charset="0"/>
            </a:endParaRPr>
          </a:p>
          <a:p>
            <a:endParaRPr lang="en-US">
              <a:latin typeface="Abadi" panose="020B0604020104020204" pitchFamily="34" charset="0"/>
            </a:endParaRPr>
          </a:p>
        </p:txBody>
      </p:sp>
      <p:sp>
        <p:nvSpPr>
          <p:cNvPr id="12" name="TextBox 11">
            <a:extLst>
              <a:ext uri="{FF2B5EF4-FFF2-40B4-BE49-F238E27FC236}">
                <a16:creationId xmlns:a16="http://schemas.microsoft.com/office/drawing/2014/main" id="{8DC10384-2914-FF41-9CB6-EE0358FAEFC4}"/>
              </a:ext>
            </a:extLst>
          </p:cNvPr>
          <p:cNvSpPr txBox="1"/>
          <p:nvPr/>
        </p:nvSpPr>
        <p:spPr>
          <a:xfrm>
            <a:off x="5635329" y="374656"/>
            <a:ext cx="6381750" cy="553998"/>
          </a:xfrm>
          <a:prstGeom prst="rect">
            <a:avLst/>
          </a:prstGeom>
          <a:noFill/>
        </p:spPr>
        <p:txBody>
          <a:bodyPr wrap="square">
            <a:spAutoFit/>
          </a:bodyPr>
          <a:lstStyle/>
          <a:p>
            <a:pPr algn="ctr"/>
            <a:r>
              <a:rPr lang="en-IN" sz="2000" b="1">
                <a:solidFill>
                  <a:schemeClr val="accent1">
                    <a:lumMod val="75000"/>
                  </a:schemeClr>
                </a:solidFill>
              </a:rPr>
              <a:t>Janki Devi Memorial College</a:t>
            </a:r>
            <a:r>
              <a:rPr lang="en-IN" sz="2000" b="1">
                <a:solidFill>
                  <a:schemeClr val="tx2"/>
                </a:solidFill>
              </a:rPr>
              <a:t> </a:t>
            </a:r>
          </a:p>
          <a:p>
            <a:pPr algn="ctr"/>
            <a:r>
              <a:rPr lang="en-IN" sz="2000" b="1">
                <a:solidFill>
                  <a:schemeClr val="tx2"/>
                </a:solidFill>
              </a:rPr>
              <a:t>(University of Delhi)</a:t>
            </a:r>
            <a:endParaRPr lang="en-US" sz="2000"/>
          </a:p>
        </p:txBody>
      </p:sp>
      <p:pic>
        <p:nvPicPr>
          <p:cNvPr id="13" name="Picture 13">
            <a:extLst>
              <a:ext uri="{FF2B5EF4-FFF2-40B4-BE49-F238E27FC236}">
                <a16:creationId xmlns:a16="http://schemas.microsoft.com/office/drawing/2014/main" id="{5B964B5F-F020-7C40-8026-7970C5FD1021}"/>
              </a:ext>
            </a:extLst>
          </p:cNvPr>
          <p:cNvPicPr>
            <a:picLocks noChangeAspect="1"/>
          </p:cNvPicPr>
          <p:nvPr/>
        </p:nvPicPr>
        <p:blipFill>
          <a:blip r:embed="rId3"/>
          <a:stretch>
            <a:fillRect/>
          </a:stretch>
        </p:blipFill>
        <p:spPr>
          <a:xfrm rot="10800000" flipH="1" flipV="1">
            <a:off x="5822156" y="288017"/>
            <a:ext cx="957042" cy="945299"/>
          </a:xfrm>
          <a:prstGeom prst="rect">
            <a:avLst/>
          </a:prstGeom>
        </p:spPr>
      </p:pic>
      <p:sp>
        <p:nvSpPr>
          <p:cNvPr id="3" name="Minus Sign 2">
            <a:extLst>
              <a:ext uri="{FF2B5EF4-FFF2-40B4-BE49-F238E27FC236}">
                <a16:creationId xmlns:a16="http://schemas.microsoft.com/office/drawing/2014/main" id="{EF2FE993-C7D8-D634-ADCE-EFF60FF49674}"/>
              </a:ext>
            </a:extLst>
          </p:cNvPr>
          <p:cNvSpPr/>
          <p:nvPr/>
        </p:nvSpPr>
        <p:spPr>
          <a:xfrm>
            <a:off x="4603865" y="246958"/>
            <a:ext cx="8698637" cy="2767031"/>
          </a:xfrm>
          <a:prstGeom prst="mathMinu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solidFill>
                  <a:srgbClr val="002060"/>
                </a:solidFill>
              </a:rPr>
              <a:t>Ravenala</a:t>
            </a:r>
            <a:r>
              <a:rPr lang="en-US" sz="3200" b="1">
                <a:solidFill>
                  <a:srgbClr val="002060"/>
                </a:solidFill>
              </a:rPr>
              <a:t> </a:t>
            </a:r>
            <a:r>
              <a:rPr lang="en-US" sz="3200" b="1" err="1">
                <a:solidFill>
                  <a:srgbClr val="002060"/>
                </a:solidFill>
              </a:rPr>
              <a:t>Madagascariensis</a:t>
            </a:r>
            <a:r>
              <a:rPr lang="en-US" sz="3200" b="1">
                <a:solidFill>
                  <a:srgbClr val="002060"/>
                </a:solidFill>
              </a:rPr>
              <a:t> </a:t>
            </a:r>
          </a:p>
        </p:txBody>
      </p:sp>
    </p:spTree>
    <p:extLst>
      <p:ext uri="{BB962C8B-B14F-4D97-AF65-F5344CB8AC3E}">
        <p14:creationId xmlns:p14="http://schemas.microsoft.com/office/powerpoint/2010/main" val="7060278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D65F68D9-BE32-1593-3894-2033FBB14CBA}"/>
              </a:ext>
            </a:extLst>
          </p:cNvPr>
          <p:cNvPicPr>
            <a:picLocks noGrp="1" noChangeAspect="1"/>
          </p:cNvPicPr>
          <p:nvPr>
            <p:ph idx="1"/>
          </p:nvPr>
        </p:nvPicPr>
        <p:blipFill>
          <a:blip r:embed="rId2"/>
          <a:stretch>
            <a:fillRect/>
          </a:stretch>
        </p:blipFill>
        <p:spPr>
          <a:xfrm>
            <a:off x="0" y="17184"/>
            <a:ext cx="4452938" cy="6841174"/>
          </a:xfrm>
        </p:spPr>
      </p:pic>
      <p:pic>
        <p:nvPicPr>
          <p:cNvPr id="7" name="Picture 13">
            <a:extLst>
              <a:ext uri="{FF2B5EF4-FFF2-40B4-BE49-F238E27FC236}">
                <a16:creationId xmlns:a16="http://schemas.microsoft.com/office/drawing/2014/main" id="{BD415980-611F-98D5-7569-E6E7C1DC098E}"/>
              </a:ext>
            </a:extLst>
          </p:cNvPr>
          <p:cNvPicPr>
            <a:picLocks noChangeAspect="1"/>
          </p:cNvPicPr>
          <p:nvPr/>
        </p:nvPicPr>
        <p:blipFill>
          <a:blip r:embed="rId3"/>
          <a:stretch>
            <a:fillRect/>
          </a:stretch>
        </p:blipFill>
        <p:spPr>
          <a:xfrm rot="10800000" flipH="1" flipV="1">
            <a:off x="6881812" y="76771"/>
            <a:ext cx="672214" cy="982886"/>
          </a:xfrm>
          <a:prstGeom prst="rect">
            <a:avLst/>
          </a:prstGeom>
        </p:spPr>
      </p:pic>
      <p:sp>
        <p:nvSpPr>
          <p:cNvPr id="9" name="TextBox 8">
            <a:extLst>
              <a:ext uri="{FF2B5EF4-FFF2-40B4-BE49-F238E27FC236}">
                <a16:creationId xmlns:a16="http://schemas.microsoft.com/office/drawing/2014/main" id="{57275226-26E3-E866-4636-74B7CCDA0442}"/>
              </a:ext>
            </a:extLst>
          </p:cNvPr>
          <p:cNvSpPr txBox="1"/>
          <p:nvPr/>
        </p:nvSpPr>
        <p:spPr>
          <a:xfrm>
            <a:off x="6441281" y="260410"/>
            <a:ext cx="6191250" cy="553998"/>
          </a:xfrm>
          <a:prstGeom prst="rect">
            <a:avLst/>
          </a:prstGeom>
          <a:noFill/>
        </p:spPr>
        <p:txBody>
          <a:bodyPr wrap="square">
            <a:spAutoFit/>
          </a:bodyPr>
          <a:lstStyle/>
          <a:p>
            <a:pPr algn="ctr"/>
            <a:r>
              <a:rPr lang="en-IN" sz="2000" b="1">
                <a:solidFill>
                  <a:schemeClr val="accent1">
                    <a:lumMod val="75000"/>
                  </a:schemeClr>
                </a:solidFill>
              </a:rPr>
              <a:t>Janki Devi Memorial College</a:t>
            </a:r>
            <a:r>
              <a:rPr lang="en-IN" sz="2000" b="1">
                <a:solidFill>
                  <a:schemeClr val="tx2"/>
                </a:solidFill>
              </a:rPr>
              <a:t> </a:t>
            </a:r>
          </a:p>
          <a:p>
            <a:pPr algn="ctr"/>
            <a:r>
              <a:rPr lang="en-IN" sz="2000" b="1">
                <a:solidFill>
                  <a:schemeClr val="tx2"/>
                </a:solidFill>
              </a:rPr>
              <a:t>(University of Delhi)</a:t>
            </a:r>
            <a:endParaRPr lang="en-US" sz="2000"/>
          </a:p>
        </p:txBody>
      </p:sp>
      <p:sp>
        <p:nvSpPr>
          <p:cNvPr id="17" name="TextBox 16">
            <a:extLst>
              <a:ext uri="{FF2B5EF4-FFF2-40B4-BE49-F238E27FC236}">
                <a16:creationId xmlns:a16="http://schemas.microsoft.com/office/drawing/2014/main" id="{6759A862-9E51-0AD2-4BCB-8E82706315B3}"/>
              </a:ext>
            </a:extLst>
          </p:cNvPr>
          <p:cNvSpPr txBox="1"/>
          <p:nvPr/>
        </p:nvSpPr>
        <p:spPr>
          <a:xfrm>
            <a:off x="6953250" y="1969178"/>
            <a:ext cx="5238750" cy="2031325"/>
          </a:xfrm>
          <a:prstGeom prst="rect">
            <a:avLst/>
          </a:prstGeom>
          <a:noFill/>
        </p:spPr>
        <p:txBody>
          <a:bodyPr wrap="square">
            <a:spAutoFit/>
          </a:bodyPr>
          <a:lstStyle/>
          <a:p>
            <a:r>
              <a:rPr lang="en-US" sz="2400">
                <a:solidFill>
                  <a:srgbClr val="0070C0"/>
                </a:solidFill>
                <a:latin typeface="Abadi" panose="020B0604020104020204" pitchFamily="34" charset="0"/>
              </a:rPr>
              <a:t>Botanical Name- </a:t>
            </a:r>
            <a:r>
              <a:rPr lang="en-US" sz="2400" err="1">
                <a:latin typeface="Abadi" panose="020B0604020104020204" pitchFamily="34" charset="0"/>
              </a:rPr>
              <a:t>Combretum</a:t>
            </a:r>
            <a:r>
              <a:rPr lang="en-US" sz="2400">
                <a:latin typeface="Abadi" panose="020B0604020104020204" pitchFamily="34" charset="0"/>
              </a:rPr>
              <a:t> </a:t>
            </a:r>
            <a:r>
              <a:rPr lang="en-US" sz="2400" err="1">
                <a:latin typeface="Abadi" panose="020B0604020104020204" pitchFamily="34" charset="0"/>
              </a:rPr>
              <a:t>Indicum</a:t>
            </a:r>
            <a:endParaRPr lang="en-US" sz="2400">
              <a:latin typeface="Abadi" panose="020B0604020104020204" pitchFamily="34" charset="0"/>
            </a:endParaRPr>
          </a:p>
          <a:p>
            <a:r>
              <a:rPr lang="en-US" sz="2400">
                <a:solidFill>
                  <a:srgbClr val="0070C0"/>
                </a:solidFill>
                <a:latin typeface="Abadi" panose="020B0604020104020204" pitchFamily="34" charset="0"/>
              </a:rPr>
              <a:t>English Name-</a:t>
            </a:r>
            <a:r>
              <a:rPr lang="en-US" sz="2400">
                <a:latin typeface="Abadi" panose="020B0604020104020204" pitchFamily="34" charset="0"/>
              </a:rPr>
              <a:t> Rangoon Creeper</a:t>
            </a:r>
          </a:p>
          <a:p>
            <a:r>
              <a:rPr lang="en-US" sz="2400">
                <a:solidFill>
                  <a:srgbClr val="0070C0"/>
                </a:solidFill>
                <a:latin typeface="Abadi" panose="020B0604020104020204" pitchFamily="34" charset="0"/>
              </a:rPr>
              <a:t>Hindi </a:t>
            </a:r>
            <a:r>
              <a:rPr lang="en-GB" sz="2400">
                <a:solidFill>
                  <a:srgbClr val="0070C0"/>
                </a:solidFill>
                <a:latin typeface="Abadi" panose="020B0604020104020204" pitchFamily="34" charset="0"/>
              </a:rPr>
              <a:t>name- </a:t>
            </a:r>
            <a:r>
              <a:rPr lang="en-GB" sz="2400" err="1">
                <a:latin typeface="Abadi" panose="020B0604020104020204" pitchFamily="34" charset="0"/>
              </a:rPr>
              <a:t>मधु</a:t>
            </a:r>
            <a:r>
              <a:rPr lang="en-GB" sz="2400">
                <a:latin typeface="Abadi" panose="020B0604020104020204" pitchFamily="34" charset="0"/>
              </a:rPr>
              <a:t> </a:t>
            </a:r>
            <a:r>
              <a:rPr lang="en-GB" sz="2400" err="1">
                <a:latin typeface="Abadi" panose="020B0604020104020204" pitchFamily="34" charset="0"/>
              </a:rPr>
              <a:t>मालती</a:t>
            </a:r>
            <a:endParaRPr lang="en-US" sz="2400">
              <a:latin typeface="Abadi" panose="020B0604020104020204" pitchFamily="34" charset="0"/>
            </a:endParaRPr>
          </a:p>
          <a:p>
            <a:r>
              <a:rPr lang="en-US" sz="2400">
                <a:solidFill>
                  <a:srgbClr val="0070C0"/>
                </a:solidFill>
                <a:latin typeface="Abadi" panose="020B0604020104020204" pitchFamily="34" charset="0"/>
              </a:rPr>
              <a:t>Usage-</a:t>
            </a:r>
            <a:r>
              <a:rPr lang="en-US" sz="2400">
                <a:latin typeface="Abadi" panose="020B0604020104020204" pitchFamily="34" charset="0"/>
              </a:rPr>
              <a:t> Tis an evergreen </a:t>
            </a:r>
            <a:r>
              <a:rPr lang="en-US" sz="2400" err="1">
                <a:latin typeface="Abadi" panose="020B0604020104020204" pitchFamily="34" charset="0"/>
              </a:rPr>
              <a:t>ligenous</a:t>
            </a:r>
            <a:r>
              <a:rPr lang="en-US" sz="2400">
                <a:latin typeface="Abadi" panose="020B0604020104020204" pitchFamily="34" charset="0"/>
              </a:rPr>
              <a:t> vine with Red Flower Clusters  which is native to Tropical Asia.</a:t>
            </a:r>
            <a:endParaRPr lang="en-GB" sz="2400">
              <a:latin typeface="Abadi" panose="020B0604020104020204" pitchFamily="34" charset="0"/>
            </a:endParaRPr>
          </a:p>
          <a:p>
            <a:r>
              <a:rPr lang="en-US" sz="2400">
                <a:latin typeface="Abadi" panose="020B0604020104020204" pitchFamily="34" charset="0"/>
              </a:rPr>
              <a:t>A Perennial, rambunctious &amp; free branching trailer; grows vigorously if given a sturdy support.</a:t>
            </a:r>
          </a:p>
        </p:txBody>
      </p:sp>
      <p:sp>
        <p:nvSpPr>
          <p:cNvPr id="19" name="TextBox 18">
            <a:extLst>
              <a:ext uri="{FF2B5EF4-FFF2-40B4-BE49-F238E27FC236}">
                <a16:creationId xmlns:a16="http://schemas.microsoft.com/office/drawing/2014/main" id="{BB9C6F8F-D4DC-80D2-8DFC-E905E975BD84}"/>
              </a:ext>
            </a:extLst>
          </p:cNvPr>
          <p:cNvSpPr txBox="1"/>
          <p:nvPr/>
        </p:nvSpPr>
        <p:spPr>
          <a:xfrm>
            <a:off x="6881812" y="5201756"/>
            <a:ext cx="4536284" cy="1477328"/>
          </a:xfrm>
          <a:prstGeom prst="rect">
            <a:avLst/>
          </a:prstGeom>
          <a:noFill/>
        </p:spPr>
        <p:txBody>
          <a:bodyPr wrap="square">
            <a:spAutoFit/>
          </a:bodyPr>
          <a:lstStyle/>
          <a:p>
            <a:endParaRPr lang="en-GB" sz="1600">
              <a:latin typeface="Abadi" panose="020B0604020104020204" pitchFamily="34" charset="0"/>
            </a:endParaRPr>
          </a:p>
          <a:p>
            <a:r>
              <a:rPr lang="en-IN" sz="1600">
                <a:latin typeface="Abadi" panose="020B0604020104020204" pitchFamily="34" charset="0"/>
              </a:rPr>
              <a:t>Source: Wikipedia </a:t>
            </a:r>
            <a:endParaRPr lang="en-US" sz="1600">
              <a:latin typeface="Abadi" panose="020B0604020104020204" pitchFamily="34" charset="0"/>
            </a:endParaRPr>
          </a:p>
          <a:p>
            <a:r>
              <a:rPr lang="en-IN" sz="1600">
                <a:latin typeface="Abadi" panose="020B0604020104020204" pitchFamily="34" charset="0"/>
              </a:rPr>
              <a:t>Picture Courtesy: JDMC </a:t>
            </a:r>
            <a:r>
              <a:rPr lang="en-US" sz="1600">
                <a:latin typeface="Abadi" panose="020B0604020104020204" pitchFamily="34" charset="0"/>
              </a:rPr>
              <a:t>Gardens</a:t>
            </a:r>
            <a:endParaRPr lang="en-IN" sz="1600">
              <a:latin typeface="Abadi" panose="020B0604020104020204" pitchFamily="34" charset="0"/>
            </a:endParaRPr>
          </a:p>
          <a:p>
            <a:endParaRPr lang="en-GB">
              <a:latin typeface="Abadi" panose="020B0604020104020204" pitchFamily="34" charset="0"/>
            </a:endParaRPr>
          </a:p>
          <a:p>
            <a:r>
              <a:rPr lang="en-GB">
                <a:latin typeface="Abadi" panose="020B0604020104020204" pitchFamily="34" charset="0"/>
              </a:rPr>
              <a:t>Faculty</a:t>
            </a:r>
            <a:r>
              <a:rPr lang="en-US">
                <a:latin typeface="Abadi" panose="020B0604020104020204" pitchFamily="34" charset="0"/>
              </a:rPr>
              <a:t> - Tara N.</a:t>
            </a:r>
          </a:p>
          <a:p>
            <a:r>
              <a:rPr lang="en-US">
                <a:latin typeface="Abadi" panose="020B0604020104020204" pitchFamily="34" charset="0"/>
              </a:rPr>
              <a:t>Students- </a:t>
            </a:r>
            <a:r>
              <a:rPr lang="en-US" err="1">
                <a:latin typeface="Abadi" panose="020B0604020104020204" pitchFamily="34" charset="0"/>
              </a:rPr>
              <a:t>Shikha</a:t>
            </a:r>
            <a:r>
              <a:rPr lang="en-US">
                <a:latin typeface="Abadi" panose="020B0604020104020204" pitchFamily="34" charset="0"/>
              </a:rPr>
              <a:t>, </a:t>
            </a:r>
            <a:r>
              <a:rPr lang="en-US" err="1">
                <a:latin typeface="Abadi" panose="020B0604020104020204" pitchFamily="34" charset="0"/>
              </a:rPr>
              <a:t>Neetu</a:t>
            </a:r>
            <a:r>
              <a:rPr lang="en-GB">
                <a:latin typeface="Abadi" panose="020B0604020104020204" pitchFamily="34" charset="0"/>
              </a:rPr>
              <a:t>, </a:t>
            </a:r>
            <a:r>
              <a:rPr lang="en-US" err="1">
                <a:latin typeface="Abadi" panose="020B0604020104020204" pitchFamily="34" charset="0"/>
              </a:rPr>
              <a:t>Archana</a:t>
            </a:r>
            <a:r>
              <a:rPr lang="en-US">
                <a:latin typeface="Abadi" panose="020B0604020104020204" pitchFamily="34" charset="0"/>
              </a:rPr>
              <a:t>  </a:t>
            </a:r>
          </a:p>
          <a:p>
            <a:endParaRPr lang="en-US">
              <a:latin typeface="Abadi" panose="020B0604020104020204" pitchFamily="34" charset="0"/>
            </a:endParaRPr>
          </a:p>
        </p:txBody>
      </p:sp>
      <p:sp>
        <p:nvSpPr>
          <p:cNvPr id="20" name="Minus Sign 19">
            <a:extLst>
              <a:ext uri="{FF2B5EF4-FFF2-40B4-BE49-F238E27FC236}">
                <a16:creationId xmlns:a16="http://schemas.microsoft.com/office/drawing/2014/main" id="{68BB755D-FAA5-4DB5-7681-CA13796D240F}"/>
              </a:ext>
            </a:extLst>
          </p:cNvPr>
          <p:cNvSpPr/>
          <p:nvPr/>
        </p:nvSpPr>
        <p:spPr>
          <a:xfrm>
            <a:off x="6187677" y="-220693"/>
            <a:ext cx="6147199" cy="3348808"/>
          </a:xfrm>
          <a:prstGeom prst="mathMinu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solidFill>
                  <a:srgbClr val="002060"/>
                </a:solidFill>
              </a:rPr>
              <a:t>Combretum</a:t>
            </a:r>
            <a:r>
              <a:rPr lang="en-US" sz="3200" b="1">
                <a:solidFill>
                  <a:srgbClr val="002060"/>
                </a:solidFill>
              </a:rPr>
              <a:t> </a:t>
            </a:r>
            <a:r>
              <a:rPr lang="en-US" sz="3200" b="1" err="1">
                <a:solidFill>
                  <a:srgbClr val="002060"/>
                </a:solidFill>
              </a:rPr>
              <a:t>Indicum</a:t>
            </a:r>
            <a:endParaRPr lang="en-US" sz="3200" b="1">
              <a:solidFill>
                <a:srgbClr val="002060"/>
              </a:solidFill>
            </a:endParaRPr>
          </a:p>
        </p:txBody>
      </p:sp>
    </p:spTree>
    <p:extLst>
      <p:ext uri="{BB962C8B-B14F-4D97-AF65-F5344CB8AC3E}">
        <p14:creationId xmlns:p14="http://schemas.microsoft.com/office/powerpoint/2010/main" val="24801775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2B164914-A195-E34A-81B9-955B5E88616D}"/>
              </a:ext>
            </a:extLst>
          </p:cNvPr>
          <p:cNvPicPr>
            <a:picLocks noGrp="1" noChangeAspect="1"/>
          </p:cNvPicPr>
          <p:nvPr>
            <p:ph idx="1"/>
          </p:nvPr>
        </p:nvPicPr>
        <p:blipFill>
          <a:blip r:embed="rId2"/>
          <a:srcRect/>
          <a:stretch/>
        </p:blipFill>
        <p:spPr>
          <a:xfrm>
            <a:off x="-30819" y="-13808"/>
            <a:ext cx="4721882" cy="6871808"/>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C2B72D0A-7891-354B-98E6-7AE5EB3AEA8F}"/>
              </a:ext>
            </a:extLst>
          </p:cNvPr>
          <p:cNvSpPr txBox="1"/>
          <p:nvPr/>
        </p:nvSpPr>
        <p:spPr>
          <a:xfrm>
            <a:off x="7286625" y="2513738"/>
            <a:ext cx="4905375" cy="1477328"/>
          </a:xfrm>
          <a:prstGeom prst="rect">
            <a:avLst/>
          </a:prstGeom>
          <a:noFill/>
        </p:spPr>
        <p:txBody>
          <a:bodyPr wrap="square">
            <a:spAutoFit/>
          </a:bodyPr>
          <a:lstStyle/>
          <a:p>
            <a:r>
              <a:rPr lang="en-US" sz="2400">
                <a:solidFill>
                  <a:srgbClr val="0070C0"/>
                </a:solidFill>
              </a:rPr>
              <a:t>Botanical name</a:t>
            </a:r>
            <a:r>
              <a:rPr lang="en-US" sz="2400">
                <a:solidFill>
                  <a:schemeClr val="accent2">
                    <a:lumMod val="50000"/>
                  </a:schemeClr>
                </a:solidFill>
              </a:rPr>
              <a:t> </a:t>
            </a:r>
            <a:r>
              <a:rPr lang="en-US" sz="2400">
                <a:solidFill>
                  <a:schemeClr val="bg2">
                    <a:lumMod val="10000"/>
                  </a:schemeClr>
                </a:solidFill>
              </a:rPr>
              <a:t>:</a:t>
            </a:r>
            <a:r>
              <a:rPr lang="en-US" sz="2400"/>
              <a:t>Cycas Revoluta</a:t>
            </a:r>
          </a:p>
          <a:p>
            <a:r>
              <a:rPr lang="en-US" sz="2400">
                <a:solidFill>
                  <a:srgbClr val="0070C0"/>
                </a:solidFill>
              </a:rPr>
              <a:t>English name</a:t>
            </a:r>
            <a:r>
              <a:rPr lang="en-US" sz="2400">
                <a:solidFill>
                  <a:schemeClr val="accent2">
                    <a:lumMod val="50000"/>
                  </a:schemeClr>
                </a:solidFill>
              </a:rPr>
              <a:t> </a:t>
            </a:r>
            <a:r>
              <a:rPr lang="en-US" sz="2400">
                <a:solidFill>
                  <a:schemeClr val="tx2">
                    <a:lumMod val="50000"/>
                  </a:schemeClr>
                </a:solidFill>
              </a:rPr>
              <a:t>:</a:t>
            </a:r>
            <a:r>
              <a:rPr lang="en-US" sz="2400"/>
              <a:t>King Sago </a:t>
            </a:r>
          </a:p>
          <a:p>
            <a:r>
              <a:rPr lang="en-US" sz="2400">
                <a:solidFill>
                  <a:srgbClr val="0070C0"/>
                </a:solidFill>
              </a:rPr>
              <a:t>Hindi name</a:t>
            </a:r>
            <a:r>
              <a:rPr lang="en-US" sz="2400"/>
              <a:t> :</a:t>
            </a:r>
            <a:r>
              <a:rPr lang="hi-IN" sz="2400"/>
              <a:t>राजा साइकस</a:t>
            </a:r>
            <a:endParaRPr lang="en-US" sz="2400"/>
          </a:p>
          <a:p>
            <a:r>
              <a:rPr lang="en-US" sz="2400">
                <a:solidFill>
                  <a:srgbClr val="0070C0"/>
                </a:solidFill>
              </a:rPr>
              <a:t>Usage</a:t>
            </a:r>
            <a:r>
              <a:rPr lang="en-US" sz="2400"/>
              <a:t> : It </a:t>
            </a:r>
            <a:r>
              <a:rPr lang="en-GB" sz="2400"/>
              <a:t>is a </a:t>
            </a:r>
            <a:r>
              <a:rPr lang="en-US" sz="2400"/>
              <a:t>decorative plant </a:t>
            </a:r>
            <a:r>
              <a:rPr lang="en-GB" sz="2400"/>
              <a:t>but if   consumed</a:t>
            </a:r>
            <a:r>
              <a:rPr lang="en-US" sz="2400"/>
              <a:t> it </a:t>
            </a:r>
            <a:r>
              <a:rPr lang="en-GB" sz="2400"/>
              <a:t>is</a:t>
            </a:r>
            <a:r>
              <a:rPr lang="en-US" sz="2400"/>
              <a:t> toxic. Toxin concentration</a:t>
            </a:r>
            <a:r>
              <a:rPr lang="en-GB" sz="2400"/>
              <a:t> is</a:t>
            </a:r>
            <a:r>
              <a:rPr lang="en-US" sz="2400"/>
              <a:t> </a:t>
            </a:r>
            <a:r>
              <a:rPr lang="en-GB" sz="2400"/>
              <a:t>even </a:t>
            </a:r>
            <a:r>
              <a:rPr lang="en-US" sz="2400"/>
              <a:t>higher in seeds.</a:t>
            </a:r>
          </a:p>
        </p:txBody>
      </p:sp>
      <p:sp>
        <p:nvSpPr>
          <p:cNvPr id="11" name="TextBox 10">
            <a:extLst>
              <a:ext uri="{FF2B5EF4-FFF2-40B4-BE49-F238E27FC236}">
                <a16:creationId xmlns:a16="http://schemas.microsoft.com/office/drawing/2014/main" id="{471535C1-2236-6644-9800-431DAA9D9B50}"/>
              </a:ext>
            </a:extLst>
          </p:cNvPr>
          <p:cNvSpPr txBox="1"/>
          <p:nvPr/>
        </p:nvSpPr>
        <p:spPr>
          <a:xfrm>
            <a:off x="7155657" y="751683"/>
            <a:ext cx="6096000" cy="553998"/>
          </a:xfrm>
          <a:prstGeom prst="rect">
            <a:avLst/>
          </a:prstGeom>
          <a:noFill/>
        </p:spPr>
        <p:txBody>
          <a:bodyPr wrap="square">
            <a:spAutoFit/>
          </a:bodyPr>
          <a:lstStyle/>
          <a:p>
            <a:pPr algn="ctr"/>
            <a:r>
              <a:rPr lang="en-IN" sz="2000" b="1">
                <a:solidFill>
                  <a:schemeClr val="accent1">
                    <a:lumMod val="75000"/>
                  </a:schemeClr>
                </a:solidFill>
              </a:rPr>
              <a:t>Janki Devi Memorial College</a:t>
            </a:r>
            <a:r>
              <a:rPr lang="en-IN" sz="2000" b="1">
                <a:solidFill>
                  <a:schemeClr val="tx2"/>
                </a:solidFill>
              </a:rPr>
              <a:t> </a:t>
            </a:r>
          </a:p>
          <a:p>
            <a:pPr algn="ctr"/>
            <a:r>
              <a:rPr lang="en-IN" sz="2000" b="1">
                <a:solidFill>
                  <a:schemeClr val="tx2"/>
                </a:solidFill>
              </a:rPr>
              <a:t>(University of Delhi)</a:t>
            </a:r>
            <a:endParaRPr lang="en-US" sz="2000"/>
          </a:p>
        </p:txBody>
      </p:sp>
      <p:sp>
        <p:nvSpPr>
          <p:cNvPr id="13" name="TextBox 12">
            <a:extLst>
              <a:ext uri="{FF2B5EF4-FFF2-40B4-BE49-F238E27FC236}">
                <a16:creationId xmlns:a16="http://schemas.microsoft.com/office/drawing/2014/main" id="{3DB6D1C5-AB67-D447-9B3D-A45C35B5E755}"/>
              </a:ext>
            </a:extLst>
          </p:cNvPr>
          <p:cNvSpPr txBox="1"/>
          <p:nvPr/>
        </p:nvSpPr>
        <p:spPr>
          <a:xfrm>
            <a:off x="7262812" y="5229900"/>
            <a:ext cx="5167313" cy="1546577"/>
          </a:xfrm>
          <a:prstGeom prst="rect">
            <a:avLst/>
          </a:prstGeom>
          <a:noFill/>
        </p:spPr>
        <p:txBody>
          <a:bodyPr wrap="square">
            <a:spAutoFit/>
          </a:bodyPr>
          <a:lstStyle/>
          <a:p>
            <a:r>
              <a:rPr lang="en-US"/>
              <a:t>Source: Wikipedia</a:t>
            </a:r>
          </a:p>
          <a:p>
            <a:r>
              <a:rPr lang="en-GB"/>
              <a:t>P</a:t>
            </a:r>
            <a:r>
              <a:rPr lang="en-US" err="1"/>
              <a:t>icture</a:t>
            </a:r>
            <a:r>
              <a:rPr lang="en-GB"/>
              <a:t> </a:t>
            </a:r>
            <a:r>
              <a:rPr lang="en-US"/>
              <a:t>Courtesy:</a:t>
            </a:r>
            <a:r>
              <a:rPr lang="en-GB"/>
              <a:t> Google</a:t>
            </a:r>
            <a:endParaRPr lang="en-US"/>
          </a:p>
          <a:p>
            <a:endParaRPr lang="en-GB"/>
          </a:p>
          <a:p>
            <a:r>
              <a:rPr lang="en-GB"/>
              <a:t>Fa</a:t>
            </a:r>
            <a:r>
              <a:rPr lang="en-US" err="1"/>
              <a:t>culty</a:t>
            </a:r>
            <a:r>
              <a:rPr lang="en-US"/>
              <a:t> - Tara N.</a:t>
            </a:r>
          </a:p>
          <a:p>
            <a:r>
              <a:rPr lang="en-US"/>
              <a:t>Students- </a:t>
            </a:r>
            <a:r>
              <a:rPr lang="en-GB" err="1"/>
              <a:t>Shikha</a:t>
            </a:r>
            <a:r>
              <a:rPr lang="en-GB"/>
              <a:t>,</a:t>
            </a:r>
            <a:r>
              <a:rPr lang="en-US"/>
              <a:t> </a:t>
            </a:r>
            <a:r>
              <a:rPr lang="en-US" err="1"/>
              <a:t>Neetu</a:t>
            </a:r>
            <a:r>
              <a:rPr lang="en-US"/>
              <a:t>, </a:t>
            </a:r>
            <a:r>
              <a:rPr lang="en-US" err="1"/>
              <a:t>Archana</a:t>
            </a:r>
            <a:r>
              <a:rPr lang="en-US"/>
              <a:t>  </a:t>
            </a:r>
          </a:p>
          <a:p>
            <a:endParaRPr lang="en-US"/>
          </a:p>
          <a:p>
            <a:r>
              <a:rPr lang="en-US"/>
              <a:t> </a:t>
            </a:r>
          </a:p>
        </p:txBody>
      </p:sp>
      <p:pic>
        <p:nvPicPr>
          <p:cNvPr id="16" name="Picture 16">
            <a:extLst>
              <a:ext uri="{FF2B5EF4-FFF2-40B4-BE49-F238E27FC236}">
                <a16:creationId xmlns:a16="http://schemas.microsoft.com/office/drawing/2014/main" id="{9B1CBBFB-CC9C-BB4B-AF62-E4BDD537A25F}"/>
              </a:ext>
            </a:extLst>
          </p:cNvPr>
          <p:cNvPicPr>
            <a:picLocks noChangeAspect="1"/>
          </p:cNvPicPr>
          <p:nvPr/>
        </p:nvPicPr>
        <p:blipFill>
          <a:blip r:embed="rId3"/>
          <a:stretch>
            <a:fillRect/>
          </a:stretch>
        </p:blipFill>
        <p:spPr>
          <a:xfrm>
            <a:off x="7374730" y="643663"/>
            <a:ext cx="923926" cy="923926"/>
          </a:xfrm>
          <a:prstGeom prst="rect">
            <a:avLst/>
          </a:prstGeom>
        </p:spPr>
      </p:pic>
      <p:sp>
        <p:nvSpPr>
          <p:cNvPr id="3" name="Minus Sign 2">
            <a:extLst>
              <a:ext uri="{FF2B5EF4-FFF2-40B4-BE49-F238E27FC236}">
                <a16:creationId xmlns:a16="http://schemas.microsoft.com/office/drawing/2014/main" id="{D8E6D853-F134-8BDB-AB02-A7560F5DB28C}"/>
              </a:ext>
            </a:extLst>
          </p:cNvPr>
          <p:cNvSpPr/>
          <p:nvPr/>
        </p:nvSpPr>
        <p:spPr>
          <a:xfrm>
            <a:off x="6774656" y="768887"/>
            <a:ext cx="4593432" cy="2587229"/>
          </a:xfrm>
          <a:prstGeom prst="mathMinu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solidFill>
                  <a:srgbClr val="002060"/>
                </a:solidFill>
              </a:rPr>
              <a:t>Cycas</a:t>
            </a:r>
            <a:r>
              <a:rPr lang="en-US" sz="3200" b="1">
                <a:solidFill>
                  <a:srgbClr val="002060"/>
                </a:solidFill>
              </a:rPr>
              <a:t> </a:t>
            </a:r>
            <a:r>
              <a:rPr lang="en-US" sz="3200" b="1" err="1">
                <a:solidFill>
                  <a:srgbClr val="002060"/>
                </a:solidFill>
              </a:rPr>
              <a:t>Revoluta</a:t>
            </a:r>
            <a:r>
              <a:rPr lang="en-US" sz="3200" b="1">
                <a:solidFill>
                  <a:srgbClr val="002060"/>
                </a:solidFill>
              </a:rPr>
              <a:t> </a:t>
            </a:r>
          </a:p>
        </p:txBody>
      </p:sp>
    </p:spTree>
    <p:extLst>
      <p:ext uri="{BB962C8B-B14F-4D97-AF65-F5344CB8AC3E}">
        <p14:creationId xmlns:p14="http://schemas.microsoft.com/office/powerpoint/2010/main" val="64154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C4874-2464-D944-8D14-996CE6AA592B}"/>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49241F9B-8EC4-C2D5-932A-85CD14DF2D9D}"/>
              </a:ext>
            </a:extLst>
          </p:cNvPr>
          <p:cNvSpPr>
            <a:spLocks noGrp="1"/>
          </p:cNvSpPr>
          <p:nvPr>
            <p:ph idx="1"/>
          </p:nvPr>
        </p:nvSpPr>
        <p:spPr>
          <a:xfrm flipV="1">
            <a:off x="5109983" y="6052748"/>
            <a:ext cx="116441" cy="126109"/>
          </a:xfrm>
        </p:spPr>
        <p:txBody>
          <a:bodyPr>
            <a:normAutofit fontScale="25000" lnSpcReduction="20000"/>
          </a:bodyPr>
          <a:lstStyle/>
          <a:p>
            <a:endParaRPr lang="en-IN"/>
          </a:p>
        </p:txBody>
      </p:sp>
      <p:sp>
        <p:nvSpPr>
          <p:cNvPr id="7" name="TextBox 6">
            <a:extLst>
              <a:ext uri="{FF2B5EF4-FFF2-40B4-BE49-F238E27FC236}">
                <a16:creationId xmlns:a16="http://schemas.microsoft.com/office/drawing/2014/main" id="{310135D3-22EF-0744-8CEB-ACAB4A93355C}"/>
              </a:ext>
            </a:extLst>
          </p:cNvPr>
          <p:cNvSpPr txBox="1"/>
          <p:nvPr/>
        </p:nvSpPr>
        <p:spPr>
          <a:xfrm>
            <a:off x="6502768" y="1653650"/>
            <a:ext cx="4369991" cy="2169825"/>
          </a:xfrm>
          <a:prstGeom prst="rect">
            <a:avLst/>
          </a:prstGeom>
          <a:noFill/>
        </p:spPr>
        <p:txBody>
          <a:bodyPr wrap="square">
            <a:spAutoFit/>
          </a:bodyPr>
          <a:lstStyle/>
          <a:p>
            <a:r>
              <a:rPr lang="en-US" sz="2000">
                <a:solidFill>
                  <a:srgbClr val="0070C0"/>
                </a:solidFill>
                <a:latin typeface="Abadi" panose="020B0604020104020204" pitchFamily="34" charset="0"/>
              </a:rPr>
              <a:t>Botanical name</a:t>
            </a:r>
            <a:r>
              <a:rPr lang="en-US" sz="2000">
                <a:latin typeface="Abadi" panose="020B0604020104020204" pitchFamily="34" charset="0"/>
              </a:rPr>
              <a:t> </a:t>
            </a:r>
            <a:r>
              <a:rPr lang="en-US" sz="2000">
                <a:solidFill>
                  <a:schemeClr val="bg2">
                    <a:lumMod val="10000"/>
                  </a:schemeClr>
                </a:solidFill>
                <a:latin typeface="Abadi" panose="020B0604020104020204" pitchFamily="34" charset="0"/>
              </a:rPr>
              <a:t>:</a:t>
            </a:r>
            <a:r>
              <a:rPr lang="en-US" sz="2000">
                <a:latin typeface="Abadi" panose="020B0604020104020204" pitchFamily="34" charset="0"/>
              </a:rPr>
              <a:t> Ficus</a:t>
            </a:r>
          </a:p>
          <a:p>
            <a:r>
              <a:rPr lang="en-US" sz="2000">
                <a:latin typeface="Abadi" panose="020B0604020104020204" pitchFamily="34" charset="0"/>
              </a:rPr>
              <a:t>Benjamina</a:t>
            </a:r>
          </a:p>
          <a:p>
            <a:r>
              <a:rPr lang="en-US" sz="2000">
                <a:solidFill>
                  <a:srgbClr val="0070C0"/>
                </a:solidFill>
                <a:latin typeface="Abadi" panose="020B0604020104020204" pitchFamily="34" charset="0"/>
              </a:rPr>
              <a:t>English name </a:t>
            </a:r>
            <a:r>
              <a:rPr lang="en-US" sz="2000">
                <a:solidFill>
                  <a:schemeClr val="accent3">
                    <a:lumMod val="50000"/>
                  </a:schemeClr>
                </a:solidFill>
                <a:latin typeface="Abadi" panose="020B0604020104020204" pitchFamily="34" charset="0"/>
              </a:rPr>
              <a:t>:</a:t>
            </a:r>
            <a:r>
              <a:rPr lang="en-US" sz="2000">
                <a:latin typeface="Abadi" panose="020B0604020104020204" pitchFamily="34" charset="0"/>
              </a:rPr>
              <a:t>Weeping Fig</a:t>
            </a:r>
          </a:p>
          <a:p>
            <a:r>
              <a:rPr lang="en-US" sz="2000">
                <a:solidFill>
                  <a:srgbClr val="0070C0"/>
                </a:solidFill>
                <a:latin typeface="Abadi" panose="020B0604020104020204" pitchFamily="34" charset="0"/>
              </a:rPr>
              <a:t>Hindi name</a:t>
            </a:r>
            <a:r>
              <a:rPr lang="en-US" sz="2000">
                <a:latin typeface="Abadi" panose="020B0604020104020204" pitchFamily="34" charset="0"/>
              </a:rPr>
              <a:t> : </a:t>
            </a:r>
            <a:r>
              <a:rPr lang="hi-IN" sz="2000">
                <a:latin typeface="Abadi" panose="020B0604020104020204" pitchFamily="34" charset="0"/>
              </a:rPr>
              <a:t>रोत</a:t>
            </a:r>
            <a:r>
              <a:rPr lang="en-GB" sz="2000" err="1">
                <a:latin typeface="Abadi" panose="020B0604020104020204" pitchFamily="34" charset="0"/>
              </a:rPr>
              <a:t>लू</a:t>
            </a:r>
            <a:r>
              <a:rPr lang="en-GB" sz="2000">
                <a:latin typeface="Abadi" panose="020B0604020104020204" pitchFamily="34" charset="0"/>
              </a:rPr>
              <a:t> </a:t>
            </a:r>
            <a:r>
              <a:rPr lang="hi-IN" sz="2000">
                <a:latin typeface="Abadi" panose="020B0604020104020204" pitchFamily="34" charset="0"/>
              </a:rPr>
              <a:t>अंजीर</a:t>
            </a:r>
            <a:endParaRPr lang="en-US" sz="2000">
              <a:latin typeface="Abadi" panose="020B0604020104020204" pitchFamily="34" charset="0"/>
            </a:endParaRPr>
          </a:p>
          <a:p>
            <a:r>
              <a:rPr lang="en-US" sz="2000">
                <a:solidFill>
                  <a:srgbClr val="0070C0"/>
                </a:solidFill>
                <a:latin typeface="Abadi" panose="020B0604020104020204" pitchFamily="34" charset="0"/>
              </a:rPr>
              <a:t>Usage</a:t>
            </a:r>
            <a:r>
              <a:rPr lang="en-US" sz="2000">
                <a:solidFill>
                  <a:schemeClr val="accent3">
                    <a:lumMod val="50000"/>
                  </a:schemeClr>
                </a:solidFill>
                <a:latin typeface="Abadi" panose="020B0604020104020204" pitchFamily="34" charset="0"/>
              </a:rPr>
              <a:t> </a:t>
            </a:r>
            <a:r>
              <a:rPr lang="en-US" sz="2000">
                <a:solidFill>
                  <a:schemeClr val="tx1">
                    <a:lumMod val="90000"/>
                    <a:lumOff val="10000"/>
                  </a:schemeClr>
                </a:solidFill>
                <a:latin typeface="Abadi" panose="020B0604020104020204" pitchFamily="34" charset="0"/>
              </a:rPr>
              <a:t>:</a:t>
            </a:r>
            <a:r>
              <a:rPr lang="en-US" sz="2000">
                <a:latin typeface="Abadi" panose="020B0604020104020204" pitchFamily="34" charset="0"/>
              </a:rPr>
              <a:t>It is an Australian native and the official city of this plant is Bangkok. </a:t>
            </a:r>
          </a:p>
          <a:p>
            <a:r>
              <a:rPr lang="en-US" sz="2000">
                <a:latin typeface="Abadi" panose="020B0604020104020204" pitchFamily="34" charset="0"/>
              </a:rPr>
              <a:t>The birds love its little fruits as its edible. Leaves reacts to light.</a:t>
            </a:r>
          </a:p>
          <a:p>
            <a:r>
              <a:rPr lang="en-US" sz="2000">
                <a:latin typeface="Abadi" panose="020B0604020104020204" pitchFamily="34" charset="0"/>
              </a:rPr>
              <a:t>One should be cautious when using latex leaves</a:t>
            </a:r>
          </a:p>
        </p:txBody>
      </p:sp>
      <p:sp>
        <p:nvSpPr>
          <p:cNvPr id="11" name="TextBox 10">
            <a:extLst>
              <a:ext uri="{FF2B5EF4-FFF2-40B4-BE49-F238E27FC236}">
                <a16:creationId xmlns:a16="http://schemas.microsoft.com/office/drawing/2014/main" id="{3E23F2DA-6157-4D40-865F-E5C85B7C66E7}"/>
              </a:ext>
            </a:extLst>
          </p:cNvPr>
          <p:cNvSpPr txBox="1"/>
          <p:nvPr/>
        </p:nvSpPr>
        <p:spPr>
          <a:xfrm>
            <a:off x="6502768" y="5131525"/>
            <a:ext cx="4702176" cy="1200329"/>
          </a:xfrm>
          <a:prstGeom prst="rect">
            <a:avLst/>
          </a:prstGeom>
          <a:noFill/>
        </p:spPr>
        <p:txBody>
          <a:bodyPr wrap="square">
            <a:spAutoFit/>
          </a:bodyPr>
          <a:lstStyle/>
          <a:p>
            <a:r>
              <a:rPr lang="en-US" sz="1600">
                <a:latin typeface="Abadi" panose="020B0604020104020204" pitchFamily="34" charset="0"/>
              </a:rPr>
              <a:t>Source: Wikipedia </a:t>
            </a:r>
          </a:p>
          <a:p>
            <a:r>
              <a:rPr lang="en-GB" sz="1600">
                <a:latin typeface="Abadi" panose="020B0604020104020204" pitchFamily="34" charset="0"/>
              </a:rPr>
              <a:t>Picture</a:t>
            </a:r>
            <a:r>
              <a:rPr lang="en-US" sz="1600">
                <a:latin typeface="Abadi" panose="020B0604020104020204" pitchFamily="34" charset="0"/>
              </a:rPr>
              <a:t> Courtesy: </a:t>
            </a:r>
            <a:r>
              <a:rPr lang="en-GB" sz="1600">
                <a:latin typeface="Abadi" panose="020B0604020104020204" pitchFamily="34" charset="0"/>
              </a:rPr>
              <a:t>Google</a:t>
            </a:r>
          </a:p>
          <a:p>
            <a:endParaRPr lang="en-GB" sz="1600">
              <a:latin typeface="Abadi" panose="020B0604020104020204" pitchFamily="34" charset="0"/>
            </a:endParaRPr>
          </a:p>
          <a:p>
            <a:r>
              <a:rPr lang="en-GB" sz="1600">
                <a:latin typeface="Abadi" panose="020B0604020104020204" pitchFamily="34" charset="0"/>
              </a:rPr>
              <a:t>Faculty</a:t>
            </a:r>
            <a:r>
              <a:rPr lang="en-US" sz="1600">
                <a:latin typeface="Abadi" panose="020B0604020104020204" pitchFamily="34" charset="0"/>
              </a:rPr>
              <a:t> - Tara N.</a:t>
            </a:r>
          </a:p>
          <a:p>
            <a:r>
              <a:rPr lang="en-US" sz="1600">
                <a:latin typeface="Abadi" panose="020B0604020104020204" pitchFamily="34" charset="0"/>
              </a:rPr>
              <a:t>Students- </a:t>
            </a:r>
            <a:r>
              <a:rPr lang="en-US" sz="1600" err="1">
                <a:latin typeface="Abadi" panose="020B0604020104020204" pitchFamily="34" charset="0"/>
              </a:rPr>
              <a:t>Shikha</a:t>
            </a:r>
            <a:r>
              <a:rPr lang="en-GB" sz="1600">
                <a:latin typeface="Abadi" panose="020B0604020104020204" pitchFamily="34" charset="0"/>
              </a:rPr>
              <a:t>, </a:t>
            </a:r>
            <a:r>
              <a:rPr lang="en-US" sz="1600" err="1">
                <a:latin typeface="Abadi" panose="020B0604020104020204" pitchFamily="34" charset="0"/>
              </a:rPr>
              <a:t>Neetu</a:t>
            </a:r>
            <a:r>
              <a:rPr lang="en-US" sz="1600">
                <a:latin typeface="Abadi" panose="020B0604020104020204" pitchFamily="34" charset="0"/>
              </a:rPr>
              <a:t>, </a:t>
            </a:r>
            <a:r>
              <a:rPr lang="en-US" sz="1600" err="1">
                <a:latin typeface="Abadi" panose="020B0604020104020204" pitchFamily="34" charset="0"/>
              </a:rPr>
              <a:t>Archana</a:t>
            </a:r>
            <a:r>
              <a:rPr lang="en-US" sz="1600">
                <a:latin typeface="Abadi" panose="020B0604020104020204" pitchFamily="34" charset="0"/>
              </a:rPr>
              <a:t>  </a:t>
            </a:r>
          </a:p>
          <a:p>
            <a:endParaRPr lang="en-US" sz="1600">
              <a:latin typeface="Abadi" panose="020B0604020104020204" pitchFamily="34" charset="0"/>
            </a:endParaRPr>
          </a:p>
        </p:txBody>
      </p:sp>
      <p:sp>
        <p:nvSpPr>
          <p:cNvPr id="15" name="TextBox 14">
            <a:extLst>
              <a:ext uri="{FF2B5EF4-FFF2-40B4-BE49-F238E27FC236}">
                <a16:creationId xmlns:a16="http://schemas.microsoft.com/office/drawing/2014/main" id="{24442F37-4CD6-954F-95B2-407608A66C6D}"/>
              </a:ext>
            </a:extLst>
          </p:cNvPr>
          <p:cNvSpPr txBox="1"/>
          <p:nvPr/>
        </p:nvSpPr>
        <p:spPr>
          <a:xfrm>
            <a:off x="6096000" y="161741"/>
            <a:ext cx="6417468" cy="553998"/>
          </a:xfrm>
          <a:prstGeom prst="rect">
            <a:avLst/>
          </a:prstGeom>
          <a:noFill/>
        </p:spPr>
        <p:txBody>
          <a:bodyPr wrap="square">
            <a:spAutoFit/>
          </a:bodyPr>
          <a:lstStyle/>
          <a:p>
            <a:pPr algn="ctr"/>
            <a:r>
              <a:rPr lang="en-IN" sz="2000" b="1">
                <a:solidFill>
                  <a:schemeClr val="accent1">
                    <a:lumMod val="75000"/>
                  </a:schemeClr>
                </a:solidFill>
              </a:rPr>
              <a:t>Janki Devi Memorial College</a:t>
            </a:r>
            <a:r>
              <a:rPr lang="en-IN" sz="2000" b="1">
                <a:solidFill>
                  <a:schemeClr val="tx2"/>
                </a:solidFill>
              </a:rPr>
              <a:t> </a:t>
            </a:r>
          </a:p>
          <a:p>
            <a:pPr algn="ctr"/>
            <a:r>
              <a:rPr lang="en-IN" sz="2000" b="1">
                <a:solidFill>
                  <a:schemeClr val="tx2"/>
                </a:solidFill>
              </a:rPr>
              <a:t>(University of Delhi)</a:t>
            </a:r>
            <a:endParaRPr lang="en-US" sz="2000"/>
          </a:p>
        </p:txBody>
      </p:sp>
      <p:pic>
        <p:nvPicPr>
          <p:cNvPr id="16" name="Picture 16">
            <a:extLst>
              <a:ext uri="{FF2B5EF4-FFF2-40B4-BE49-F238E27FC236}">
                <a16:creationId xmlns:a16="http://schemas.microsoft.com/office/drawing/2014/main" id="{0D693514-FCCA-5645-91F3-1AB153A94733}"/>
              </a:ext>
            </a:extLst>
          </p:cNvPr>
          <p:cNvPicPr>
            <a:picLocks noChangeAspect="1"/>
          </p:cNvPicPr>
          <p:nvPr/>
        </p:nvPicPr>
        <p:blipFill>
          <a:blip r:embed="rId2"/>
          <a:stretch>
            <a:fillRect/>
          </a:stretch>
        </p:blipFill>
        <p:spPr>
          <a:xfrm rot="10800000" flipH="1" flipV="1">
            <a:off x="6495576" y="85604"/>
            <a:ext cx="707885" cy="707885"/>
          </a:xfrm>
          <a:prstGeom prst="rect">
            <a:avLst/>
          </a:prstGeom>
        </p:spPr>
      </p:pic>
      <p:pic>
        <p:nvPicPr>
          <p:cNvPr id="12" name="Picture 11">
            <a:extLst>
              <a:ext uri="{FF2B5EF4-FFF2-40B4-BE49-F238E27FC236}">
                <a16:creationId xmlns:a16="http://schemas.microsoft.com/office/drawing/2014/main" id="{D0680EF2-205F-CB91-6AD3-69C70CABDCCE}"/>
              </a:ext>
            </a:extLst>
          </p:cNvPr>
          <p:cNvPicPr>
            <a:picLocks noChangeAspect="1"/>
          </p:cNvPicPr>
          <p:nvPr/>
        </p:nvPicPr>
        <p:blipFill rotWithShape="1">
          <a:blip r:embed="rId3"/>
          <a:srcRect/>
          <a:stretch/>
        </p:blipFill>
        <p:spPr>
          <a:xfrm>
            <a:off x="452265" y="304659"/>
            <a:ext cx="5412331" cy="6248681"/>
          </a:xfrm>
          <a:prstGeom prst="rect">
            <a:avLst/>
          </a:prstGeom>
          <a:ln>
            <a:noFill/>
          </a:ln>
          <a:effectLst>
            <a:outerShdw blurRad="292100" dist="139700" dir="2700000" algn="tl" rotWithShape="0">
              <a:srgbClr val="333333">
                <a:alpha val="65000"/>
              </a:srgbClr>
            </a:outerShdw>
          </a:effectLst>
        </p:spPr>
      </p:pic>
      <p:sp>
        <p:nvSpPr>
          <p:cNvPr id="3" name="Minus Sign 2">
            <a:extLst>
              <a:ext uri="{FF2B5EF4-FFF2-40B4-BE49-F238E27FC236}">
                <a16:creationId xmlns:a16="http://schemas.microsoft.com/office/drawing/2014/main" id="{8B38E988-BAFA-9BB0-78C6-7AE9C987EB96}"/>
              </a:ext>
            </a:extLst>
          </p:cNvPr>
          <p:cNvSpPr/>
          <p:nvPr/>
        </p:nvSpPr>
        <p:spPr>
          <a:xfrm>
            <a:off x="5910153" y="-284919"/>
            <a:ext cx="5372898" cy="3016978"/>
          </a:xfrm>
          <a:prstGeom prst="mathMinu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err="1">
                <a:solidFill>
                  <a:srgbClr val="002060"/>
                </a:solidFill>
              </a:rPr>
              <a:t>Ficus</a:t>
            </a:r>
            <a:r>
              <a:rPr lang="en-GB" sz="3200" b="1">
                <a:solidFill>
                  <a:srgbClr val="002060"/>
                </a:solidFill>
              </a:rPr>
              <a:t> </a:t>
            </a:r>
            <a:r>
              <a:rPr lang="en-GB" sz="3200" b="1" err="1">
                <a:solidFill>
                  <a:srgbClr val="002060"/>
                </a:solidFill>
              </a:rPr>
              <a:t>Benjamina</a:t>
            </a:r>
            <a:r>
              <a:rPr lang="en-US" sz="3200" b="1">
                <a:solidFill>
                  <a:srgbClr val="002060"/>
                </a:solidFill>
              </a:rPr>
              <a:t> </a:t>
            </a:r>
          </a:p>
        </p:txBody>
      </p:sp>
    </p:spTree>
    <p:extLst>
      <p:ext uri="{BB962C8B-B14F-4D97-AF65-F5344CB8AC3E}">
        <p14:creationId xmlns:p14="http://schemas.microsoft.com/office/powerpoint/2010/main" val="26031717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BE589-50AF-8F49-BCB0-265B3EB7B8F9}"/>
              </a:ext>
            </a:extLst>
          </p:cNvPr>
          <p:cNvSpPr>
            <a:spLocks noGrp="1"/>
          </p:cNvSpPr>
          <p:nvPr>
            <p:ph type="title"/>
          </p:nvPr>
        </p:nvSpPr>
        <p:spPr/>
        <p:txBody>
          <a:bodyPr/>
          <a:lstStyle/>
          <a:p>
            <a:endParaRPr lang="en-US"/>
          </a:p>
        </p:txBody>
      </p:sp>
      <p:pic>
        <p:nvPicPr>
          <p:cNvPr id="5" name="Picture 5">
            <a:extLst>
              <a:ext uri="{FF2B5EF4-FFF2-40B4-BE49-F238E27FC236}">
                <a16:creationId xmlns:a16="http://schemas.microsoft.com/office/drawing/2014/main" id="{CD8F0A50-424F-2B4F-A74C-E3BE3A3EE0B5}"/>
              </a:ext>
            </a:extLst>
          </p:cNvPr>
          <p:cNvPicPr>
            <a:picLocks noGrp="1" noChangeAspect="1"/>
          </p:cNvPicPr>
          <p:nvPr>
            <p:ph idx="1"/>
          </p:nvPr>
        </p:nvPicPr>
        <p:blipFill>
          <a:blip r:embed="rId2"/>
          <a:srcRect/>
          <a:stretch/>
        </p:blipFill>
        <p:spPr>
          <a:xfrm>
            <a:off x="354339" y="187252"/>
            <a:ext cx="5860130" cy="6377358"/>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4BDEC36C-7D2F-0548-8768-F1F68BAE3E2A}"/>
              </a:ext>
            </a:extLst>
          </p:cNvPr>
          <p:cNvSpPr txBox="1"/>
          <p:nvPr/>
        </p:nvSpPr>
        <p:spPr>
          <a:xfrm>
            <a:off x="6980762" y="1889790"/>
            <a:ext cx="4631531" cy="1477328"/>
          </a:xfrm>
          <a:prstGeom prst="rect">
            <a:avLst/>
          </a:prstGeom>
          <a:noFill/>
        </p:spPr>
        <p:txBody>
          <a:bodyPr wrap="square">
            <a:spAutoFit/>
          </a:bodyPr>
          <a:lstStyle/>
          <a:p>
            <a:r>
              <a:rPr lang="en-US" sz="2000">
                <a:solidFill>
                  <a:srgbClr val="0070C0"/>
                </a:solidFill>
              </a:rPr>
              <a:t>Botanical name</a:t>
            </a:r>
            <a:r>
              <a:rPr lang="en-US" sz="2000"/>
              <a:t> :Bambusa Vulgaris</a:t>
            </a:r>
          </a:p>
          <a:p>
            <a:r>
              <a:rPr lang="en-US" sz="2000">
                <a:solidFill>
                  <a:srgbClr val="0070C0"/>
                </a:solidFill>
              </a:rPr>
              <a:t>English name</a:t>
            </a:r>
            <a:r>
              <a:rPr lang="en-US" sz="2000">
                <a:solidFill>
                  <a:schemeClr val="bg2">
                    <a:lumMod val="10000"/>
                  </a:schemeClr>
                </a:solidFill>
              </a:rPr>
              <a:t>: </a:t>
            </a:r>
            <a:r>
              <a:rPr lang="en-US" sz="2000"/>
              <a:t>Lemon Bamboo</a:t>
            </a:r>
          </a:p>
          <a:p>
            <a:r>
              <a:rPr lang="en-US" sz="2000">
                <a:solidFill>
                  <a:srgbClr val="0070C0"/>
                </a:solidFill>
              </a:rPr>
              <a:t>Hindi name </a:t>
            </a:r>
            <a:r>
              <a:rPr lang="en-US" sz="2000"/>
              <a:t>: </a:t>
            </a:r>
            <a:r>
              <a:rPr lang="hi-IN" sz="2000"/>
              <a:t>सुनहरा बांस</a:t>
            </a:r>
            <a:endParaRPr lang="en-US" sz="2000"/>
          </a:p>
          <a:p>
            <a:r>
              <a:rPr lang="en-US" sz="2000">
                <a:solidFill>
                  <a:srgbClr val="0070C0"/>
                </a:solidFill>
              </a:rPr>
              <a:t>Usage</a:t>
            </a:r>
            <a:r>
              <a:rPr lang="en-US" sz="2000"/>
              <a:t>: It is Indigenous to Indochina,</a:t>
            </a:r>
            <a:r>
              <a:rPr lang="en-GB" sz="2000"/>
              <a:t> </a:t>
            </a:r>
            <a:r>
              <a:rPr lang="en-US" sz="2000"/>
              <a:t>also referred to as golden bamboo. Because of its high hydro carbonate content, fungus and </a:t>
            </a:r>
            <a:r>
              <a:rPr lang="en-GB" sz="2000"/>
              <a:t>insects make this plant vulnerable.</a:t>
            </a:r>
            <a:endParaRPr lang="en-US" sz="2000"/>
          </a:p>
        </p:txBody>
      </p:sp>
      <p:sp>
        <p:nvSpPr>
          <p:cNvPr id="12" name="TextBox 11">
            <a:extLst>
              <a:ext uri="{FF2B5EF4-FFF2-40B4-BE49-F238E27FC236}">
                <a16:creationId xmlns:a16="http://schemas.microsoft.com/office/drawing/2014/main" id="{D45EC89E-3C5A-5B48-BDBC-BA03EA135A33}"/>
              </a:ext>
            </a:extLst>
          </p:cNvPr>
          <p:cNvSpPr txBox="1"/>
          <p:nvPr/>
        </p:nvSpPr>
        <p:spPr>
          <a:xfrm>
            <a:off x="6500813" y="187252"/>
            <a:ext cx="6405562" cy="553998"/>
          </a:xfrm>
          <a:prstGeom prst="rect">
            <a:avLst/>
          </a:prstGeom>
          <a:noFill/>
        </p:spPr>
        <p:txBody>
          <a:bodyPr wrap="square">
            <a:spAutoFit/>
          </a:bodyPr>
          <a:lstStyle/>
          <a:p>
            <a:pPr algn="ctr"/>
            <a:r>
              <a:rPr lang="en-IN" sz="2000" b="1">
                <a:solidFill>
                  <a:schemeClr val="accent1">
                    <a:lumMod val="75000"/>
                  </a:schemeClr>
                </a:solidFill>
              </a:rPr>
              <a:t>Janki Devi Memorial College</a:t>
            </a:r>
            <a:r>
              <a:rPr lang="en-IN" sz="2000" b="1">
                <a:solidFill>
                  <a:schemeClr val="tx2"/>
                </a:solidFill>
              </a:rPr>
              <a:t> </a:t>
            </a:r>
          </a:p>
          <a:p>
            <a:pPr algn="ctr"/>
            <a:r>
              <a:rPr lang="en-IN" sz="2000" b="1">
                <a:solidFill>
                  <a:schemeClr val="tx2"/>
                </a:solidFill>
              </a:rPr>
              <a:t>(University of Delhi)</a:t>
            </a:r>
            <a:endParaRPr lang="en-US" sz="2000"/>
          </a:p>
        </p:txBody>
      </p:sp>
      <p:pic>
        <p:nvPicPr>
          <p:cNvPr id="13" name="Picture 13">
            <a:extLst>
              <a:ext uri="{FF2B5EF4-FFF2-40B4-BE49-F238E27FC236}">
                <a16:creationId xmlns:a16="http://schemas.microsoft.com/office/drawing/2014/main" id="{806D2AF9-E595-AC45-A23A-E6CDC9FE13DE}"/>
              </a:ext>
            </a:extLst>
          </p:cNvPr>
          <p:cNvPicPr>
            <a:picLocks noChangeAspect="1"/>
          </p:cNvPicPr>
          <p:nvPr/>
        </p:nvPicPr>
        <p:blipFill>
          <a:blip r:embed="rId3"/>
          <a:stretch>
            <a:fillRect/>
          </a:stretch>
        </p:blipFill>
        <p:spPr>
          <a:xfrm rot="10800000" flipH="1" flipV="1">
            <a:off x="7169079" y="276884"/>
            <a:ext cx="522581" cy="528622"/>
          </a:xfrm>
          <a:prstGeom prst="rect">
            <a:avLst/>
          </a:prstGeom>
        </p:spPr>
      </p:pic>
      <p:sp>
        <p:nvSpPr>
          <p:cNvPr id="6" name="TextBox 5">
            <a:extLst>
              <a:ext uri="{FF2B5EF4-FFF2-40B4-BE49-F238E27FC236}">
                <a16:creationId xmlns:a16="http://schemas.microsoft.com/office/drawing/2014/main" id="{6F6ED754-73B4-3E96-9322-0EBFB746B683}"/>
              </a:ext>
            </a:extLst>
          </p:cNvPr>
          <p:cNvSpPr txBox="1"/>
          <p:nvPr/>
        </p:nvSpPr>
        <p:spPr>
          <a:xfrm rot="10800000" flipV="1">
            <a:off x="6980762" y="4675840"/>
            <a:ext cx="4893469" cy="1200329"/>
          </a:xfrm>
          <a:prstGeom prst="rect">
            <a:avLst/>
          </a:prstGeom>
          <a:noFill/>
        </p:spPr>
        <p:txBody>
          <a:bodyPr wrap="square">
            <a:spAutoFit/>
          </a:bodyPr>
          <a:lstStyle/>
          <a:p>
            <a:r>
              <a:rPr lang="en-US" sz="1600"/>
              <a:t>Source: Wikipedia </a:t>
            </a:r>
          </a:p>
          <a:p>
            <a:r>
              <a:rPr lang="en-US" sz="1600"/>
              <a:t>Picture Courtesy: </a:t>
            </a:r>
            <a:r>
              <a:rPr lang="en-GB" sz="1600"/>
              <a:t>Google</a:t>
            </a:r>
            <a:endParaRPr lang="en-US" sz="1600"/>
          </a:p>
          <a:p>
            <a:endParaRPr lang="en-GB" sz="1600"/>
          </a:p>
          <a:p>
            <a:r>
              <a:rPr lang="en-GB" sz="1600"/>
              <a:t>Fa</a:t>
            </a:r>
            <a:r>
              <a:rPr lang="en-US" sz="1600" err="1"/>
              <a:t>culty</a:t>
            </a:r>
            <a:r>
              <a:rPr lang="en-US" sz="1600"/>
              <a:t> - Tara N.</a:t>
            </a:r>
          </a:p>
          <a:p>
            <a:r>
              <a:rPr lang="en-US" sz="1600"/>
              <a:t>Students- </a:t>
            </a:r>
            <a:r>
              <a:rPr lang="en-GB" sz="1600" err="1"/>
              <a:t>Shikha</a:t>
            </a:r>
            <a:r>
              <a:rPr lang="en-GB" sz="1600"/>
              <a:t>,</a:t>
            </a:r>
            <a:r>
              <a:rPr lang="en-US" sz="1600"/>
              <a:t> </a:t>
            </a:r>
            <a:r>
              <a:rPr lang="en-GB" sz="1600" err="1"/>
              <a:t>Neetu</a:t>
            </a:r>
            <a:r>
              <a:rPr lang="en-GB" sz="1600"/>
              <a:t>, </a:t>
            </a:r>
            <a:r>
              <a:rPr lang="en-GB" sz="1600" err="1"/>
              <a:t>Archana</a:t>
            </a:r>
            <a:r>
              <a:rPr lang="en-US" sz="1600"/>
              <a:t>  </a:t>
            </a:r>
          </a:p>
          <a:p>
            <a:endParaRPr lang="en-US" sz="1600"/>
          </a:p>
        </p:txBody>
      </p:sp>
      <p:sp>
        <p:nvSpPr>
          <p:cNvPr id="4" name="Minus Sign 3">
            <a:extLst>
              <a:ext uri="{FF2B5EF4-FFF2-40B4-BE49-F238E27FC236}">
                <a16:creationId xmlns:a16="http://schemas.microsoft.com/office/drawing/2014/main" id="{E5888D09-2041-06BB-2F7A-EDE41A7BE1CD}"/>
              </a:ext>
            </a:extLst>
          </p:cNvPr>
          <p:cNvSpPr/>
          <p:nvPr/>
        </p:nvSpPr>
        <p:spPr>
          <a:xfrm>
            <a:off x="6272339" y="-424336"/>
            <a:ext cx="5860130" cy="3591399"/>
          </a:xfrm>
          <a:prstGeom prst="mathMinu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solidFill>
                  <a:srgbClr val="002060"/>
                </a:solidFill>
              </a:rPr>
              <a:t>Bambusa</a:t>
            </a:r>
            <a:r>
              <a:rPr lang="en-US" sz="3200" b="1">
                <a:solidFill>
                  <a:srgbClr val="002060"/>
                </a:solidFill>
              </a:rPr>
              <a:t> Vulgaris </a:t>
            </a:r>
          </a:p>
        </p:txBody>
      </p:sp>
    </p:spTree>
    <p:extLst>
      <p:ext uri="{BB962C8B-B14F-4D97-AF65-F5344CB8AC3E}">
        <p14:creationId xmlns:p14="http://schemas.microsoft.com/office/powerpoint/2010/main" val="28065037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BB35C32E-FB81-2AF5-F7F8-3CD11E79343C}"/>
              </a:ext>
            </a:extLst>
          </p:cNvPr>
          <p:cNvPicPr>
            <a:picLocks noGrp="1" noChangeAspect="1"/>
          </p:cNvPicPr>
          <p:nvPr>
            <p:ph idx="1"/>
          </p:nvPr>
        </p:nvPicPr>
        <p:blipFill>
          <a:blip r:embed="rId2"/>
          <a:srcRect/>
          <a:stretch/>
        </p:blipFill>
        <p:spPr>
          <a:xfrm>
            <a:off x="-1" y="7429"/>
            <a:ext cx="3845719" cy="6852571"/>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5FE740C1-7609-669A-2325-CC0E9BBBC822}"/>
              </a:ext>
            </a:extLst>
          </p:cNvPr>
          <p:cNvSpPr txBox="1"/>
          <p:nvPr/>
        </p:nvSpPr>
        <p:spPr>
          <a:xfrm>
            <a:off x="6691775" y="1732096"/>
            <a:ext cx="5024438" cy="2031325"/>
          </a:xfrm>
          <a:prstGeom prst="rect">
            <a:avLst/>
          </a:prstGeom>
          <a:noFill/>
        </p:spPr>
        <p:txBody>
          <a:bodyPr wrap="square">
            <a:spAutoFit/>
          </a:bodyPr>
          <a:lstStyle/>
          <a:p>
            <a:r>
              <a:rPr lang="en-US" sz="2400">
                <a:solidFill>
                  <a:srgbClr val="0070C0"/>
                </a:solidFill>
              </a:rPr>
              <a:t>Botanical name</a:t>
            </a:r>
            <a:r>
              <a:rPr lang="en-US" sz="2400"/>
              <a:t> - Petunia </a:t>
            </a:r>
            <a:r>
              <a:rPr lang="en-US" sz="2400" err="1"/>
              <a:t>Atkinsiana</a:t>
            </a:r>
            <a:endParaRPr lang="en-US" sz="2400"/>
          </a:p>
          <a:p>
            <a:r>
              <a:rPr lang="en-US" sz="2400">
                <a:solidFill>
                  <a:srgbClr val="0070C0"/>
                </a:solidFill>
              </a:rPr>
              <a:t>English name-</a:t>
            </a:r>
            <a:r>
              <a:rPr lang="en-US" sz="2400"/>
              <a:t> petunia</a:t>
            </a:r>
          </a:p>
          <a:p>
            <a:r>
              <a:rPr lang="en-US" sz="2400">
                <a:solidFill>
                  <a:srgbClr val="0070C0"/>
                </a:solidFill>
              </a:rPr>
              <a:t>Hindi name</a:t>
            </a:r>
            <a:r>
              <a:rPr lang="en-US" sz="2400"/>
              <a:t> – </a:t>
            </a:r>
            <a:r>
              <a:rPr lang="hi-IN" sz="2400"/>
              <a:t>पिटुनिया</a:t>
            </a:r>
            <a:endParaRPr lang="en-US" sz="2400"/>
          </a:p>
          <a:p>
            <a:r>
              <a:rPr lang="en-US" sz="2400">
                <a:solidFill>
                  <a:srgbClr val="0070C0"/>
                </a:solidFill>
              </a:rPr>
              <a:t>Usage</a:t>
            </a:r>
            <a:r>
              <a:rPr lang="en-US" sz="2400"/>
              <a:t>:  used for Borders, Containers, Hanging Baskets &amp; as a Seasonal Groundcover. Petunias love full sunlight. They will get spindly with few flowers if grown in shade.</a:t>
            </a:r>
          </a:p>
        </p:txBody>
      </p:sp>
      <p:pic>
        <p:nvPicPr>
          <p:cNvPr id="9" name="Picture 13">
            <a:extLst>
              <a:ext uri="{FF2B5EF4-FFF2-40B4-BE49-F238E27FC236}">
                <a16:creationId xmlns:a16="http://schemas.microsoft.com/office/drawing/2014/main" id="{CDF176E9-A504-E94F-5B58-442569D6222B}"/>
              </a:ext>
            </a:extLst>
          </p:cNvPr>
          <p:cNvPicPr>
            <a:picLocks noChangeAspect="1"/>
          </p:cNvPicPr>
          <p:nvPr/>
        </p:nvPicPr>
        <p:blipFill>
          <a:blip r:embed="rId3"/>
          <a:stretch>
            <a:fillRect/>
          </a:stretch>
        </p:blipFill>
        <p:spPr>
          <a:xfrm rot="10800000" flipH="1" flipV="1">
            <a:off x="6881812" y="76771"/>
            <a:ext cx="672214" cy="982886"/>
          </a:xfrm>
          <a:prstGeom prst="rect">
            <a:avLst/>
          </a:prstGeom>
        </p:spPr>
      </p:pic>
      <p:sp>
        <p:nvSpPr>
          <p:cNvPr id="11" name="TextBox 10">
            <a:extLst>
              <a:ext uri="{FF2B5EF4-FFF2-40B4-BE49-F238E27FC236}">
                <a16:creationId xmlns:a16="http://schemas.microsoft.com/office/drawing/2014/main" id="{BC2E01C1-6130-4914-D173-D3AD9BC981CC}"/>
              </a:ext>
            </a:extLst>
          </p:cNvPr>
          <p:cNvSpPr txBox="1"/>
          <p:nvPr/>
        </p:nvSpPr>
        <p:spPr>
          <a:xfrm>
            <a:off x="6441281" y="260410"/>
            <a:ext cx="6191250" cy="553998"/>
          </a:xfrm>
          <a:prstGeom prst="rect">
            <a:avLst/>
          </a:prstGeom>
          <a:noFill/>
        </p:spPr>
        <p:txBody>
          <a:bodyPr wrap="square">
            <a:spAutoFit/>
          </a:bodyPr>
          <a:lstStyle/>
          <a:p>
            <a:pPr algn="ctr"/>
            <a:r>
              <a:rPr lang="en-IN" sz="2000" b="1">
                <a:solidFill>
                  <a:schemeClr val="accent1">
                    <a:lumMod val="75000"/>
                  </a:schemeClr>
                </a:solidFill>
              </a:rPr>
              <a:t>Janki Devi Memorial College</a:t>
            </a:r>
            <a:r>
              <a:rPr lang="en-IN" sz="2000" b="1">
                <a:solidFill>
                  <a:schemeClr val="tx2"/>
                </a:solidFill>
              </a:rPr>
              <a:t> </a:t>
            </a:r>
          </a:p>
          <a:p>
            <a:pPr algn="ctr"/>
            <a:r>
              <a:rPr lang="en-IN" sz="2000" b="1">
                <a:solidFill>
                  <a:schemeClr val="tx2"/>
                </a:solidFill>
              </a:rPr>
              <a:t>(University of Delhi)</a:t>
            </a:r>
            <a:endParaRPr lang="en-US" sz="2000"/>
          </a:p>
        </p:txBody>
      </p:sp>
      <p:sp>
        <p:nvSpPr>
          <p:cNvPr id="13" name="TextBox 12">
            <a:extLst>
              <a:ext uri="{FF2B5EF4-FFF2-40B4-BE49-F238E27FC236}">
                <a16:creationId xmlns:a16="http://schemas.microsoft.com/office/drawing/2014/main" id="{3835A248-DEC8-67E9-C1D2-F23B27DB42DF}"/>
              </a:ext>
            </a:extLst>
          </p:cNvPr>
          <p:cNvSpPr txBox="1"/>
          <p:nvPr/>
        </p:nvSpPr>
        <p:spPr>
          <a:xfrm>
            <a:off x="6691775" y="5220691"/>
            <a:ext cx="4536284" cy="1477328"/>
          </a:xfrm>
          <a:prstGeom prst="rect">
            <a:avLst/>
          </a:prstGeom>
          <a:noFill/>
        </p:spPr>
        <p:txBody>
          <a:bodyPr wrap="square">
            <a:spAutoFit/>
          </a:bodyPr>
          <a:lstStyle/>
          <a:p>
            <a:endParaRPr lang="en-GB" sz="1600"/>
          </a:p>
          <a:p>
            <a:r>
              <a:rPr lang="en-IN" sz="1600"/>
              <a:t>Source: Wikipedia </a:t>
            </a:r>
            <a:endParaRPr lang="en-US" sz="1600"/>
          </a:p>
          <a:p>
            <a:r>
              <a:rPr lang="en-IN" sz="1600"/>
              <a:t>Picture Courtesy: JDMC </a:t>
            </a:r>
            <a:r>
              <a:rPr lang="en-US" sz="1600"/>
              <a:t>Gardens</a:t>
            </a:r>
            <a:endParaRPr lang="en-IN" sz="1600"/>
          </a:p>
          <a:p>
            <a:endParaRPr lang="en-GB"/>
          </a:p>
          <a:p>
            <a:r>
              <a:rPr lang="en-GB"/>
              <a:t>Faculty</a:t>
            </a:r>
            <a:r>
              <a:rPr lang="en-US"/>
              <a:t> - Tara N.</a:t>
            </a:r>
          </a:p>
          <a:p>
            <a:r>
              <a:rPr lang="en-US"/>
              <a:t>Students- </a:t>
            </a:r>
            <a:r>
              <a:rPr lang="en-US" err="1"/>
              <a:t>Shikha</a:t>
            </a:r>
            <a:r>
              <a:rPr lang="en-US"/>
              <a:t>, </a:t>
            </a:r>
            <a:r>
              <a:rPr lang="en-US" err="1"/>
              <a:t>Neetu</a:t>
            </a:r>
            <a:r>
              <a:rPr lang="en-GB"/>
              <a:t>, </a:t>
            </a:r>
            <a:r>
              <a:rPr lang="en-US" err="1"/>
              <a:t>Archana</a:t>
            </a:r>
            <a:r>
              <a:rPr lang="en-US"/>
              <a:t>  </a:t>
            </a:r>
          </a:p>
          <a:p>
            <a:endParaRPr lang="en-US"/>
          </a:p>
        </p:txBody>
      </p:sp>
      <p:sp>
        <p:nvSpPr>
          <p:cNvPr id="14" name="Minus Sign 13">
            <a:extLst>
              <a:ext uri="{FF2B5EF4-FFF2-40B4-BE49-F238E27FC236}">
                <a16:creationId xmlns:a16="http://schemas.microsoft.com/office/drawing/2014/main" id="{D2409C99-1D77-89C6-FE19-F44ED544636E}"/>
              </a:ext>
            </a:extLst>
          </p:cNvPr>
          <p:cNvSpPr/>
          <p:nvPr/>
        </p:nvSpPr>
        <p:spPr>
          <a:xfrm>
            <a:off x="5942143" y="-106978"/>
            <a:ext cx="6415622" cy="3112865"/>
          </a:xfrm>
          <a:prstGeom prst="mathMinu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rPr>
              <a:t>Petunia </a:t>
            </a:r>
            <a:r>
              <a:rPr lang="en-US" sz="3200" b="1" err="1">
                <a:solidFill>
                  <a:srgbClr val="002060"/>
                </a:solidFill>
              </a:rPr>
              <a:t>Atkinsiana</a:t>
            </a:r>
            <a:endParaRPr lang="en-US" sz="3200" b="1">
              <a:solidFill>
                <a:srgbClr val="002060"/>
              </a:solidFill>
            </a:endParaRPr>
          </a:p>
        </p:txBody>
      </p:sp>
    </p:spTree>
    <p:extLst>
      <p:ext uri="{BB962C8B-B14F-4D97-AF65-F5344CB8AC3E}">
        <p14:creationId xmlns:p14="http://schemas.microsoft.com/office/powerpoint/2010/main" val="12210317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DCA77884-A2E9-B27D-5AA8-E5ABB1E4ECB0}"/>
              </a:ext>
            </a:extLst>
          </p:cNvPr>
          <p:cNvPicPr>
            <a:picLocks noGrp="1" noChangeAspect="1"/>
          </p:cNvPicPr>
          <p:nvPr>
            <p:ph idx="1"/>
          </p:nvPr>
        </p:nvPicPr>
        <p:blipFill>
          <a:blip r:embed="rId2"/>
          <a:srcRect/>
          <a:stretch/>
        </p:blipFill>
        <p:spPr>
          <a:xfrm>
            <a:off x="0" y="0"/>
            <a:ext cx="3476625" cy="6847759"/>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47DE3508-FE24-C9AA-EB2B-9943A939F5A0}"/>
              </a:ext>
            </a:extLst>
          </p:cNvPr>
          <p:cNvSpPr txBox="1"/>
          <p:nvPr/>
        </p:nvSpPr>
        <p:spPr>
          <a:xfrm>
            <a:off x="5691188" y="269456"/>
            <a:ext cx="6191250" cy="553998"/>
          </a:xfrm>
          <a:prstGeom prst="rect">
            <a:avLst/>
          </a:prstGeom>
          <a:noFill/>
        </p:spPr>
        <p:txBody>
          <a:bodyPr wrap="square">
            <a:spAutoFit/>
          </a:bodyPr>
          <a:lstStyle/>
          <a:p>
            <a:pPr algn="ctr"/>
            <a:r>
              <a:rPr lang="en-IN" sz="2000" b="1">
                <a:solidFill>
                  <a:schemeClr val="accent1">
                    <a:lumMod val="75000"/>
                  </a:schemeClr>
                </a:solidFill>
              </a:rPr>
              <a:t>Janki Devi Memorial College</a:t>
            </a:r>
            <a:r>
              <a:rPr lang="en-IN" sz="2000" b="1">
                <a:solidFill>
                  <a:schemeClr val="tx2"/>
                </a:solidFill>
              </a:rPr>
              <a:t> </a:t>
            </a:r>
          </a:p>
          <a:p>
            <a:pPr algn="ctr"/>
            <a:r>
              <a:rPr lang="en-IN" sz="2000" b="1">
                <a:solidFill>
                  <a:schemeClr val="tx2"/>
                </a:solidFill>
              </a:rPr>
              <a:t>(University of Delhi)</a:t>
            </a:r>
            <a:endParaRPr lang="en-US" sz="2000"/>
          </a:p>
        </p:txBody>
      </p:sp>
      <p:pic>
        <p:nvPicPr>
          <p:cNvPr id="9" name="Picture 13">
            <a:extLst>
              <a:ext uri="{FF2B5EF4-FFF2-40B4-BE49-F238E27FC236}">
                <a16:creationId xmlns:a16="http://schemas.microsoft.com/office/drawing/2014/main" id="{C42B41DA-DECB-203C-AC3B-11079247DAF6}"/>
              </a:ext>
            </a:extLst>
          </p:cNvPr>
          <p:cNvPicPr>
            <a:picLocks noChangeAspect="1"/>
          </p:cNvPicPr>
          <p:nvPr/>
        </p:nvPicPr>
        <p:blipFill>
          <a:blip r:embed="rId3"/>
          <a:stretch>
            <a:fillRect/>
          </a:stretch>
        </p:blipFill>
        <p:spPr>
          <a:xfrm rot="10800000" flipH="1" flipV="1">
            <a:off x="6096000" y="5222"/>
            <a:ext cx="672214" cy="982886"/>
          </a:xfrm>
          <a:prstGeom prst="rect">
            <a:avLst/>
          </a:prstGeom>
        </p:spPr>
      </p:pic>
      <p:sp>
        <p:nvSpPr>
          <p:cNvPr id="13" name="TextBox 12">
            <a:extLst>
              <a:ext uri="{FF2B5EF4-FFF2-40B4-BE49-F238E27FC236}">
                <a16:creationId xmlns:a16="http://schemas.microsoft.com/office/drawing/2014/main" id="{B4108148-C567-7644-7CD2-7040044084F3}"/>
              </a:ext>
            </a:extLst>
          </p:cNvPr>
          <p:cNvSpPr txBox="1"/>
          <p:nvPr/>
        </p:nvSpPr>
        <p:spPr>
          <a:xfrm>
            <a:off x="5929316" y="1870143"/>
            <a:ext cx="4702968" cy="1754326"/>
          </a:xfrm>
          <a:prstGeom prst="rect">
            <a:avLst/>
          </a:prstGeom>
          <a:noFill/>
        </p:spPr>
        <p:txBody>
          <a:bodyPr wrap="square">
            <a:spAutoFit/>
          </a:bodyPr>
          <a:lstStyle/>
          <a:p>
            <a:r>
              <a:rPr lang="en-US" sz="2400">
                <a:solidFill>
                  <a:srgbClr val="0070C0"/>
                </a:solidFill>
                <a:latin typeface="Abadi" panose="020B0604020104020204" pitchFamily="34" charset="0"/>
              </a:rPr>
              <a:t>Botanical name</a:t>
            </a:r>
            <a:r>
              <a:rPr lang="en-US" sz="2400">
                <a:latin typeface="Abadi" panose="020B0604020104020204" pitchFamily="34" charset="0"/>
              </a:rPr>
              <a:t>-</a:t>
            </a:r>
            <a:r>
              <a:rPr lang="en-US" sz="2400" err="1">
                <a:latin typeface="Abadi" panose="020B0604020104020204" pitchFamily="34" charset="0"/>
              </a:rPr>
              <a:t>Mammillaria</a:t>
            </a:r>
            <a:r>
              <a:rPr lang="en-US" sz="2400">
                <a:latin typeface="Abadi" panose="020B0604020104020204" pitchFamily="34" charset="0"/>
              </a:rPr>
              <a:t> </a:t>
            </a:r>
            <a:r>
              <a:rPr lang="en-US" sz="2400" err="1">
                <a:latin typeface="Abadi" panose="020B0604020104020204" pitchFamily="34" charset="0"/>
              </a:rPr>
              <a:t>Zeilmanniana</a:t>
            </a:r>
            <a:endParaRPr lang="en-US" sz="2400">
              <a:latin typeface="Abadi" panose="020B0604020104020204" pitchFamily="34" charset="0"/>
            </a:endParaRPr>
          </a:p>
          <a:p>
            <a:r>
              <a:rPr lang="en-US" sz="2400">
                <a:solidFill>
                  <a:srgbClr val="0070C0"/>
                </a:solidFill>
                <a:latin typeface="Abadi" panose="020B0604020104020204" pitchFamily="34" charset="0"/>
              </a:rPr>
              <a:t>English name</a:t>
            </a:r>
            <a:r>
              <a:rPr lang="en-US" sz="2400">
                <a:latin typeface="Abadi" panose="020B0604020104020204" pitchFamily="34" charset="0"/>
              </a:rPr>
              <a:t> - Rose Pincushion Cactus</a:t>
            </a:r>
          </a:p>
          <a:p>
            <a:r>
              <a:rPr lang="en-US" sz="2400">
                <a:solidFill>
                  <a:srgbClr val="0070C0"/>
                </a:solidFill>
                <a:latin typeface="Abadi" panose="020B0604020104020204" pitchFamily="34" charset="0"/>
              </a:rPr>
              <a:t>Hindi name</a:t>
            </a:r>
            <a:r>
              <a:rPr lang="en-US" sz="2400">
                <a:latin typeface="Abadi" panose="020B0604020104020204" pitchFamily="34" charset="0"/>
              </a:rPr>
              <a:t> – </a:t>
            </a:r>
            <a:r>
              <a:rPr lang="en-GB" sz="2400" err="1">
                <a:latin typeface="Abadi" panose="020B0604020104020204" pitchFamily="34" charset="0"/>
              </a:rPr>
              <a:t>पिन</a:t>
            </a:r>
            <a:r>
              <a:rPr lang="en-GB" sz="2400">
                <a:latin typeface="Abadi" panose="020B0604020104020204" pitchFamily="34" charset="0"/>
              </a:rPr>
              <a:t> </a:t>
            </a:r>
            <a:r>
              <a:rPr lang="en-GB" sz="2400" err="1">
                <a:latin typeface="Abadi" panose="020B0604020104020204" pitchFamily="34" charset="0"/>
              </a:rPr>
              <a:t>वाला</a:t>
            </a:r>
            <a:r>
              <a:rPr lang="en-GB" sz="2400">
                <a:latin typeface="Abadi" panose="020B0604020104020204" pitchFamily="34" charset="0"/>
              </a:rPr>
              <a:t> </a:t>
            </a:r>
            <a:r>
              <a:rPr lang="en-GB" sz="2400" err="1">
                <a:latin typeface="Abadi" panose="020B0604020104020204" pitchFamily="34" charset="0"/>
              </a:rPr>
              <a:t>कैक्टस</a:t>
            </a:r>
            <a:r>
              <a:rPr lang="en-GB" sz="2400">
                <a:latin typeface="Abadi" panose="020B0604020104020204" pitchFamily="34" charset="0"/>
              </a:rPr>
              <a:t> </a:t>
            </a:r>
            <a:endParaRPr lang="en-US" sz="2400">
              <a:latin typeface="Abadi" panose="020B0604020104020204" pitchFamily="34" charset="0"/>
            </a:endParaRPr>
          </a:p>
          <a:p>
            <a:r>
              <a:rPr lang="en-US" sz="2400">
                <a:solidFill>
                  <a:srgbClr val="0070C0"/>
                </a:solidFill>
                <a:latin typeface="Abadi" panose="020B0604020104020204" pitchFamily="34" charset="0"/>
              </a:rPr>
              <a:t>Usage</a:t>
            </a:r>
            <a:r>
              <a:rPr lang="en-US" sz="2400">
                <a:latin typeface="Abadi" panose="020B0604020104020204" pitchFamily="34" charset="0"/>
              </a:rPr>
              <a:t>:  Eye catching Ornamental, It is an excellent plant for container pots  Consumes very less water &amp; stays small.</a:t>
            </a:r>
          </a:p>
        </p:txBody>
      </p:sp>
      <p:sp>
        <p:nvSpPr>
          <p:cNvPr id="15" name="TextBox 14">
            <a:extLst>
              <a:ext uri="{FF2B5EF4-FFF2-40B4-BE49-F238E27FC236}">
                <a16:creationId xmlns:a16="http://schemas.microsoft.com/office/drawing/2014/main" id="{1EAA79D7-DA85-3376-C0B1-EFF403DFB4FD}"/>
              </a:ext>
            </a:extLst>
          </p:cNvPr>
          <p:cNvSpPr txBox="1"/>
          <p:nvPr/>
        </p:nvSpPr>
        <p:spPr>
          <a:xfrm>
            <a:off x="5929316" y="5404162"/>
            <a:ext cx="4536284" cy="1292662"/>
          </a:xfrm>
          <a:prstGeom prst="rect">
            <a:avLst/>
          </a:prstGeom>
          <a:noFill/>
        </p:spPr>
        <p:txBody>
          <a:bodyPr wrap="square">
            <a:spAutoFit/>
          </a:bodyPr>
          <a:lstStyle/>
          <a:p>
            <a:r>
              <a:rPr lang="en-IN" sz="1600">
                <a:latin typeface="Abadi" panose="020B0604020104020204" pitchFamily="34" charset="0"/>
              </a:rPr>
              <a:t>Source: Wikipedia </a:t>
            </a:r>
            <a:endParaRPr lang="en-US" sz="1600">
              <a:latin typeface="Abadi" panose="020B0604020104020204" pitchFamily="34" charset="0"/>
            </a:endParaRPr>
          </a:p>
          <a:p>
            <a:r>
              <a:rPr lang="en-IN" sz="1600">
                <a:latin typeface="Abadi" panose="020B0604020104020204" pitchFamily="34" charset="0"/>
              </a:rPr>
              <a:t>Picture Courtesy: JDMC </a:t>
            </a:r>
            <a:r>
              <a:rPr lang="en-US" sz="1600">
                <a:latin typeface="Abadi" panose="020B0604020104020204" pitchFamily="34" charset="0"/>
              </a:rPr>
              <a:t>Gardens</a:t>
            </a:r>
            <a:endParaRPr lang="en-IN" sz="1600">
              <a:latin typeface="Abadi" panose="020B0604020104020204" pitchFamily="34" charset="0"/>
            </a:endParaRPr>
          </a:p>
          <a:p>
            <a:endParaRPr lang="en-GB">
              <a:latin typeface="Abadi" panose="020B0604020104020204" pitchFamily="34" charset="0"/>
            </a:endParaRPr>
          </a:p>
          <a:p>
            <a:r>
              <a:rPr lang="en-GB">
                <a:latin typeface="Abadi" panose="020B0604020104020204" pitchFamily="34" charset="0"/>
              </a:rPr>
              <a:t>Faculty</a:t>
            </a:r>
            <a:r>
              <a:rPr lang="en-US">
                <a:latin typeface="Abadi" panose="020B0604020104020204" pitchFamily="34" charset="0"/>
              </a:rPr>
              <a:t> - Tara N.</a:t>
            </a:r>
          </a:p>
          <a:p>
            <a:r>
              <a:rPr lang="en-US">
                <a:latin typeface="Abadi" panose="020B0604020104020204" pitchFamily="34" charset="0"/>
              </a:rPr>
              <a:t>Students- </a:t>
            </a:r>
            <a:r>
              <a:rPr lang="en-US" err="1">
                <a:latin typeface="Abadi" panose="020B0604020104020204" pitchFamily="34" charset="0"/>
              </a:rPr>
              <a:t>Shikha</a:t>
            </a:r>
            <a:r>
              <a:rPr lang="en-US">
                <a:latin typeface="Abadi" panose="020B0604020104020204" pitchFamily="34" charset="0"/>
              </a:rPr>
              <a:t>, </a:t>
            </a:r>
            <a:r>
              <a:rPr lang="en-US" err="1">
                <a:latin typeface="Abadi" panose="020B0604020104020204" pitchFamily="34" charset="0"/>
              </a:rPr>
              <a:t>Neetu</a:t>
            </a:r>
            <a:r>
              <a:rPr lang="en-GB">
                <a:latin typeface="Abadi" panose="020B0604020104020204" pitchFamily="34" charset="0"/>
              </a:rPr>
              <a:t>, </a:t>
            </a:r>
            <a:r>
              <a:rPr lang="en-US" err="1">
                <a:latin typeface="Abadi" panose="020B0604020104020204" pitchFamily="34" charset="0"/>
              </a:rPr>
              <a:t>Archana</a:t>
            </a:r>
            <a:r>
              <a:rPr lang="en-US">
                <a:latin typeface="Abadi" panose="020B0604020104020204" pitchFamily="34" charset="0"/>
              </a:rPr>
              <a:t>  </a:t>
            </a:r>
          </a:p>
          <a:p>
            <a:endParaRPr lang="en-US">
              <a:latin typeface="Abadi" panose="020B0604020104020204" pitchFamily="34" charset="0"/>
            </a:endParaRPr>
          </a:p>
        </p:txBody>
      </p:sp>
      <p:sp>
        <p:nvSpPr>
          <p:cNvPr id="16" name="Minus Sign 15">
            <a:extLst>
              <a:ext uri="{FF2B5EF4-FFF2-40B4-BE49-F238E27FC236}">
                <a16:creationId xmlns:a16="http://schemas.microsoft.com/office/drawing/2014/main" id="{52DE6381-CAFD-7810-A617-95C306FB01C0}"/>
              </a:ext>
            </a:extLst>
          </p:cNvPr>
          <p:cNvSpPr/>
          <p:nvPr/>
        </p:nvSpPr>
        <p:spPr>
          <a:xfrm>
            <a:off x="4833939" y="928049"/>
            <a:ext cx="8405812" cy="1062757"/>
          </a:xfrm>
          <a:prstGeom prst="mathMinus">
            <a:avLst>
              <a:gd name="adj1" fmla="val 69126"/>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solidFill>
                  <a:srgbClr val="0070C0"/>
                </a:solidFill>
              </a:rPr>
              <a:t>Mammillaria</a:t>
            </a:r>
            <a:r>
              <a:rPr lang="en-US" sz="3200" b="1">
                <a:solidFill>
                  <a:srgbClr val="0070C0"/>
                </a:solidFill>
              </a:rPr>
              <a:t> </a:t>
            </a:r>
            <a:r>
              <a:rPr lang="en-US" sz="3200" b="1" err="1">
                <a:solidFill>
                  <a:srgbClr val="0070C0"/>
                </a:solidFill>
              </a:rPr>
              <a:t>Zeilmanniana</a:t>
            </a:r>
            <a:endParaRPr lang="en-US" sz="3200" b="1">
              <a:solidFill>
                <a:srgbClr val="0070C0"/>
              </a:solidFill>
            </a:endParaRPr>
          </a:p>
        </p:txBody>
      </p:sp>
    </p:spTree>
    <p:extLst>
      <p:ext uri="{BB962C8B-B14F-4D97-AF65-F5344CB8AC3E}">
        <p14:creationId xmlns:p14="http://schemas.microsoft.com/office/powerpoint/2010/main" val="28311268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764E34E9-E5DE-65E5-504F-7D71733D7D73}"/>
              </a:ext>
            </a:extLst>
          </p:cNvPr>
          <p:cNvPicPr>
            <a:picLocks noGrp="1" noChangeAspect="1"/>
          </p:cNvPicPr>
          <p:nvPr>
            <p:ph idx="1"/>
          </p:nvPr>
        </p:nvPicPr>
        <p:blipFill>
          <a:blip r:embed="rId2"/>
          <a:stretch>
            <a:fillRect/>
          </a:stretch>
        </p:blipFill>
        <p:spPr>
          <a:xfrm rot="16200000">
            <a:off x="-965102" y="927800"/>
            <a:ext cx="6883972" cy="4953768"/>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19C24348-4405-CF3D-A892-313DD6BDFB7A}"/>
              </a:ext>
            </a:extLst>
          </p:cNvPr>
          <p:cNvSpPr txBox="1"/>
          <p:nvPr/>
        </p:nvSpPr>
        <p:spPr>
          <a:xfrm>
            <a:off x="7060407" y="90863"/>
            <a:ext cx="6191250" cy="553998"/>
          </a:xfrm>
          <a:prstGeom prst="rect">
            <a:avLst/>
          </a:prstGeom>
          <a:noFill/>
        </p:spPr>
        <p:txBody>
          <a:bodyPr wrap="square">
            <a:spAutoFit/>
          </a:bodyPr>
          <a:lstStyle/>
          <a:p>
            <a:pPr algn="ctr"/>
            <a:r>
              <a:rPr lang="en-IN" sz="2000" b="1">
                <a:solidFill>
                  <a:schemeClr val="accent1">
                    <a:lumMod val="75000"/>
                  </a:schemeClr>
                </a:solidFill>
              </a:rPr>
              <a:t>Janki Devi Memorial College</a:t>
            </a:r>
            <a:r>
              <a:rPr lang="en-IN" sz="2000" b="1">
                <a:solidFill>
                  <a:schemeClr val="tx2"/>
                </a:solidFill>
              </a:rPr>
              <a:t> </a:t>
            </a:r>
          </a:p>
          <a:p>
            <a:pPr algn="ctr"/>
            <a:r>
              <a:rPr lang="en-IN" sz="2000" b="1">
                <a:solidFill>
                  <a:schemeClr val="tx2"/>
                </a:solidFill>
              </a:rPr>
              <a:t>(University of Delhi)</a:t>
            </a:r>
            <a:endParaRPr lang="en-US" sz="2000"/>
          </a:p>
        </p:txBody>
      </p:sp>
      <p:pic>
        <p:nvPicPr>
          <p:cNvPr id="9" name="Picture 13">
            <a:extLst>
              <a:ext uri="{FF2B5EF4-FFF2-40B4-BE49-F238E27FC236}">
                <a16:creationId xmlns:a16="http://schemas.microsoft.com/office/drawing/2014/main" id="{53041E8D-E99A-6290-50DC-85497152DBC1}"/>
              </a:ext>
            </a:extLst>
          </p:cNvPr>
          <p:cNvPicPr>
            <a:picLocks noChangeAspect="1"/>
          </p:cNvPicPr>
          <p:nvPr/>
        </p:nvPicPr>
        <p:blipFill>
          <a:blip r:embed="rId3"/>
          <a:stretch>
            <a:fillRect/>
          </a:stretch>
        </p:blipFill>
        <p:spPr>
          <a:xfrm rot="10800000" flipH="1" flipV="1">
            <a:off x="7524752" y="0"/>
            <a:ext cx="702468" cy="1027123"/>
          </a:xfrm>
          <a:prstGeom prst="rect">
            <a:avLst/>
          </a:prstGeom>
        </p:spPr>
      </p:pic>
      <p:sp>
        <p:nvSpPr>
          <p:cNvPr id="11" name="TextBox 10">
            <a:extLst>
              <a:ext uri="{FF2B5EF4-FFF2-40B4-BE49-F238E27FC236}">
                <a16:creationId xmlns:a16="http://schemas.microsoft.com/office/drawing/2014/main" id="{5CD49D19-819B-3CFF-9886-BBF1E0910D83}"/>
              </a:ext>
            </a:extLst>
          </p:cNvPr>
          <p:cNvSpPr txBox="1"/>
          <p:nvPr/>
        </p:nvSpPr>
        <p:spPr>
          <a:xfrm>
            <a:off x="7389444" y="1867164"/>
            <a:ext cx="4988719" cy="2031325"/>
          </a:xfrm>
          <a:prstGeom prst="rect">
            <a:avLst/>
          </a:prstGeom>
          <a:noFill/>
        </p:spPr>
        <p:txBody>
          <a:bodyPr wrap="square">
            <a:spAutoFit/>
          </a:bodyPr>
          <a:lstStyle/>
          <a:p>
            <a:r>
              <a:rPr lang="en-US" sz="2400" dirty="0">
                <a:solidFill>
                  <a:srgbClr val="0070C0"/>
                </a:solidFill>
                <a:latin typeface="Abadi" panose="020B0604020104020204" pitchFamily="34" charset="0"/>
              </a:rPr>
              <a:t>Botanical name</a:t>
            </a:r>
            <a:r>
              <a:rPr lang="en-US" sz="2400" dirty="0">
                <a:latin typeface="Abadi" panose="020B0604020104020204" pitchFamily="34" charset="0"/>
              </a:rPr>
              <a:t>- Cordyline </a:t>
            </a:r>
            <a:r>
              <a:rPr lang="en-US" sz="2400" dirty="0" err="1">
                <a:latin typeface="Abadi" panose="020B0604020104020204" pitchFamily="34" charset="0"/>
              </a:rPr>
              <a:t>Fruticosa</a:t>
            </a:r>
            <a:endParaRPr lang="en-US" sz="2400" dirty="0">
              <a:latin typeface="Abadi" panose="020B0604020104020204" pitchFamily="34" charset="0"/>
            </a:endParaRPr>
          </a:p>
          <a:p>
            <a:r>
              <a:rPr lang="en-US" sz="2400" dirty="0">
                <a:solidFill>
                  <a:srgbClr val="0070C0"/>
                </a:solidFill>
                <a:latin typeface="Abadi" panose="020B0604020104020204" pitchFamily="34" charset="0"/>
              </a:rPr>
              <a:t>English name</a:t>
            </a:r>
            <a:r>
              <a:rPr lang="en-US" sz="2400" dirty="0">
                <a:latin typeface="Abadi" panose="020B0604020104020204" pitchFamily="34" charset="0"/>
              </a:rPr>
              <a:t> - Palm Lily</a:t>
            </a:r>
          </a:p>
          <a:p>
            <a:r>
              <a:rPr lang="en-US" sz="2400" dirty="0">
                <a:solidFill>
                  <a:srgbClr val="0070C0"/>
                </a:solidFill>
                <a:latin typeface="Abadi" panose="020B0604020104020204" pitchFamily="34" charset="0"/>
              </a:rPr>
              <a:t>Hindi name</a:t>
            </a:r>
            <a:r>
              <a:rPr lang="en-US" sz="2400" dirty="0">
                <a:latin typeface="Abadi" panose="020B0604020104020204" pitchFamily="34" charset="0"/>
              </a:rPr>
              <a:t> - </a:t>
            </a:r>
            <a:r>
              <a:rPr lang="hi-IN" sz="2400" dirty="0">
                <a:latin typeface="Abadi" panose="020B0604020104020204" pitchFamily="34" charset="0"/>
              </a:rPr>
              <a:t>गुड लक प्लांट</a:t>
            </a:r>
            <a:endParaRPr lang="en-US" sz="2400" dirty="0">
              <a:latin typeface="Abadi" panose="020B0604020104020204" pitchFamily="34" charset="0"/>
            </a:endParaRPr>
          </a:p>
          <a:p>
            <a:r>
              <a:rPr lang="en-US" sz="2400" dirty="0">
                <a:solidFill>
                  <a:srgbClr val="0070C0"/>
                </a:solidFill>
                <a:latin typeface="Abadi" panose="020B0604020104020204" pitchFamily="34" charset="0"/>
              </a:rPr>
              <a:t>Usage</a:t>
            </a:r>
            <a:r>
              <a:rPr lang="en-US" sz="2400" dirty="0">
                <a:latin typeface="Abadi" panose="020B0604020104020204" pitchFamily="34" charset="0"/>
              </a:rPr>
              <a:t>: used for the treatment of various disorders, such as Fever, Headache, Diarrhea, Coughs, </a:t>
            </a:r>
            <a:r>
              <a:rPr lang="en-US" sz="2400" dirty="0" err="1">
                <a:latin typeface="Abadi" panose="020B0604020104020204" pitchFamily="34" charset="0"/>
              </a:rPr>
              <a:t>Haemoptysis</a:t>
            </a:r>
            <a:r>
              <a:rPr lang="en-US" sz="2400" dirty="0">
                <a:latin typeface="Abadi" panose="020B0604020104020204" pitchFamily="34" charset="0"/>
              </a:rPr>
              <a:t>, Small pox, Skin eruptions, &amp; Joint pains etc.</a:t>
            </a:r>
          </a:p>
        </p:txBody>
      </p:sp>
      <p:sp>
        <p:nvSpPr>
          <p:cNvPr id="12" name="Minus Sign 11">
            <a:extLst>
              <a:ext uri="{FF2B5EF4-FFF2-40B4-BE49-F238E27FC236}">
                <a16:creationId xmlns:a16="http://schemas.microsoft.com/office/drawing/2014/main" id="{264E2BDE-1324-7890-4088-EFE341A368A0}"/>
              </a:ext>
            </a:extLst>
          </p:cNvPr>
          <p:cNvSpPr/>
          <p:nvPr/>
        </p:nvSpPr>
        <p:spPr>
          <a:xfrm>
            <a:off x="6902056" y="71632"/>
            <a:ext cx="4401313" cy="2892043"/>
          </a:xfrm>
          <a:prstGeom prst="mathMinu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err="1">
                <a:solidFill>
                  <a:srgbClr val="002060"/>
                </a:solidFill>
              </a:rPr>
              <a:t>Cordyline</a:t>
            </a:r>
            <a:r>
              <a:rPr lang="en-US" sz="2400" b="1">
                <a:solidFill>
                  <a:srgbClr val="002060"/>
                </a:solidFill>
              </a:rPr>
              <a:t> </a:t>
            </a:r>
            <a:r>
              <a:rPr lang="en-US" sz="2400" b="1" err="1">
                <a:solidFill>
                  <a:srgbClr val="002060"/>
                </a:solidFill>
              </a:rPr>
              <a:t>Fruticosa</a:t>
            </a:r>
            <a:endParaRPr lang="en-US" sz="2400" b="1">
              <a:solidFill>
                <a:srgbClr val="002060"/>
              </a:solidFill>
            </a:endParaRPr>
          </a:p>
        </p:txBody>
      </p:sp>
      <p:sp>
        <p:nvSpPr>
          <p:cNvPr id="14" name="TextBox 13">
            <a:extLst>
              <a:ext uri="{FF2B5EF4-FFF2-40B4-BE49-F238E27FC236}">
                <a16:creationId xmlns:a16="http://schemas.microsoft.com/office/drawing/2014/main" id="{6B3AFB11-F19E-F8DB-59C5-602695F504B4}"/>
              </a:ext>
            </a:extLst>
          </p:cNvPr>
          <p:cNvSpPr txBox="1"/>
          <p:nvPr/>
        </p:nvSpPr>
        <p:spPr>
          <a:xfrm>
            <a:off x="7377537" y="5273312"/>
            <a:ext cx="5976935" cy="1292662"/>
          </a:xfrm>
          <a:prstGeom prst="rect">
            <a:avLst/>
          </a:prstGeom>
          <a:noFill/>
        </p:spPr>
        <p:txBody>
          <a:bodyPr wrap="square">
            <a:spAutoFit/>
          </a:bodyPr>
          <a:lstStyle/>
          <a:p>
            <a:r>
              <a:rPr lang="en-IN" sz="1600">
                <a:latin typeface="Abadi" panose="020B0604020104020204" pitchFamily="34" charset="0"/>
              </a:rPr>
              <a:t>Source: Wikipedia </a:t>
            </a:r>
            <a:endParaRPr lang="en-US" sz="1600">
              <a:latin typeface="Abadi" panose="020B0604020104020204" pitchFamily="34" charset="0"/>
            </a:endParaRPr>
          </a:p>
          <a:p>
            <a:r>
              <a:rPr lang="en-IN" sz="1600">
                <a:latin typeface="Abadi" panose="020B0604020104020204" pitchFamily="34" charset="0"/>
              </a:rPr>
              <a:t>Picture Courtesy: JDMC </a:t>
            </a:r>
            <a:r>
              <a:rPr lang="en-US" sz="1600">
                <a:latin typeface="Abadi" panose="020B0604020104020204" pitchFamily="34" charset="0"/>
              </a:rPr>
              <a:t>Gardens</a:t>
            </a:r>
            <a:endParaRPr lang="en-IN" sz="1600">
              <a:latin typeface="Abadi" panose="020B0604020104020204" pitchFamily="34" charset="0"/>
            </a:endParaRPr>
          </a:p>
          <a:p>
            <a:endParaRPr lang="en-GB">
              <a:latin typeface="Abadi" panose="020B0604020104020204" pitchFamily="34" charset="0"/>
            </a:endParaRPr>
          </a:p>
          <a:p>
            <a:r>
              <a:rPr lang="en-GB">
                <a:latin typeface="Abadi" panose="020B0604020104020204" pitchFamily="34" charset="0"/>
              </a:rPr>
              <a:t>Faculty</a:t>
            </a:r>
            <a:r>
              <a:rPr lang="en-US">
                <a:latin typeface="Abadi" panose="020B0604020104020204" pitchFamily="34" charset="0"/>
              </a:rPr>
              <a:t> - Tara N.</a:t>
            </a:r>
          </a:p>
          <a:p>
            <a:r>
              <a:rPr lang="en-US">
                <a:latin typeface="Abadi" panose="020B0604020104020204" pitchFamily="34" charset="0"/>
              </a:rPr>
              <a:t>Students- </a:t>
            </a:r>
            <a:r>
              <a:rPr lang="en-US" err="1">
                <a:latin typeface="Abadi" panose="020B0604020104020204" pitchFamily="34" charset="0"/>
              </a:rPr>
              <a:t>Shikha</a:t>
            </a:r>
            <a:r>
              <a:rPr lang="en-US">
                <a:latin typeface="Abadi" panose="020B0604020104020204" pitchFamily="34" charset="0"/>
              </a:rPr>
              <a:t>, </a:t>
            </a:r>
            <a:r>
              <a:rPr lang="en-US" err="1">
                <a:latin typeface="Abadi" panose="020B0604020104020204" pitchFamily="34" charset="0"/>
              </a:rPr>
              <a:t>Neetu</a:t>
            </a:r>
            <a:r>
              <a:rPr lang="en-GB">
                <a:latin typeface="Abadi" panose="020B0604020104020204" pitchFamily="34" charset="0"/>
              </a:rPr>
              <a:t>, </a:t>
            </a:r>
            <a:r>
              <a:rPr lang="en-US" err="1">
                <a:latin typeface="Abadi" panose="020B0604020104020204" pitchFamily="34" charset="0"/>
              </a:rPr>
              <a:t>Archana</a:t>
            </a:r>
            <a:r>
              <a:rPr lang="en-US">
                <a:latin typeface="Abadi" panose="020B0604020104020204" pitchFamily="34" charset="0"/>
              </a:rPr>
              <a:t>  </a:t>
            </a:r>
          </a:p>
          <a:p>
            <a:endParaRPr lang="en-US">
              <a:latin typeface="Abadi" panose="020B0604020104020204" pitchFamily="34" charset="0"/>
            </a:endParaRPr>
          </a:p>
        </p:txBody>
      </p:sp>
    </p:spTree>
    <p:extLst>
      <p:ext uri="{BB962C8B-B14F-4D97-AF65-F5344CB8AC3E}">
        <p14:creationId xmlns:p14="http://schemas.microsoft.com/office/powerpoint/2010/main" val="1580903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EA409D9-DE1C-8E44-BCAF-A3510F761270}"/>
              </a:ext>
            </a:extLst>
          </p:cNvPr>
          <p:cNvSpPr txBox="1"/>
          <p:nvPr/>
        </p:nvSpPr>
        <p:spPr>
          <a:xfrm>
            <a:off x="5216024" y="198254"/>
            <a:ext cx="4438896" cy="507831"/>
          </a:xfrm>
          <a:prstGeom prst="rect">
            <a:avLst/>
          </a:prstGeom>
          <a:noFill/>
        </p:spPr>
        <p:txBody>
          <a:bodyPr wrap="square">
            <a:spAutoFit/>
          </a:bodyPr>
          <a:lstStyle/>
          <a:p>
            <a:pPr algn="ctr"/>
            <a:r>
              <a:rPr lang="en-IN" b="1">
                <a:solidFill>
                  <a:schemeClr val="accent1">
                    <a:lumMod val="75000"/>
                  </a:schemeClr>
                </a:solidFill>
              </a:rPr>
              <a:t>Janki Devi Memorial College</a:t>
            </a:r>
            <a:r>
              <a:rPr lang="en-IN" sz="1600" b="1">
                <a:solidFill>
                  <a:schemeClr val="tx2"/>
                </a:solidFill>
              </a:rPr>
              <a:t> </a:t>
            </a:r>
          </a:p>
          <a:p>
            <a:pPr algn="ctr"/>
            <a:r>
              <a:rPr lang="en-IN" b="1">
                <a:solidFill>
                  <a:schemeClr val="tx2"/>
                </a:solidFill>
              </a:rPr>
              <a:t>(University of Delhi)</a:t>
            </a:r>
            <a:endParaRPr lang="en-US"/>
          </a:p>
        </p:txBody>
      </p:sp>
      <p:sp>
        <p:nvSpPr>
          <p:cNvPr id="9" name="TextBox 8">
            <a:extLst>
              <a:ext uri="{FF2B5EF4-FFF2-40B4-BE49-F238E27FC236}">
                <a16:creationId xmlns:a16="http://schemas.microsoft.com/office/drawing/2014/main" id="{06787665-CE32-F746-9D1F-AA430F377075}"/>
              </a:ext>
            </a:extLst>
          </p:cNvPr>
          <p:cNvSpPr txBox="1"/>
          <p:nvPr/>
        </p:nvSpPr>
        <p:spPr>
          <a:xfrm>
            <a:off x="4665838" y="2133999"/>
            <a:ext cx="4774407" cy="3046988"/>
          </a:xfrm>
          <a:prstGeom prst="rect">
            <a:avLst/>
          </a:prstGeom>
          <a:noFill/>
        </p:spPr>
        <p:txBody>
          <a:bodyPr wrap="square" lIns="91440" tIns="45720" rIns="91440" bIns="45720" anchor="t">
            <a:spAutoFit/>
          </a:bodyPr>
          <a:lstStyle/>
          <a:p>
            <a:r>
              <a:rPr lang="en-US" sz="2400" dirty="0">
                <a:solidFill>
                  <a:srgbClr val="0070C0"/>
                </a:solidFill>
              </a:rPr>
              <a:t>Botanical name </a:t>
            </a:r>
            <a:r>
              <a:rPr lang="en-US" sz="2400" dirty="0"/>
              <a:t>: Jatropha </a:t>
            </a:r>
            <a:r>
              <a:rPr lang="en-US" sz="2400" dirty="0" err="1"/>
              <a:t>Podagrica</a:t>
            </a:r>
            <a:r>
              <a:rPr lang="en-US" sz="2400" dirty="0"/>
              <a:t> </a:t>
            </a:r>
          </a:p>
          <a:p>
            <a:r>
              <a:rPr lang="en-US" sz="2400" dirty="0">
                <a:solidFill>
                  <a:srgbClr val="0070C0"/>
                </a:solidFill>
              </a:rPr>
              <a:t>English name </a:t>
            </a:r>
            <a:r>
              <a:rPr lang="en-US" sz="2400" dirty="0"/>
              <a:t>: Ja</a:t>
            </a:r>
            <a:r>
              <a:rPr lang="en-GB" sz="2400" dirty="0"/>
              <a:t>t</a:t>
            </a:r>
            <a:r>
              <a:rPr lang="en-US" sz="2400" dirty="0" err="1"/>
              <a:t>ropha</a:t>
            </a:r>
            <a:r>
              <a:rPr lang="en-US" sz="2400" dirty="0"/>
              <a:t> </a:t>
            </a:r>
            <a:r>
              <a:rPr lang="en-US" sz="2400" dirty="0" err="1"/>
              <a:t>Curcas</a:t>
            </a:r>
            <a:endParaRPr lang="en-US" sz="2400" dirty="0"/>
          </a:p>
          <a:p>
            <a:r>
              <a:rPr lang="en-US" sz="2400" dirty="0">
                <a:solidFill>
                  <a:srgbClr val="0070C0"/>
                </a:solidFill>
              </a:rPr>
              <a:t>Hindi </a:t>
            </a:r>
            <a:r>
              <a:rPr lang="en-GB" sz="2400" dirty="0">
                <a:solidFill>
                  <a:srgbClr val="0070C0"/>
                </a:solidFill>
              </a:rPr>
              <a:t>name : </a:t>
            </a:r>
            <a:r>
              <a:rPr lang="en-GB" sz="2400" dirty="0" err="1"/>
              <a:t>गौतेमाला</a:t>
            </a:r>
            <a:r>
              <a:rPr lang="en-GB" sz="2400" dirty="0"/>
              <a:t> </a:t>
            </a:r>
            <a:r>
              <a:rPr lang="en-GB" sz="2400" dirty="0" err="1"/>
              <a:t>रू</a:t>
            </a:r>
            <a:r>
              <a:rPr lang="en-US" sz="2400" dirty="0" err="1"/>
              <a:t>बाब</a:t>
            </a:r>
            <a:endParaRPr lang="en-US" sz="2400" dirty="0"/>
          </a:p>
          <a:p>
            <a:r>
              <a:rPr lang="en-US" sz="2400" dirty="0">
                <a:solidFill>
                  <a:srgbClr val="0070C0"/>
                </a:solidFill>
              </a:rPr>
              <a:t>Usage</a:t>
            </a:r>
            <a:r>
              <a:rPr lang="en-US" sz="2400" dirty="0"/>
              <a:t>  : </a:t>
            </a:r>
            <a:r>
              <a:rPr lang="en-US" sz="2400" dirty="0">
                <a:latin typeface="Abadi" panose="020B0604020104020204" pitchFamily="34" charset="0"/>
              </a:rPr>
              <a:t>In folk medicine it is used as an </a:t>
            </a:r>
            <a:r>
              <a:rPr lang="en-GB" sz="2400" dirty="0">
                <a:latin typeface="Abadi" panose="020B0604020104020204" pitchFamily="34" charset="0"/>
              </a:rPr>
              <a:t>analgesic </a:t>
            </a:r>
            <a:r>
              <a:rPr lang="en-US" sz="2400" dirty="0">
                <a:latin typeface="Abadi" panose="020B0604020104020204" pitchFamily="34" charset="0"/>
              </a:rPr>
              <a:t>, tonic, aphrodisiac, purgative, laxatives, and to treat infections, intestinal worms, snakebite &amp; gout. </a:t>
            </a:r>
          </a:p>
        </p:txBody>
      </p:sp>
      <p:sp>
        <p:nvSpPr>
          <p:cNvPr id="8" name="TextBox 7">
            <a:extLst>
              <a:ext uri="{FF2B5EF4-FFF2-40B4-BE49-F238E27FC236}">
                <a16:creationId xmlns:a16="http://schemas.microsoft.com/office/drawing/2014/main" id="{5997A8AD-2F6D-3346-9A23-FCC1C84E33E7}"/>
              </a:ext>
            </a:extLst>
          </p:cNvPr>
          <p:cNvSpPr txBox="1"/>
          <p:nvPr/>
        </p:nvSpPr>
        <p:spPr>
          <a:xfrm rot="10800000" flipV="1">
            <a:off x="4672838" y="5282417"/>
            <a:ext cx="3964781" cy="461665"/>
          </a:xfrm>
          <a:prstGeom prst="rect">
            <a:avLst/>
          </a:prstGeom>
          <a:noFill/>
        </p:spPr>
        <p:txBody>
          <a:bodyPr wrap="square">
            <a:spAutoFit/>
          </a:bodyPr>
          <a:lstStyle/>
          <a:p>
            <a:r>
              <a:rPr lang="en-US" sz="1600"/>
              <a:t>Source- Wikipedia </a:t>
            </a:r>
            <a:endParaRPr lang="en-GB" sz="1600"/>
          </a:p>
          <a:p>
            <a:r>
              <a:rPr lang="en-GB" sz="1600"/>
              <a:t>picture </a:t>
            </a:r>
            <a:r>
              <a:rPr lang="en-US" sz="1600"/>
              <a:t>courtesy- </a:t>
            </a:r>
            <a:r>
              <a:rPr lang="en-GB" sz="1600"/>
              <a:t>JDMC</a:t>
            </a:r>
            <a:r>
              <a:rPr lang="en-US" sz="1600"/>
              <a:t> </a:t>
            </a:r>
            <a:r>
              <a:rPr lang="en-GB" sz="1600"/>
              <a:t>Gardens</a:t>
            </a:r>
            <a:endParaRPr lang="en-US" sz="1600"/>
          </a:p>
        </p:txBody>
      </p:sp>
      <p:sp>
        <p:nvSpPr>
          <p:cNvPr id="10" name="TextBox 9">
            <a:extLst>
              <a:ext uri="{FF2B5EF4-FFF2-40B4-BE49-F238E27FC236}">
                <a16:creationId xmlns:a16="http://schemas.microsoft.com/office/drawing/2014/main" id="{E6120310-AFF7-B443-A11A-E52DB8E7EB33}"/>
              </a:ext>
            </a:extLst>
          </p:cNvPr>
          <p:cNvSpPr txBox="1"/>
          <p:nvPr/>
        </p:nvSpPr>
        <p:spPr>
          <a:xfrm rot="10800000" flipV="1">
            <a:off x="4668566" y="6031356"/>
            <a:ext cx="4524378" cy="461665"/>
          </a:xfrm>
          <a:prstGeom prst="rect">
            <a:avLst/>
          </a:prstGeom>
          <a:noFill/>
        </p:spPr>
        <p:txBody>
          <a:bodyPr wrap="square">
            <a:spAutoFit/>
          </a:bodyPr>
          <a:lstStyle/>
          <a:p>
            <a:r>
              <a:rPr lang="en-GB" sz="1600"/>
              <a:t>Fa</a:t>
            </a:r>
            <a:r>
              <a:rPr lang="en-US" sz="1600" err="1"/>
              <a:t>culty</a:t>
            </a:r>
            <a:r>
              <a:rPr lang="en-US" sz="1600"/>
              <a:t> - Tara N.</a:t>
            </a:r>
          </a:p>
          <a:p>
            <a:r>
              <a:rPr lang="en-US" sz="1600"/>
              <a:t>Students- </a:t>
            </a:r>
            <a:r>
              <a:rPr lang="en-GB" sz="1600" err="1"/>
              <a:t>Shikha</a:t>
            </a:r>
            <a:r>
              <a:rPr lang="en-GB" sz="1600"/>
              <a:t>, </a:t>
            </a:r>
            <a:r>
              <a:rPr lang="en-GB" sz="1600" err="1"/>
              <a:t>Neetu</a:t>
            </a:r>
            <a:r>
              <a:rPr lang="en-GB" sz="1600"/>
              <a:t>,</a:t>
            </a:r>
            <a:r>
              <a:rPr lang="en-US" sz="1600"/>
              <a:t> Archana</a:t>
            </a:r>
          </a:p>
        </p:txBody>
      </p:sp>
      <p:pic>
        <p:nvPicPr>
          <p:cNvPr id="3" name="Picture 4">
            <a:extLst>
              <a:ext uri="{FF2B5EF4-FFF2-40B4-BE49-F238E27FC236}">
                <a16:creationId xmlns:a16="http://schemas.microsoft.com/office/drawing/2014/main" id="{344044B4-5C01-234E-8BB3-A6B570E87A19}"/>
              </a:ext>
            </a:extLst>
          </p:cNvPr>
          <p:cNvPicPr>
            <a:picLocks noChangeAspect="1"/>
          </p:cNvPicPr>
          <p:nvPr/>
        </p:nvPicPr>
        <p:blipFill>
          <a:blip r:embed="rId2"/>
          <a:stretch>
            <a:fillRect/>
          </a:stretch>
        </p:blipFill>
        <p:spPr>
          <a:xfrm>
            <a:off x="4782499" y="198255"/>
            <a:ext cx="874617" cy="681280"/>
          </a:xfrm>
          <a:prstGeom prst="rect">
            <a:avLst/>
          </a:prstGeom>
        </p:spPr>
      </p:pic>
      <p:sp>
        <p:nvSpPr>
          <p:cNvPr id="4" name="Rectangle 3">
            <a:extLst>
              <a:ext uri="{FF2B5EF4-FFF2-40B4-BE49-F238E27FC236}">
                <a16:creationId xmlns:a16="http://schemas.microsoft.com/office/drawing/2014/main" id="{3208FD85-04BC-086D-362A-C8DD7C2E0843}"/>
              </a:ext>
            </a:extLst>
          </p:cNvPr>
          <p:cNvSpPr/>
          <p:nvPr/>
        </p:nvSpPr>
        <p:spPr>
          <a:xfrm rot="10800000" flipV="1">
            <a:off x="4671920" y="1052123"/>
            <a:ext cx="6356839" cy="9051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solidFill>
                  <a:srgbClr val="002060"/>
                </a:solidFill>
              </a:rPr>
              <a:t>Jatropha </a:t>
            </a:r>
            <a:r>
              <a:rPr lang="en-US" sz="3200" b="1" err="1">
                <a:solidFill>
                  <a:srgbClr val="002060"/>
                </a:solidFill>
              </a:rPr>
              <a:t>Podagrica</a:t>
            </a:r>
            <a:r>
              <a:rPr lang="en-US" sz="3200" b="1">
                <a:solidFill>
                  <a:srgbClr val="002060"/>
                </a:solidFill>
              </a:rPr>
              <a:t> </a:t>
            </a:r>
          </a:p>
        </p:txBody>
      </p:sp>
      <p:pic>
        <p:nvPicPr>
          <p:cNvPr id="2" name="Picture 4">
            <a:extLst>
              <a:ext uri="{FF2B5EF4-FFF2-40B4-BE49-F238E27FC236}">
                <a16:creationId xmlns:a16="http://schemas.microsoft.com/office/drawing/2014/main" id="{78650E63-5A4B-0D90-02CB-F08376BF1A23}"/>
              </a:ext>
            </a:extLst>
          </p:cNvPr>
          <p:cNvPicPr>
            <a:picLocks noChangeAspect="1"/>
          </p:cNvPicPr>
          <p:nvPr/>
        </p:nvPicPr>
        <p:blipFill rotWithShape="1">
          <a:blip r:embed="rId3"/>
          <a:srcRect t="10432" r="-343" b="9260"/>
          <a:stretch/>
        </p:blipFill>
        <p:spPr>
          <a:xfrm>
            <a:off x="0" y="0"/>
            <a:ext cx="4321969" cy="6858000"/>
          </a:xfrm>
          <a:prstGeom prst="rect">
            <a:avLst/>
          </a:prstGeom>
        </p:spPr>
      </p:pic>
    </p:spTree>
    <p:extLst>
      <p:ext uri="{BB962C8B-B14F-4D97-AF65-F5344CB8AC3E}">
        <p14:creationId xmlns:p14="http://schemas.microsoft.com/office/powerpoint/2010/main" val="40580983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74CD6D41-FC4D-9042-9F77-1325D4011C17}"/>
              </a:ext>
            </a:extLst>
          </p:cNvPr>
          <p:cNvPicPr>
            <a:picLocks noGrp="1" noChangeAspect="1"/>
          </p:cNvPicPr>
          <p:nvPr>
            <p:ph idx="1"/>
          </p:nvPr>
        </p:nvPicPr>
        <p:blipFill>
          <a:blip r:embed="rId2"/>
          <a:srcRect/>
          <a:stretch/>
        </p:blipFill>
        <p:spPr>
          <a:xfrm>
            <a:off x="0" y="0"/>
            <a:ext cx="4000500" cy="6888911"/>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DEB2C847-A96E-8440-A9C9-B207BDD75478}"/>
              </a:ext>
            </a:extLst>
          </p:cNvPr>
          <p:cNvSpPr txBox="1"/>
          <p:nvPr/>
        </p:nvSpPr>
        <p:spPr>
          <a:xfrm>
            <a:off x="6441281" y="260410"/>
            <a:ext cx="6191250" cy="553998"/>
          </a:xfrm>
          <a:prstGeom prst="rect">
            <a:avLst/>
          </a:prstGeom>
          <a:noFill/>
        </p:spPr>
        <p:txBody>
          <a:bodyPr wrap="square">
            <a:spAutoFit/>
          </a:bodyPr>
          <a:lstStyle/>
          <a:p>
            <a:pPr algn="ctr"/>
            <a:r>
              <a:rPr lang="en-IN" sz="2000" b="1">
                <a:solidFill>
                  <a:schemeClr val="accent1">
                    <a:lumMod val="75000"/>
                  </a:schemeClr>
                </a:solidFill>
              </a:rPr>
              <a:t>Janki Devi Memorial College</a:t>
            </a:r>
            <a:r>
              <a:rPr lang="en-IN" sz="2000" b="1">
                <a:solidFill>
                  <a:schemeClr val="tx2"/>
                </a:solidFill>
              </a:rPr>
              <a:t> </a:t>
            </a:r>
          </a:p>
          <a:p>
            <a:pPr algn="ctr"/>
            <a:r>
              <a:rPr lang="en-IN" sz="2000" b="1">
                <a:solidFill>
                  <a:schemeClr val="tx2"/>
                </a:solidFill>
              </a:rPr>
              <a:t>(University of Delhi)</a:t>
            </a:r>
            <a:endParaRPr lang="en-US" sz="2000"/>
          </a:p>
        </p:txBody>
      </p:sp>
      <p:pic>
        <p:nvPicPr>
          <p:cNvPr id="13" name="Picture 13">
            <a:extLst>
              <a:ext uri="{FF2B5EF4-FFF2-40B4-BE49-F238E27FC236}">
                <a16:creationId xmlns:a16="http://schemas.microsoft.com/office/drawing/2014/main" id="{5998DB6F-253B-5549-8370-D2519DECEE4E}"/>
              </a:ext>
            </a:extLst>
          </p:cNvPr>
          <p:cNvPicPr>
            <a:picLocks noChangeAspect="1"/>
          </p:cNvPicPr>
          <p:nvPr/>
        </p:nvPicPr>
        <p:blipFill>
          <a:blip r:embed="rId3"/>
          <a:stretch>
            <a:fillRect/>
          </a:stretch>
        </p:blipFill>
        <p:spPr>
          <a:xfrm rot="10800000" flipH="1" flipV="1">
            <a:off x="6881812" y="76771"/>
            <a:ext cx="672214" cy="982886"/>
          </a:xfrm>
          <a:prstGeom prst="rect">
            <a:avLst/>
          </a:prstGeom>
        </p:spPr>
      </p:pic>
      <p:sp>
        <p:nvSpPr>
          <p:cNvPr id="6" name="TextBox 5">
            <a:extLst>
              <a:ext uri="{FF2B5EF4-FFF2-40B4-BE49-F238E27FC236}">
                <a16:creationId xmlns:a16="http://schemas.microsoft.com/office/drawing/2014/main" id="{E2C51588-DF72-C725-4CC7-6ED409B57C0A}"/>
              </a:ext>
            </a:extLst>
          </p:cNvPr>
          <p:cNvSpPr txBox="1"/>
          <p:nvPr/>
        </p:nvSpPr>
        <p:spPr>
          <a:xfrm rot="10800000" flipV="1">
            <a:off x="6881812" y="5860628"/>
            <a:ext cx="5226845" cy="1015663"/>
          </a:xfrm>
          <a:prstGeom prst="rect">
            <a:avLst/>
          </a:prstGeom>
          <a:noFill/>
        </p:spPr>
        <p:txBody>
          <a:bodyPr wrap="square">
            <a:spAutoFit/>
          </a:bodyPr>
          <a:lstStyle/>
          <a:p>
            <a:r>
              <a:rPr lang="en-US" sz="1600">
                <a:latin typeface="Abadi" panose="020B0604020104020204" pitchFamily="34" charset="0"/>
              </a:rPr>
              <a:t>Source: Wikipedia </a:t>
            </a:r>
          </a:p>
          <a:p>
            <a:r>
              <a:rPr lang="en-US" sz="1600">
                <a:latin typeface="Abadi" panose="020B0604020104020204" pitchFamily="34" charset="0"/>
              </a:rPr>
              <a:t>Picture</a:t>
            </a:r>
            <a:r>
              <a:rPr lang="en-GB" sz="1600">
                <a:latin typeface="Abadi" panose="020B0604020104020204" pitchFamily="34" charset="0"/>
              </a:rPr>
              <a:t> </a:t>
            </a:r>
            <a:r>
              <a:rPr lang="en-US" sz="1600">
                <a:latin typeface="Abadi" panose="020B0604020104020204" pitchFamily="34" charset="0"/>
              </a:rPr>
              <a:t>Courtesy: JDMC Gardens</a:t>
            </a:r>
          </a:p>
          <a:p>
            <a:r>
              <a:rPr lang="en-GB" sz="1600">
                <a:latin typeface="Abadi" panose="020B0604020104020204" pitchFamily="34" charset="0"/>
              </a:rPr>
              <a:t>Fa</a:t>
            </a:r>
            <a:r>
              <a:rPr lang="en-US" sz="1600" err="1">
                <a:latin typeface="Abadi" panose="020B0604020104020204" pitchFamily="34" charset="0"/>
              </a:rPr>
              <a:t>culty</a:t>
            </a:r>
            <a:r>
              <a:rPr lang="en-US" sz="1600">
                <a:latin typeface="Abadi" panose="020B0604020104020204" pitchFamily="34" charset="0"/>
              </a:rPr>
              <a:t> - Tara N.</a:t>
            </a:r>
          </a:p>
          <a:p>
            <a:r>
              <a:rPr lang="en-US" sz="1600">
                <a:latin typeface="Abadi" panose="020B0604020104020204" pitchFamily="34" charset="0"/>
              </a:rPr>
              <a:t>Students- </a:t>
            </a:r>
            <a:r>
              <a:rPr lang="en-US" sz="1600" err="1">
                <a:latin typeface="Abadi" panose="020B0604020104020204" pitchFamily="34" charset="0"/>
              </a:rPr>
              <a:t>Shikha</a:t>
            </a:r>
            <a:r>
              <a:rPr lang="en-US" sz="1600">
                <a:latin typeface="Abadi" panose="020B0604020104020204" pitchFamily="34" charset="0"/>
              </a:rPr>
              <a:t>, </a:t>
            </a:r>
            <a:r>
              <a:rPr lang="en-US" sz="1600" err="1">
                <a:latin typeface="Abadi" panose="020B0604020104020204" pitchFamily="34" charset="0"/>
              </a:rPr>
              <a:t>Neetu</a:t>
            </a:r>
            <a:r>
              <a:rPr lang="en-US" sz="1600">
                <a:latin typeface="Abadi" panose="020B0604020104020204" pitchFamily="34" charset="0"/>
              </a:rPr>
              <a:t>, </a:t>
            </a:r>
            <a:r>
              <a:rPr lang="en-US" sz="1600" err="1">
                <a:latin typeface="Abadi" panose="020B0604020104020204" pitchFamily="34" charset="0"/>
              </a:rPr>
              <a:t>Archana</a:t>
            </a:r>
            <a:r>
              <a:rPr lang="en-US" sz="1600">
                <a:latin typeface="Abadi" panose="020B0604020104020204" pitchFamily="34" charset="0"/>
              </a:rPr>
              <a:t> </a:t>
            </a:r>
          </a:p>
          <a:p>
            <a:endParaRPr lang="en-US" sz="1600">
              <a:latin typeface="Abadi" panose="020B0604020104020204" pitchFamily="34" charset="0"/>
            </a:endParaRPr>
          </a:p>
        </p:txBody>
      </p:sp>
      <p:sp>
        <p:nvSpPr>
          <p:cNvPr id="4" name="Minus Sign 3">
            <a:extLst>
              <a:ext uri="{FF2B5EF4-FFF2-40B4-BE49-F238E27FC236}">
                <a16:creationId xmlns:a16="http://schemas.microsoft.com/office/drawing/2014/main" id="{6600AA4B-CB37-B0BE-37EE-AA84D406823D}"/>
              </a:ext>
            </a:extLst>
          </p:cNvPr>
          <p:cNvSpPr/>
          <p:nvPr/>
        </p:nvSpPr>
        <p:spPr>
          <a:xfrm>
            <a:off x="6096000" y="-138023"/>
            <a:ext cx="6191250" cy="3254182"/>
          </a:xfrm>
          <a:prstGeom prst="mathMinu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solidFill>
                  <a:srgbClr val="002060"/>
                </a:solidFill>
              </a:rPr>
              <a:t>Thuja</a:t>
            </a:r>
            <a:r>
              <a:rPr lang="en-US" sz="3200" b="1">
                <a:solidFill>
                  <a:srgbClr val="002060"/>
                </a:solidFill>
              </a:rPr>
              <a:t> </a:t>
            </a:r>
            <a:r>
              <a:rPr lang="en-US" sz="3200" b="1" err="1">
                <a:solidFill>
                  <a:srgbClr val="002060"/>
                </a:solidFill>
              </a:rPr>
              <a:t>Standishii</a:t>
            </a:r>
            <a:r>
              <a:rPr lang="en-US" sz="3200" b="1">
                <a:solidFill>
                  <a:srgbClr val="002060"/>
                </a:solidFill>
              </a:rPr>
              <a:t>  </a:t>
            </a:r>
          </a:p>
        </p:txBody>
      </p:sp>
      <p:sp>
        <p:nvSpPr>
          <p:cNvPr id="10" name="TextBox 9">
            <a:extLst>
              <a:ext uri="{FF2B5EF4-FFF2-40B4-BE49-F238E27FC236}">
                <a16:creationId xmlns:a16="http://schemas.microsoft.com/office/drawing/2014/main" id="{A3D1FD07-CD68-770A-21C6-3EFABD8B345D}"/>
              </a:ext>
            </a:extLst>
          </p:cNvPr>
          <p:cNvSpPr txBox="1"/>
          <p:nvPr/>
        </p:nvSpPr>
        <p:spPr>
          <a:xfrm>
            <a:off x="6840140" y="2027963"/>
            <a:ext cx="5310188" cy="2308324"/>
          </a:xfrm>
          <a:prstGeom prst="rect">
            <a:avLst/>
          </a:prstGeom>
          <a:noFill/>
        </p:spPr>
        <p:txBody>
          <a:bodyPr wrap="square">
            <a:spAutoFit/>
          </a:bodyPr>
          <a:lstStyle/>
          <a:p>
            <a:r>
              <a:rPr lang="en-US" sz="2400">
                <a:solidFill>
                  <a:srgbClr val="0070C0"/>
                </a:solidFill>
              </a:rPr>
              <a:t>Botanical name</a:t>
            </a:r>
            <a:r>
              <a:rPr lang="en-US" sz="2400"/>
              <a:t>- </a:t>
            </a:r>
            <a:r>
              <a:rPr lang="en-US" sz="2400" err="1"/>
              <a:t>Thuja</a:t>
            </a:r>
            <a:r>
              <a:rPr lang="en-US" sz="2400"/>
              <a:t> </a:t>
            </a:r>
            <a:r>
              <a:rPr lang="en-US" sz="2400" err="1"/>
              <a:t>Standishii</a:t>
            </a:r>
            <a:endParaRPr lang="en-US" sz="2400"/>
          </a:p>
          <a:p>
            <a:r>
              <a:rPr lang="en-US" sz="2400">
                <a:solidFill>
                  <a:srgbClr val="0070C0"/>
                </a:solidFill>
              </a:rPr>
              <a:t>English name </a:t>
            </a:r>
            <a:r>
              <a:rPr lang="en-US" sz="2400"/>
              <a:t>-Japanese Arborvitae</a:t>
            </a:r>
          </a:p>
          <a:p>
            <a:r>
              <a:rPr lang="en-US" sz="2400">
                <a:solidFill>
                  <a:srgbClr val="0070C0"/>
                </a:solidFill>
              </a:rPr>
              <a:t>Hindi name</a:t>
            </a:r>
            <a:r>
              <a:rPr lang="en-US" sz="2400"/>
              <a:t> – </a:t>
            </a:r>
            <a:r>
              <a:rPr lang="en-GB" sz="2400" err="1"/>
              <a:t>मोरपंख</a:t>
            </a:r>
            <a:r>
              <a:rPr lang="en-GB" sz="2400"/>
              <a:t> </a:t>
            </a:r>
            <a:r>
              <a:rPr lang="en-GB" sz="2400" err="1"/>
              <a:t>थूजा</a:t>
            </a:r>
            <a:r>
              <a:rPr lang="en-GB" sz="2400"/>
              <a:t> </a:t>
            </a:r>
            <a:endParaRPr lang="en-US" sz="2400"/>
          </a:p>
          <a:p>
            <a:r>
              <a:rPr lang="en-US" sz="2400">
                <a:solidFill>
                  <a:srgbClr val="0070C0"/>
                </a:solidFill>
              </a:rPr>
              <a:t>Usage</a:t>
            </a:r>
            <a:r>
              <a:rPr lang="en-US" sz="2400"/>
              <a:t> - People use </a:t>
            </a:r>
            <a:r>
              <a:rPr lang="en-US" sz="2400" err="1"/>
              <a:t>Thuja</a:t>
            </a:r>
            <a:r>
              <a:rPr lang="en-US" sz="2400"/>
              <a:t> for various conditions, including Respiratory Tract Infections, Cold Sores (Herpes </a:t>
            </a:r>
            <a:r>
              <a:rPr lang="en-US" sz="2400" err="1"/>
              <a:t>Labialis</a:t>
            </a:r>
            <a:r>
              <a:rPr lang="en-US" sz="2400"/>
              <a:t>), Osteoarthritis, and many other, but there is no proven scientific evidence to support these uses.</a:t>
            </a:r>
          </a:p>
        </p:txBody>
      </p:sp>
    </p:spTree>
    <p:extLst>
      <p:ext uri="{BB962C8B-B14F-4D97-AF65-F5344CB8AC3E}">
        <p14:creationId xmlns:p14="http://schemas.microsoft.com/office/powerpoint/2010/main" val="814683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78F050C-879E-1812-294C-37CD6FB81CF8}"/>
              </a:ext>
            </a:extLst>
          </p:cNvPr>
          <p:cNvSpPr txBox="1"/>
          <p:nvPr/>
        </p:nvSpPr>
        <p:spPr>
          <a:xfrm>
            <a:off x="4658733" y="358325"/>
            <a:ext cx="4438896" cy="507831"/>
          </a:xfrm>
          <a:prstGeom prst="rect">
            <a:avLst/>
          </a:prstGeom>
          <a:noFill/>
        </p:spPr>
        <p:txBody>
          <a:bodyPr wrap="square">
            <a:spAutoFit/>
          </a:bodyPr>
          <a:lstStyle/>
          <a:p>
            <a:pPr algn="ctr"/>
            <a:r>
              <a:rPr lang="en-IN" b="1">
                <a:solidFill>
                  <a:schemeClr val="accent1">
                    <a:lumMod val="75000"/>
                  </a:schemeClr>
                </a:solidFill>
              </a:rPr>
              <a:t>Janki Devi Memorial College</a:t>
            </a:r>
            <a:r>
              <a:rPr lang="en-IN" sz="1600" b="1">
                <a:solidFill>
                  <a:schemeClr val="tx2"/>
                </a:solidFill>
              </a:rPr>
              <a:t> </a:t>
            </a:r>
          </a:p>
          <a:p>
            <a:pPr algn="ctr"/>
            <a:r>
              <a:rPr lang="en-IN" b="1">
                <a:solidFill>
                  <a:schemeClr val="tx2"/>
                </a:solidFill>
              </a:rPr>
              <a:t>(</a:t>
            </a:r>
            <a:r>
              <a:rPr lang="en-GB" b="1">
                <a:solidFill>
                  <a:schemeClr val="tx2"/>
                </a:solidFill>
              </a:rPr>
              <a:t>University</a:t>
            </a:r>
            <a:r>
              <a:rPr lang="en-IN" b="1">
                <a:solidFill>
                  <a:schemeClr val="tx2"/>
                </a:solidFill>
              </a:rPr>
              <a:t> of Delhi)</a:t>
            </a:r>
            <a:endParaRPr lang="en-US"/>
          </a:p>
        </p:txBody>
      </p:sp>
      <p:pic>
        <p:nvPicPr>
          <p:cNvPr id="8" name="Picture 4">
            <a:extLst>
              <a:ext uri="{FF2B5EF4-FFF2-40B4-BE49-F238E27FC236}">
                <a16:creationId xmlns:a16="http://schemas.microsoft.com/office/drawing/2014/main" id="{0AD099FB-C02B-111F-F766-3B35CDCFE3A9}"/>
              </a:ext>
            </a:extLst>
          </p:cNvPr>
          <p:cNvPicPr>
            <a:picLocks noChangeAspect="1"/>
          </p:cNvPicPr>
          <p:nvPr/>
        </p:nvPicPr>
        <p:blipFill>
          <a:blip r:embed="rId2"/>
          <a:stretch>
            <a:fillRect/>
          </a:stretch>
        </p:blipFill>
        <p:spPr>
          <a:xfrm rot="10800000" flipH="1" flipV="1">
            <a:off x="4381712" y="251521"/>
            <a:ext cx="920051" cy="716882"/>
          </a:xfrm>
          <a:prstGeom prst="rect">
            <a:avLst/>
          </a:prstGeom>
        </p:spPr>
      </p:pic>
      <p:sp>
        <p:nvSpPr>
          <p:cNvPr id="11" name="TextBox 10">
            <a:extLst>
              <a:ext uri="{FF2B5EF4-FFF2-40B4-BE49-F238E27FC236}">
                <a16:creationId xmlns:a16="http://schemas.microsoft.com/office/drawing/2014/main" id="{6AB63DE2-BC50-C563-8A8A-FB71DDFCF0EA}"/>
              </a:ext>
            </a:extLst>
          </p:cNvPr>
          <p:cNvSpPr txBox="1"/>
          <p:nvPr/>
        </p:nvSpPr>
        <p:spPr>
          <a:xfrm>
            <a:off x="4278442" y="2035002"/>
            <a:ext cx="4287606" cy="1754326"/>
          </a:xfrm>
          <a:prstGeom prst="rect">
            <a:avLst/>
          </a:prstGeom>
          <a:noFill/>
        </p:spPr>
        <p:txBody>
          <a:bodyPr wrap="square">
            <a:spAutoFit/>
          </a:bodyPr>
          <a:lstStyle/>
          <a:p>
            <a:r>
              <a:rPr lang="en-US" sz="2400">
                <a:solidFill>
                  <a:srgbClr val="0070C0"/>
                </a:solidFill>
              </a:rPr>
              <a:t>Botanical name</a:t>
            </a:r>
            <a:r>
              <a:rPr lang="en-US" sz="2400"/>
              <a:t>: Euphorbia Milii</a:t>
            </a:r>
          </a:p>
          <a:p>
            <a:r>
              <a:rPr lang="en-US" sz="2400">
                <a:solidFill>
                  <a:srgbClr val="0070C0"/>
                </a:solidFill>
              </a:rPr>
              <a:t>English name</a:t>
            </a:r>
            <a:r>
              <a:rPr lang="en-US" sz="2400"/>
              <a:t> : Crown-Of- Thorns</a:t>
            </a:r>
          </a:p>
          <a:p>
            <a:r>
              <a:rPr lang="en-US" sz="2400">
                <a:solidFill>
                  <a:srgbClr val="0070C0"/>
                </a:solidFill>
              </a:rPr>
              <a:t>Hindi name</a:t>
            </a:r>
            <a:r>
              <a:rPr lang="en-US" sz="2400"/>
              <a:t> :</a:t>
            </a:r>
            <a:r>
              <a:rPr lang="hi-IN" sz="2400"/>
              <a:t>कांटो का ताज</a:t>
            </a:r>
            <a:endParaRPr lang="en-US" sz="2400"/>
          </a:p>
          <a:p>
            <a:r>
              <a:rPr lang="en-US" sz="2400">
                <a:solidFill>
                  <a:srgbClr val="0070C0"/>
                </a:solidFill>
              </a:rPr>
              <a:t>Usage</a:t>
            </a:r>
            <a:r>
              <a:rPr lang="en-US" sz="2400"/>
              <a:t> : The Chinese use it as a cure for cancer, and some Brazilians believe that it can cure warts.</a:t>
            </a:r>
          </a:p>
        </p:txBody>
      </p:sp>
      <p:sp>
        <p:nvSpPr>
          <p:cNvPr id="13" name="TextBox 12">
            <a:extLst>
              <a:ext uri="{FF2B5EF4-FFF2-40B4-BE49-F238E27FC236}">
                <a16:creationId xmlns:a16="http://schemas.microsoft.com/office/drawing/2014/main" id="{DFA226EF-FE6A-C035-2C1B-6DE72691550D}"/>
              </a:ext>
            </a:extLst>
          </p:cNvPr>
          <p:cNvSpPr txBox="1"/>
          <p:nvPr/>
        </p:nvSpPr>
        <p:spPr>
          <a:xfrm rot="10800000" flipV="1">
            <a:off x="4274344" y="4871194"/>
            <a:ext cx="4167187" cy="461665"/>
          </a:xfrm>
          <a:prstGeom prst="rect">
            <a:avLst/>
          </a:prstGeom>
          <a:noFill/>
        </p:spPr>
        <p:txBody>
          <a:bodyPr wrap="square">
            <a:spAutoFit/>
          </a:bodyPr>
          <a:lstStyle/>
          <a:p>
            <a:r>
              <a:rPr lang="en-US" sz="1600"/>
              <a:t>Source- Wikipedia </a:t>
            </a:r>
          </a:p>
          <a:p>
            <a:r>
              <a:rPr lang="en-US" sz="1600"/>
              <a:t>Picture</a:t>
            </a:r>
            <a:r>
              <a:rPr lang="en-GB" sz="1600"/>
              <a:t> courtesy- JDMC </a:t>
            </a:r>
            <a:r>
              <a:rPr lang="en-US" sz="1600"/>
              <a:t> </a:t>
            </a:r>
            <a:r>
              <a:rPr lang="en-GB" sz="1600"/>
              <a:t>Gardens</a:t>
            </a:r>
            <a:endParaRPr lang="en-US" sz="1600"/>
          </a:p>
        </p:txBody>
      </p:sp>
      <p:sp>
        <p:nvSpPr>
          <p:cNvPr id="15" name="TextBox 14">
            <a:extLst>
              <a:ext uri="{FF2B5EF4-FFF2-40B4-BE49-F238E27FC236}">
                <a16:creationId xmlns:a16="http://schemas.microsoft.com/office/drawing/2014/main" id="{4A59446C-717E-4E02-0C30-A046FB7FE08D}"/>
              </a:ext>
            </a:extLst>
          </p:cNvPr>
          <p:cNvSpPr txBox="1"/>
          <p:nvPr/>
        </p:nvSpPr>
        <p:spPr>
          <a:xfrm rot="10800000" flipV="1">
            <a:off x="4319903" y="5908084"/>
            <a:ext cx="4286251" cy="461665"/>
          </a:xfrm>
          <a:prstGeom prst="rect">
            <a:avLst/>
          </a:prstGeom>
          <a:noFill/>
        </p:spPr>
        <p:txBody>
          <a:bodyPr wrap="square">
            <a:spAutoFit/>
          </a:bodyPr>
          <a:lstStyle/>
          <a:p>
            <a:r>
              <a:rPr lang="en-GB" sz="1600"/>
              <a:t>Faculty</a:t>
            </a:r>
            <a:r>
              <a:rPr lang="en-US" sz="1600"/>
              <a:t> - Tara N.</a:t>
            </a:r>
          </a:p>
          <a:p>
            <a:r>
              <a:rPr lang="en-US" sz="1600"/>
              <a:t>Students- </a:t>
            </a:r>
            <a:r>
              <a:rPr lang="en-US" sz="1600" err="1"/>
              <a:t>Shikha</a:t>
            </a:r>
            <a:r>
              <a:rPr lang="en-US" sz="1600"/>
              <a:t>,</a:t>
            </a:r>
            <a:r>
              <a:rPr lang="en-GB" sz="1600"/>
              <a:t> </a:t>
            </a:r>
            <a:r>
              <a:rPr lang="en-GB" sz="1600" err="1"/>
              <a:t>Neetu</a:t>
            </a:r>
            <a:r>
              <a:rPr lang="en-GB" sz="1600"/>
              <a:t>,</a:t>
            </a:r>
            <a:r>
              <a:rPr lang="en-US" sz="1600"/>
              <a:t> Archana</a:t>
            </a:r>
          </a:p>
        </p:txBody>
      </p:sp>
      <p:sp>
        <p:nvSpPr>
          <p:cNvPr id="3" name="Rectangle 2">
            <a:extLst>
              <a:ext uri="{FF2B5EF4-FFF2-40B4-BE49-F238E27FC236}">
                <a16:creationId xmlns:a16="http://schemas.microsoft.com/office/drawing/2014/main" id="{9C529203-B757-5950-31F8-0D3EF1C46004}"/>
              </a:ext>
            </a:extLst>
          </p:cNvPr>
          <p:cNvSpPr/>
          <p:nvPr/>
        </p:nvSpPr>
        <p:spPr>
          <a:xfrm>
            <a:off x="4381711" y="1114527"/>
            <a:ext cx="6850055" cy="76477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solidFill>
                  <a:srgbClr val="002060"/>
                </a:solidFill>
              </a:rPr>
              <a:t>Euphorbia </a:t>
            </a:r>
            <a:r>
              <a:rPr lang="en-GB" sz="3200" b="1" err="1">
                <a:solidFill>
                  <a:srgbClr val="002060"/>
                </a:solidFill>
              </a:rPr>
              <a:t>Mili</a:t>
            </a:r>
            <a:endParaRPr lang="en-US" sz="3200" b="1">
              <a:solidFill>
                <a:srgbClr val="002060"/>
              </a:solidFill>
            </a:endParaRPr>
          </a:p>
        </p:txBody>
      </p:sp>
      <p:pic>
        <p:nvPicPr>
          <p:cNvPr id="2" name="Picture 4">
            <a:extLst>
              <a:ext uri="{FF2B5EF4-FFF2-40B4-BE49-F238E27FC236}">
                <a16:creationId xmlns:a16="http://schemas.microsoft.com/office/drawing/2014/main" id="{E1C0DB42-A1DD-25FD-FAFC-C11BA542A30B}"/>
              </a:ext>
            </a:extLst>
          </p:cNvPr>
          <p:cNvPicPr>
            <a:picLocks noChangeAspect="1"/>
          </p:cNvPicPr>
          <p:nvPr/>
        </p:nvPicPr>
        <p:blipFill rotWithShape="1">
          <a:blip r:embed="rId3"/>
          <a:srcRect t="7001" r="573" b="13806"/>
          <a:stretch/>
        </p:blipFill>
        <p:spPr>
          <a:xfrm>
            <a:off x="0" y="-10821"/>
            <a:ext cx="3983182" cy="6868821"/>
          </a:xfrm>
          <a:prstGeom prst="rect">
            <a:avLst/>
          </a:prstGeom>
        </p:spPr>
      </p:pic>
    </p:spTree>
    <p:extLst>
      <p:ext uri="{BB962C8B-B14F-4D97-AF65-F5344CB8AC3E}">
        <p14:creationId xmlns:p14="http://schemas.microsoft.com/office/powerpoint/2010/main" val="672799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34E9F62-7CDB-3249-B7D6-2938989B5A00}"/>
              </a:ext>
            </a:extLst>
          </p:cNvPr>
          <p:cNvSpPr txBox="1"/>
          <p:nvPr/>
        </p:nvSpPr>
        <p:spPr>
          <a:xfrm>
            <a:off x="4081878" y="1800624"/>
            <a:ext cx="5036344" cy="3323987"/>
          </a:xfrm>
          <a:prstGeom prst="rect">
            <a:avLst/>
          </a:prstGeom>
          <a:noFill/>
        </p:spPr>
        <p:txBody>
          <a:bodyPr wrap="square">
            <a:spAutoFit/>
          </a:bodyPr>
          <a:lstStyle/>
          <a:p>
            <a:r>
              <a:rPr lang="en-US" dirty="0"/>
              <a:t>     </a:t>
            </a:r>
            <a:endParaRPr lang="en-US" sz="4000" dirty="0">
              <a:solidFill>
                <a:schemeClr val="accent1"/>
              </a:solidFill>
            </a:endParaRPr>
          </a:p>
          <a:p>
            <a:r>
              <a:rPr lang="en-US" sz="2400" dirty="0">
                <a:solidFill>
                  <a:srgbClr val="0070C0"/>
                </a:solidFill>
              </a:rPr>
              <a:t>Botanical name </a:t>
            </a:r>
            <a:r>
              <a:rPr lang="en-US" sz="2400" dirty="0"/>
              <a:t>: Pinus </a:t>
            </a:r>
            <a:r>
              <a:rPr lang="en-US" sz="2400" dirty="0" err="1"/>
              <a:t>Devoniana</a:t>
            </a:r>
            <a:r>
              <a:rPr lang="en-US" sz="2400" dirty="0"/>
              <a:t> </a:t>
            </a:r>
            <a:endParaRPr lang="en-US" sz="2400" dirty="0">
              <a:solidFill>
                <a:srgbClr val="0070C0"/>
              </a:solidFill>
            </a:endParaRPr>
          </a:p>
          <a:p>
            <a:r>
              <a:rPr lang="en-US" sz="2400" dirty="0">
                <a:solidFill>
                  <a:srgbClr val="0070C0"/>
                </a:solidFill>
              </a:rPr>
              <a:t>English name</a:t>
            </a:r>
            <a:r>
              <a:rPr lang="en-US" sz="2400" dirty="0"/>
              <a:t> : Michoacán Pine</a:t>
            </a:r>
          </a:p>
          <a:p>
            <a:r>
              <a:rPr lang="en-US" sz="2400" dirty="0">
                <a:solidFill>
                  <a:srgbClr val="0070C0"/>
                </a:solidFill>
              </a:rPr>
              <a:t>Hindi name </a:t>
            </a:r>
            <a:r>
              <a:rPr lang="en-US" sz="2400" dirty="0"/>
              <a:t>: </a:t>
            </a:r>
            <a:r>
              <a:rPr lang="hi-IN" sz="2400" dirty="0"/>
              <a:t>चीड़ का पेड़</a:t>
            </a:r>
            <a:endParaRPr lang="en-US" sz="2400" dirty="0"/>
          </a:p>
          <a:p>
            <a:r>
              <a:rPr lang="en-US" sz="2400" dirty="0"/>
              <a:t> </a:t>
            </a:r>
            <a:r>
              <a:rPr lang="en-US" sz="2400" dirty="0">
                <a:solidFill>
                  <a:srgbClr val="0070C0"/>
                </a:solidFill>
              </a:rPr>
              <a:t>Usage</a:t>
            </a:r>
            <a:r>
              <a:rPr lang="en-US" sz="2400" dirty="0"/>
              <a:t> : </a:t>
            </a:r>
            <a:r>
              <a:rPr lang="en-US" sz="2400" dirty="0">
                <a:latin typeface="Abadi" panose="020B0604020104020204" pitchFamily="34" charset="0"/>
              </a:rPr>
              <a:t>It is </a:t>
            </a:r>
            <a:r>
              <a:rPr lang="en-GB" sz="2400" dirty="0">
                <a:latin typeface="Abadi" panose="020B0604020104020204" pitchFamily="34" charset="0"/>
              </a:rPr>
              <a:t>used </a:t>
            </a:r>
            <a:r>
              <a:rPr lang="en-US" sz="2400" dirty="0">
                <a:latin typeface="Abadi" panose="020B0604020104020204" pitchFamily="34" charset="0"/>
              </a:rPr>
              <a:t>internally for kidney and bladder issues. Also</a:t>
            </a:r>
          </a:p>
          <a:p>
            <a:r>
              <a:rPr lang="en-US" sz="2400" dirty="0">
                <a:latin typeface="Abadi" panose="020B0604020104020204" pitchFamily="34" charset="0"/>
              </a:rPr>
              <a:t>as a rub, and in a steam bath to treat rheumatic </a:t>
            </a:r>
            <a:r>
              <a:rPr lang="en-GB" sz="2400" dirty="0">
                <a:latin typeface="Abadi" panose="020B0604020104020204" pitchFamily="34" charset="0"/>
              </a:rPr>
              <a:t>conditions,</a:t>
            </a:r>
          </a:p>
          <a:p>
            <a:r>
              <a:rPr lang="en-GB" sz="2400" dirty="0">
                <a:latin typeface="Abadi" panose="020B0604020104020204" pitchFamily="34" charset="0"/>
              </a:rPr>
              <a:t>and</a:t>
            </a:r>
            <a:r>
              <a:rPr lang="en-US" sz="2400" dirty="0">
                <a:latin typeface="Abadi" panose="020B0604020104020204" pitchFamily="34" charset="0"/>
              </a:rPr>
              <a:t> for the respiratory system.</a:t>
            </a:r>
          </a:p>
        </p:txBody>
      </p:sp>
      <p:sp>
        <p:nvSpPr>
          <p:cNvPr id="10" name="TextBox 9">
            <a:extLst>
              <a:ext uri="{FF2B5EF4-FFF2-40B4-BE49-F238E27FC236}">
                <a16:creationId xmlns:a16="http://schemas.microsoft.com/office/drawing/2014/main" id="{E313802F-AF13-7C2F-9C04-DFE40C9440F7}"/>
              </a:ext>
            </a:extLst>
          </p:cNvPr>
          <p:cNvSpPr txBox="1"/>
          <p:nvPr/>
        </p:nvSpPr>
        <p:spPr>
          <a:xfrm rot="10800000" flipV="1">
            <a:off x="4081878" y="5149548"/>
            <a:ext cx="5036344" cy="507831"/>
          </a:xfrm>
          <a:prstGeom prst="rect">
            <a:avLst/>
          </a:prstGeom>
          <a:noFill/>
        </p:spPr>
        <p:txBody>
          <a:bodyPr wrap="square">
            <a:spAutoFit/>
          </a:bodyPr>
          <a:lstStyle/>
          <a:p>
            <a:r>
              <a:rPr lang="en-US"/>
              <a:t>Source- Wikipedia </a:t>
            </a:r>
          </a:p>
          <a:p>
            <a:r>
              <a:rPr lang="en-US"/>
              <a:t>Picture courtesy- </a:t>
            </a:r>
            <a:r>
              <a:rPr lang="en-GB"/>
              <a:t>JDMC</a:t>
            </a:r>
            <a:r>
              <a:rPr lang="en-US"/>
              <a:t> Gardens</a:t>
            </a:r>
          </a:p>
        </p:txBody>
      </p:sp>
      <p:sp>
        <p:nvSpPr>
          <p:cNvPr id="12" name="TextBox 11">
            <a:extLst>
              <a:ext uri="{FF2B5EF4-FFF2-40B4-BE49-F238E27FC236}">
                <a16:creationId xmlns:a16="http://schemas.microsoft.com/office/drawing/2014/main" id="{977F2B7C-18D6-13AB-DA03-70F30BF8F5E2}"/>
              </a:ext>
            </a:extLst>
          </p:cNvPr>
          <p:cNvSpPr txBox="1"/>
          <p:nvPr/>
        </p:nvSpPr>
        <p:spPr>
          <a:xfrm>
            <a:off x="4081878" y="5995059"/>
            <a:ext cx="4452936" cy="507831"/>
          </a:xfrm>
          <a:prstGeom prst="rect">
            <a:avLst/>
          </a:prstGeom>
          <a:noFill/>
        </p:spPr>
        <p:txBody>
          <a:bodyPr wrap="square">
            <a:spAutoFit/>
          </a:bodyPr>
          <a:lstStyle/>
          <a:p>
            <a:r>
              <a:rPr lang="en-GB"/>
              <a:t>Fa</a:t>
            </a:r>
            <a:r>
              <a:rPr lang="en-US" err="1"/>
              <a:t>culty</a:t>
            </a:r>
            <a:r>
              <a:rPr lang="en-US"/>
              <a:t> - Tara </a:t>
            </a:r>
            <a:r>
              <a:rPr lang="en-GB"/>
              <a:t>N.</a:t>
            </a:r>
            <a:endParaRPr lang="en-US"/>
          </a:p>
          <a:p>
            <a:r>
              <a:rPr lang="en-US"/>
              <a:t>Students- </a:t>
            </a:r>
            <a:r>
              <a:rPr lang="en-GB" err="1"/>
              <a:t>Shikha</a:t>
            </a:r>
            <a:r>
              <a:rPr lang="en-GB"/>
              <a:t>, </a:t>
            </a:r>
            <a:r>
              <a:rPr lang="en-GB" err="1"/>
              <a:t>Neetu</a:t>
            </a:r>
            <a:r>
              <a:rPr lang="en-GB"/>
              <a:t>, </a:t>
            </a:r>
            <a:r>
              <a:rPr lang="en-US" err="1"/>
              <a:t>Archana</a:t>
            </a:r>
            <a:endParaRPr lang="en-US"/>
          </a:p>
        </p:txBody>
      </p:sp>
      <p:sp>
        <p:nvSpPr>
          <p:cNvPr id="14" name="TextBox 13">
            <a:extLst>
              <a:ext uri="{FF2B5EF4-FFF2-40B4-BE49-F238E27FC236}">
                <a16:creationId xmlns:a16="http://schemas.microsoft.com/office/drawing/2014/main" id="{F436B88A-5CFE-8B2D-EA13-9A1ECDE882C8}"/>
              </a:ext>
            </a:extLst>
          </p:cNvPr>
          <p:cNvSpPr txBox="1"/>
          <p:nvPr/>
        </p:nvSpPr>
        <p:spPr>
          <a:xfrm>
            <a:off x="3552265" y="263901"/>
            <a:ext cx="6232922" cy="553998"/>
          </a:xfrm>
          <a:prstGeom prst="rect">
            <a:avLst/>
          </a:prstGeom>
          <a:noFill/>
        </p:spPr>
        <p:txBody>
          <a:bodyPr wrap="square">
            <a:spAutoFit/>
          </a:bodyPr>
          <a:lstStyle/>
          <a:p>
            <a:pPr algn="ctr"/>
            <a:r>
              <a:rPr lang="en-IN" sz="2000" b="1">
                <a:solidFill>
                  <a:schemeClr val="accent1">
                    <a:lumMod val="75000"/>
                  </a:schemeClr>
                </a:solidFill>
              </a:rPr>
              <a:t>Janki Devi Memorial College</a:t>
            </a:r>
            <a:r>
              <a:rPr lang="en-IN" sz="2000" b="1">
                <a:solidFill>
                  <a:schemeClr val="tx2"/>
                </a:solidFill>
              </a:rPr>
              <a:t> </a:t>
            </a:r>
          </a:p>
          <a:p>
            <a:pPr algn="ctr"/>
            <a:r>
              <a:rPr lang="en-IN" sz="2000" b="1">
                <a:solidFill>
                  <a:schemeClr val="tx2"/>
                </a:solidFill>
              </a:rPr>
              <a:t>(University of Delhi)</a:t>
            </a:r>
            <a:endParaRPr lang="en-US" sz="2000"/>
          </a:p>
        </p:txBody>
      </p:sp>
      <p:pic>
        <p:nvPicPr>
          <p:cNvPr id="15" name="Picture 15">
            <a:extLst>
              <a:ext uri="{FF2B5EF4-FFF2-40B4-BE49-F238E27FC236}">
                <a16:creationId xmlns:a16="http://schemas.microsoft.com/office/drawing/2014/main" id="{48F79031-46E5-EE1A-37E0-C404B647A851}"/>
              </a:ext>
            </a:extLst>
          </p:cNvPr>
          <p:cNvPicPr>
            <a:picLocks noChangeAspect="1"/>
          </p:cNvPicPr>
          <p:nvPr/>
        </p:nvPicPr>
        <p:blipFill>
          <a:blip r:embed="rId2"/>
          <a:stretch>
            <a:fillRect/>
          </a:stretch>
        </p:blipFill>
        <p:spPr>
          <a:xfrm>
            <a:off x="4086925" y="167305"/>
            <a:ext cx="846210" cy="846210"/>
          </a:xfrm>
          <a:prstGeom prst="rect">
            <a:avLst/>
          </a:prstGeom>
        </p:spPr>
      </p:pic>
      <p:sp>
        <p:nvSpPr>
          <p:cNvPr id="4" name="Rectangle 3">
            <a:extLst>
              <a:ext uri="{FF2B5EF4-FFF2-40B4-BE49-F238E27FC236}">
                <a16:creationId xmlns:a16="http://schemas.microsoft.com/office/drawing/2014/main" id="{BB1CDB7B-A60D-2AF2-E230-83618555E4E5}"/>
              </a:ext>
            </a:extLst>
          </p:cNvPr>
          <p:cNvSpPr/>
          <p:nvPr/>
        </p:nvSpPr>
        <p:spPr>
          <a:xfrm>
            <a:off x="4086925" y="1103081"/>
            <a:ext cx="7432024" cy="84621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err="1">
                <a:solidFill>
                  <a:srgbClr val="002060"/>
                </a:solidFill>
              </a:rPr>
              <a:t>Pinus</a:t>
            </a:r>
            <a:r>
              <a:rPr lang="en-GB" sz="3200" b="1">
                <a:solidFill>
                  <a:srgbClr val="002060"/>
                </a:solidFill>
              </a:rPr>
              <a:t> </a:t>
            </a:r>
            <a:r>
              <a:rPr lang="en-GB" sz="3200" b="1" err="1">
                <a:solidFill>
                  <a:srgbClr val="002060"/>
                </a:solidFill>
              </a:rPr>
              <a:t>Devoniana</a:t>
            </a:r>
            <a:endParaRPr lang="en-US" sz="3200" b="1">
              <a:solidFill>
                <a:srgbClr val="002060"/>
              </a:solidFill>
            </a:endParaRPr>
          </a:p>
        </p:txBody>
      </p:sp>
      <p:pic>
        <p:nvPicPr>
          <p:cNvPr id="2" name="Picture 2">
            <a:extLst>
              <a:ext uri="{FF2B5EF4-FFF2-40B4-BE49-F238E27FC236}">
                <a16:creationId xmlns:a16="http://schemas.microsoft.com/office/drawing/2014/main" id="{44C7B3A8-A964-C63C-9CA8-73BCF4FE1A51}"/>
              </a:ext>
            </a:extLst>
          </p:cNvPr>
          <p:cNvPicPr>
            <a:picLocks noChangeAspect="1"/>
          </p:cNvPicPr>
          <p:nvPr/>
        </p:nvPicPr>
        <p:blipFill rotWithShape="1">
          <a:blip r:embed="rId3"/>
          <a:srcRect t="14401"/>
          <a:stretch/>
        </p:blipFill>
        <p:spPr>
          <a:xfrm>
            <a:off x="0" y="0"/>
            <a:ext cx="3700464" cy="6858000"/>
          </a:xfrm>
          <a:prstGeom prst="rect">
            <a:avLst/>
          </a:prstGeom>
        </p:spPr>
      </p:pic>
    </p:spTree>
    <p:extLst>
      <p:ext uri="{BB962C8B-B14F-4D97-AF65-F5344CB8AC3E}">
        <p14:creationId xmlns:p14="http://schemas.microsoft.com/office/powerpoint/2010/main" val="2612009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91C34E5-E01E-DC7F-7F4A-9428C18C2B80}"/>
              </a:ext>
            </a:extLst>
          </p:cNvPr>
          <p:cNvSpPr txBox="1"/>
          <p:nvPr/>
        </p:nvSpPr>
        <p:spPr>
          <a:xfrm>
            <a:off x="3681355" y="313982"/>
            <a:ext cx="6096000" cy="553998"/>
          </a:xfrm>
          <a:prstGeom prst="rect">
            <a:avLst/>
          </a:prstGeom>
          <a:noFill/>
        </p:spPr>
        <p:txBody>
          <a:bodyPr wrap="square">
            <a:spAutoFit/>
          </a:bodyPr>
          <a:lstStyle/>
          <a:p>
            <a:pPr algn="ctr"/>
            <a:r>
              <a:rPr lang="en-IN" sz="2000" b="1">
                <a:solidFill>
                  <a:schemeClr val="accent1">
                    <a:lumMod val="75000"/>
                  </a:schemeClr>
                </a:solidFill>
              </a:rPr>
              <a:t>Janki Devi Memorial College</a:t>
            </a:r>
            <a:r>
              <a:rPr lang="en-IN" sz="2000" b="1">
                <a:solidFill>
                  <a:schemeClr val="tx2"/>
                </a:solidFill>
              </a:rPr>
              <a:t> </a:t>
            </a:r>
          </a:p>
          <a:p>
            <a:pPr algn="ctr"/>
            <a:r>
              <a:rPr lang="en-IN" sz="2000" b="1">
                <a:solidFill>
                  <a:schemeClr val="tx2"/>
                </a:solidFill>
              </a:rPr>
              <a:t>(University of Delhi)</a:t>
            </a:r>
            <a:endParaRPr lang="en-US" sz="2000"/>
          </a:p>
        </p:txBody>
      </p:sp>
      <p:pic>
        <p:nvPicPr>
          <p:cNvPr id="8" name="Picture 9">
            <a:extLst>
              <a:ext uri="{FF2B5EF4-FFF2-40B4-BE49-F238E27FC236}">
                <a16:creationId xmlns:a16="http://schemas.microsoft.com/office/drawing/2014/main" id="{33EB892D-A6A9-4D79-7915-232DBD7579AD}"/>
              </a:ext>
            </a:extLst>
          </p:cNvPr>
          <p:cNvPicPr>
            <a:picLocks noChangeAspect="1"/>
          </p:cNvPicPr>
          <p:nvPr/>
        </p:nvPicPr>
        <p:blipFill>
          <a:blip r:embed="rId2"/>
          <a:stretch>
            <a:fillRect/>
          </a:stretch>
        </p:blipFill>
        <p:spPr>
          <a:xfrm>
            <a:off x="4113859" y="187705"/>
            <a:ext cx="736891" cy="810569"/>
          </a:xfrm>
          <a:prstGeom prst="rect">
            <a:avLst/>
          </a:prstGeom>
        </p:spPr>
      </p:pic>
      <p:sp>
        <p:nvSpPr>
          <p:cNvPr id="12" name="TextBox 11">
            <a:extLst>
              <a:ext uri="{FF2B5EF4-FFF2-40B4-BE49-F238E27FC236}">
                <a16:creationId xmlns:a16="http://schemas.microsoft.com/office/drawing/2014/main" id="{829C7FC9-1FC3-2578-1DFE-D87D6B4CA6F3}"/>
              </a:ext>
            </a:extLst>
          </p:cNvPr>
          <p:cNvSpPr txBox="1"/>
          <p:nvPr/>
        </p:nvSpPr>
        <p:spPr>
          <a:xfrm>
            <a:off x="4090148" y="2218940"/>
            <a:ext cx="5283573" cy="2246769"/>
          </a:xfrm>
          <a:prstGeom prst="rect">
            <a:avLst/>
          </a:prstGeom>
          <a:noFill/>
        </p:spPr>
        <p:txBody>
          <a:bodyPr wrap="square" lIns="91440" tIns="45720" rIns="91440" bIns="45720" anchor="t">
            <a:spAutoFit/>
          </a:bodyPr>
          <a:lstStyle/>
          <a:p>
            <a:r>
              <a:rPr lang="en-US" sz="2000" dirty="0">
                <a:solidFill>
                  <a:srgbClr val="0070C0"/>
                </a:solidFill>
              </a:rPr>
              <a:t>Botanical name</a:t>
            </a:r>
            <a:r>
              <a:rPr lang="en-US" sz="2000" dirty="0"/>
              <a:t> : Euphorbia </a:t>
            </a:r>
            <a:r>
              <a:rPr lang="en-US" sz="2000" dirty="0" err="1"/>
              <a:t>Ingens</a:t>
            </a:r>
            <a:r>
              <a:rPr lang="en-US" sz="2000" dirty="0"/>
              <a:t> </a:t>
            </a:r>
          </a:p>
          <a:p>
            <a:r>
              <a:rPr lang="en-US" sz="2000" dirty="0">
                <a:solidFill>
                  <a:srgbClr val="0070C0"/>
                </a:solidFill>
              </a:rPr>
              <a:t>English name </a:t>
            </a:r>
            <a:r>
              <a:rPr lang="en-US" sz="2000" dirty="0"/>
              <a:t>: </a:t>
            </a:r>
            <a:r>
              <a:rPr lang="en-US" sz="2000" dirty="0" err="1"/>
              <a:t>Euphorbiaceae</a:t>
            </a:r>
            <a:r>
              <a:rPr lang="en-US" sz="2000" dirty="0"/>
              <a:t> </a:t>
            </a:r>
          </a:p>
          <a:p>
            <a:r>
              <a:rPr lang="en-US" sz="2000" dirty="0">
                <a:solidFill>
                  <a:srgbClr val="0070C0"/>
                </a:solidFill>
              </a:rPr>
              <a:t>Hindi name </a:t>
            </a:r>
            <a:r>
              <a:rPr lang="en-US" sz="2000" dirty="0"/>
              <a:t>: </a:t>
            </a:r>
            <a:r>
              <a:rPr lang="hi-IN" sz="2000" dirty="0">
                <a:cs typeface="Mangal"/>
              </a:rPr>
              <a:t>कांटो का मुकुट</a:t>
            </a:r>
            <a:endParaRPr lang="en-US" sz="2000" dirty="0">
              <a:cs typeface="Mangal"/>
            </a:endParaRPr>
          </a:p>
          <a:p>
            <a:r>
              <a:rPr lang="en-US" sz="2000" dirty="0">
                <a:solidFill>
                  <a:srgbClr val="0070C0"/>
                </a:solidFill>
              </a:rPr>
              <a:t>Usage</a:t>
            </a:r>
            <a:r>
              <a:rPr lang="en-US" sz="2000" dirty="0"/>
              <a:t> : The milky latex of the tree is exceedingly dangerous and can render both humans and animals blind, produce severe skin rashes, and poison them when swallowed. </a:t>
            </a:r>
          </a:p>
        </p:txBody>
      </p:sp>
      <p:sp>
        <p:nvSpPr>
          <p:cNvPr id="14" name="TextBox 13">
            <a:extLst>
              <a:ext uri="{FF2B5EF4-FFF2-40B4-BE49-F238E27FC236}">
                <a16:creationId xmlns:a16="http://schemas.microsoft.com/office/drawing/2014/main" id="{4D024F71-2E22-C631-A1D4-2A03DC66A22E}"/>
              </a:ext>
            </a:extLst>
          </p:cNvPr>
          <p:cNvSpPr txBox="1"/>
          <p:nvPr/>
        </p:nvSpPr>
        <p:spPr>
          <a:xfrm>
            <a:off x="4112559" y="4797190"/>
            <a:ext cx="4805607" cy="646331"/>
          </a:xfrm>
          <a:prstGeom prst="rect">
            <a:avLst/>
          </a:prstGeom>
          <a:noFill/>
        </p:spPr>
        <p:txBody>
          <a:bodyPr wrap="square">
            <a:spAutoFit/>
          </a:bodyPr>
          <a:lstStyle/>
          <a:p>
            <a:r>
              <a:rPr lang="en-US" dirty="0"/>
              <a:t>Source- Wikipedia </a:t>
            </a:r>
            <a:endParaRPr lang="en-GB" dirty="0"/>
          </a:p>
          <a:p>
            <a:r>
              <a:rPr lang="en-US" dirty="0"/>
              <a:t>Picture</a:t>
            </a:r>
            <a:r>
              <a:rPr lang="en-GB" dirty="0"/>
              <a:t> </a:t>
            </a:r>
            <a:r>
              <a:rPr lang="en-US" dirty="0"/>
              <a:t>courtesy- </a:t>
            </a:r>
            <a:r>
              <a:rPr lang="en-GB" dirty="0"/>
              <a:t>JDMC </a:t>
            </a:r>
            <a:r>
              <a:rPr lang="en-US" dirty="0"/>
              <a:t>Garden</a:t>
            </a:r>
          </a:p>
        </p:txBody>
      </p:sp>
      <p:sp>
        <p:nvSpPr>
          <p:cNvPr id="16" name="TextBox 15">
            <a:extLst>
              <a:ext uri="{FF2B5EF4-FFF2-40B4-BE49-F238E27FC236}">
                <a16:creationId xmlns:a16="http://schemas.microsoft.com/office/drawing/2014/main" id="{37DF136E-7251-82F9-7761-1A583ED5612E}"/>
              </a:ext>
            </a:extLst>
          </p:cNvPr>
          <p:cNvSpPr txBox="1"/>
          <p:nvPr/>
        </p:nvSpPr>
        <p:spPr>
          <a:xfrm rot="10800000" flipV="1">
            <a:off x="4113859" y="5839208"/>
            <a:ext cx="4737071" cy="507831"/>
          </a:xfrm>
          <a:prstGeom prst="rect">
            <a:avLst/>
          </a:prstGeom>
          <a:noFill/>
        </p:spPr>
        <p:txBody>
          <a:bodyPr wrap="square">
            <a:spAutoFit/>
          </a:bodyPr>
          <a:lstStyle/>
          <a:p>
            <a:r>
              <a:rPr lang="en-GB" dirty="0"/>
              <a:t>F</a:t>
            </a:r>
            <a:r>
              <a:rPr lang="en-US" dirty="0" err="1"/>
              <a:t>aculty</a:t>
            </a:r>
            <a:r>
              <a:rPr lang="en-US" dirty="0"/>
              <a:t> - Tara N.</a:t>
            </a:r>
          </a:p>
          <a:p>
            <a:r>
              <a:rPr lang="en-US" dirty="0"/>
              <a:t>Students- Shikha</a:t>
            </a:r>
            <a:r>
              <a:rPr lang="en-GB" dirty="0"/>
              <a:t>, Neetu, </a:t>
            </a:r>
            <a:r>
              <a:rPr lang="en-US" dirty="0"/>
              <a:t>Archana  </a:t>
            </a:r>
          </a:p>
        </p:txBody>
      </p:sp>
      <p:sp>
        <p:nvSpPr>
          <p:cNvPr id="4" name="Rectangle 3">
            <a:extLst>
              <a:ext uri="{FF2B5EF4-FFF2-40B4-BE49-F238E27FC236}">
                <a16:creationId xmlns:a16="http://schemas.microsoft.com/office/drawing/2014/main" id="{B12F541E-D99A-F5E6-DFF7-036BA1F511AB}"/>
              </a:ext>
            </a:extLst>
          </p:cNvPr>
          <p:cNvSpPr/>
          <p:nvPr/>
        </p:nvSpPr>
        <p:spPr>
          <a:xfrm>
            <a:off x="4113859" y="1133261"/>
            <a:ext cx="7417314" cy="88463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solidFill>
                  <a:srgbClr val="002060"/>
                </a:solidFill>
              </a:rPr>
              <a:t>Euphorbia </a:t>
            </a:r>
            <a:r>
              <a:rPr lang="en-GB" sz="3200" b="1" err="1">
                <a:solidFill>
                  <a:srgbClr val="002060"/>
                </a:solidFill>
              </a:rPr>
              <a:t>Ingens</a:t>
            </a:r>
            <a:endParaRPr lang="en-US" sz="3200" b="1">
              <a:solidFill>
                <a:srgbClr val="002060"/>
              </a:solidFill>
            </a:endParaRPr>
          </a:p>
        </p:txBody>
      </p:sp>
      <p:pic>
        <p:nvPicPr>
          <p:cNvPr id="2" name="Picture 2">
            <a:extLst>
              <a:ext uri="{FF2B5EF4-FFF2-40B4-BE49-F238E27FC236}">
                <a16:creationId xmlns:a16="http://schemas.microsoft.com/office/drawing/2014/main" id="{A7F49FA0-3034-D4CB-F86B-9717D207DE22}"/>
              </a:ext>
            </a:extLst>
          </p:cNvPr>
          <p:cNvPicPr>
            <a:picLocks noChangeAspect="1"/>
          </p:cNvPicPr>
          <p:nvPr/>
        </p:nvPicPr>
        <p:blipFill rotWithShape="1">
          <a:blip r:embed="rId3"/>
          <a:srcRect l="1" t="4639" r="-4186" b="12964"/>
          <a:stretch/>
        </p:blipFill>
        <p:spPr>
          <a:xfrm>
            <a:off x="-13342" y="25757"/>
            <a:ext cx="3990030" cy="6832243"/>
          </a:xfrm>
          <a:prstGeom prst="rect">
            <a:avLst/>
          </a:prstGeom>
        </p:spPr>
      </p:pic>
    </p:spTree>
    <p:extLst>
      <p:ext uri="{BB962C8B-B14F-4D97-AF65-F5344CB8AC3E}">
        <p14:creationId xmlns:p14="http://schemas.microsoft.com/office/powerpoint/2010/main" val="1984441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F7DF1AA9-931C-123B-F6D1-6D6431ACB80B}"/>
              </a:ext>
            </a:extLst>
          </p:cNvPr>
          <p:cNvPicPr>
            <a:picLocks noGrp="1" noChangeAspect="1"/>
          </p:cNvPicPr>
          <p:nvPr>
            <p:ph idx="1"/>
          </p:nvPr>
        </p:nvPicPr>
        <p:blipFill>
          <a:blip r:embed="rId2"/>
          <a:srcRect/>
          <a:stretch/>
        </p:blipFill>
        <p:spPr>
          <a:xfrm>
            <a:off x="0" y="0"/>
            <a:ext cx="4512469" cy="6858000"/>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33E9D51A-3105-E3CD-12CD-F3874958D559}"/>
              </a:ext>
            </a:extLst>
          </p:cNvPr>
          <p:cNvSpPr txBox="1"/>
          <p:nvPr/>
        </p:nvSpPr>
        <p:spPr>
          <a:xfrm>
            <a:off x="4718165" y="5563827"/>
            <a:ext cx="4625579" cy="507831"/>
          </a:xfrm>
          <a:prstGeom prst="rect">
            <a:avLst/>
          </a:prstGeom>
          <a:noFill/>
        </p:spPr>
        <p:txBody>
          <a:bodyPr wrap="square">
            <a:spAutoFit/>
          </a:bodyPr>
          <a:lstStyle/>
          <a:p>
            <a:r>
              <a:rPr lang="en-GB"/>
              <a:t>Fa</a:t>
            </a:r>
            <a:r>
              <a:rPr lang="en-US" err="1"/>
              <a:t>culty</a:t>
            </a:r>
            <a:r>
              <a:rPr lang="en-US"/>
              <a:t> - Tara N.</a:t>
            </a:r>
          </a:p>
          <a:p>
            <a:r>
              <a:rPr lang="en-US"/>
              <a:t>Students- </a:t>
            </a:r>
            <a:r>
              <a:rPr lang="en-GB" err="1"/>
              <a:t>Shikha</a:t>
            </a:r>
            <a:r>
              <a:rPr lang="en-GB"/>
              <a:t>, </a:t>
            </a:r>
            <a:r>
              <a:rPr lang="en-GB" err="1"/>
              <a:t>Neetu</a:t>
            </a:r>
            <a:r>
              <a:rPr lang="en-GB"/>
              <a:t>,</a:t>
            </a:r>
            <a:r>
              <a:rPr lang="en-US"/>
              <a:t> Archana  </a:t>
            </a:r>
          </a:p>
        </p:txBody>
      </p:sp>
      <p:sp>
        <p:nvSpPr>
          <p:cNvPr id="10" name="TextBox 9">
            <a:extLst>
              <a:ext uri="{FF2B5EF4-FFF2-40B4-BE49-F238E27FC236}">
                <a16:creationId xmlns:a16="http://schemas.microsoft.com/office/drawing/2014/main" id="{791C8AAD-7108-F10D-9C6C-1D13D0592D44}"/>
              </a:ext>
            </a:extLst>
          </p:cNvPr>
          <p:cNvSpPr txBox="1"/>
          <p:nvPr/>
        </p:nvSpPr>
        <p:spPr>
          <a:xfrm>
            <a:off x="4099160" y="277369"/>
            <a:ext cx="6173390" cy="553998"/>
          </a:xfrm>
          <a:prstGeom prst="rect">
            <a:avLst/>
          </a:prstGeom>
          <a:noFill/>
        </p:spPr>
        <p:txBody>
          <a:bodyPr wrap="square">
            <a:spAutoFit/>
          </a:bodyPr>
          <a:lstStyle/>
          <a:p>
            <a:pPr algn="ctr"/>
            <a:r>
              <a:rPr lang="en-IN" sz="2000" b="1">
                <a:solidFill>
                  <a:schemeClr val="accent1">
                    <a:lumMod val="75000"/>
                  </a:schemeClr>
                </a:solidFill>
              </a:rPr>
              <a:t>Janki Devi Memorial College</a:t>
            </a:r>
            <a:r>
              <a:rPr lang="en-IN" sz="2000" b="1">
                <a:solidFill>
                  <a:schemeClr val="tx2"/>
                </a:solidFill>
              </a:rPr>
              <a:t> </a:t>
            </a:r>
          </a:p>
          <a:p>
            <a:pPr algn="ctr"/>
            <a:r>
              <a:rPr lang="en-IN" sz="2000" b="1">
                <a:solidFill>
                  <a:schemeClr val="tx2"/>
                </a:solidFill>
              </a:rPr>
              <a:t>(University of Delhi)</a:t>
            </a:r>
            <a:endParaRPr lang="en-US" sz="2000"/>
          </a:p>
        </p:txBody>
      </p:sp>
      <p:sp>
        <p:nvSpPr>
          <p:cNvPr id="12" name="TextBox 11">
            <a:extLst>
              <a:ext uri="{FF2B5EF4-FFF2-40B4-BE49-F238E27FC236}">
                <a16:creationId xmlns:a16="http://schemas.microsoft.com/office/drawing/2014/main" id="{043089A2-D6DA-16B8-69FD-3966A1521000}"/>
              </a:ext>
            </a:extLst>
          </p:cNvPr>
          <p:cNvSpPr txBox="1"/>
          <p:nvPr/>
        </p:nvSpPr>
        <p:spPr>
          <a:xfrm rot="10800000" flipV="1">
            <a:off x="4718165" y="4657983"/>
            <a:ext cx="5095874" cy="507831"/>
          </a:xfrm>
          <a:prstGeom prst="rect">
            <a:avLst/>
          </a:prstGeom>
          <a:noFill/>
        </p:spPr>
        <p:txBody>
          <a:bodyPr wrap="square">
            <a:spAutoFit/>
          </a:bodyPr>
          <a:lstStyle/>
          <a:p>
            <a:r>
              <a:rPr lang="en-US"/>
              <a:t>Source- Wikipedia </a:t>
            </a:r>
          </a:p>
          <a:p>
            <a:r>
              <a:rPr lang="en-US"/>
              <a:t>Picture courtesy- </a:t>
            </a:r>
            <a:r>
              <a:rPr lang="en-GB"/>
              <a:t>JDMC</a:t>
            </a:r>
            <a:r>
              <a:rPr lang="en-US"/>
              <a:t> </a:t>
            </a:r>
            <a:r>
              <a:rPr lang="en-GB"/>
              <a:t>Gardens</a:t>
            </a:r>
            <a:endParaRPr lang="en-US"/>
          </a:p>
        </p:txBody>
      </p:sp>
      <p:sp>
        <p:nvSpPr>
          <p:cNvPr id="16" name="TextBox 15">
            <a:extLst>
              <a:ext uri="{FF2B5EF4-FFF2-40B4-BE49-F238E27FC236}">
                <a16:creationId xmlns:a16="http://schemas.microsoft.com/office/drawing/2014/main" id="{6338E661-4E70-92D9-EE8E-262736D309FD}"/>
              </a:ext>
            </a:extLst>
          </p:cNvPr>
          <p:cNvSpPr txBox="1"/>
          <p:nvPr/>
        </p:nvSpPr>
        <p:spPr>
          <a:xfrm>
            <a:off x="4720792" y="1412383"/>
            <a:ext cx="5007575" cy="3108543"/>
          </a:xfrm>
          <a:prstGeom prst="rect">
            <a:avLst/>
          </a:prstGeom>
          <a:noFill/>
        </p:spPr>
        <p:txBody>
          <a:bodyPr wrap="square">
            <a:spAutoFit/>
          </a:bodyPr>
          <a:lstStyle/>
          <a:p>
            <a:endParaRPr lang="en-GB" sz="3600" dirty="0">
              <a:solidFill>
                <a:schemeClr val="accent1"/>
              </a:solidFill>
            </a:endParaRPr>
          </a:p>
          <a:p>
            <a:r>
              <a:rPr lang="en-US" sz="2000" dirty="0">
                <a:solidFill>
                  <a:srgbClr val="0070C0"/>
                </a:solidFill>
              </a:rPr>
              <a:t>Botanical name</a:t>
            </a:r>
            <a:r>
              <a:rPr lang="en-US" sz="2000" dirty="0"/>
              <a:t> : </a:t>
            </a:r>
            <a:r>
              <a:rPr lang="en-US" sz="2000" dirty="0" err="1"/>
              <a:t>Beaucarnea</a:t>
            </a:r>
            <a:r>
              <a:rPr lang="en-US" sz="2000" dirty="0"/>
              <a:t> </a:t>
            </a:r>
            <a:r>
              <a:rPr lang="en-US" sz="2000" dirty="0" err="1"/>
              <a:t>Recurvata</a:t>
            </a:r>
            <a:r>
              <a:rPr lang="en-US" sz="2000" dirty="0"/>
              <a:t> </a:t>
            </a:r>
          </a:p>
          <a:p>
            <a:r>
              <a:rPr lang="en-US" sz="2000" dirty="0">
                <a:solidFill>
                  <a:srgbClr val="0070C0"/>
                </a:solidFill>
              </a:rPr>
              <a:t>English name</a:t>
            </a:r>
            <a:r>
              <a:rPr lang="en-US" sz="2000" dirty="0"/>
              <a:t>: Ponytail Palm </a:t>
            </a:r>
          </a:p>
          <a:p>
            <a:r>
              <a:rPr lang="en-US" sz="2000" dirty="0">
                <a:solidFill>
                  <a:srgbClr val="0070C0"/>
                </a:solidFill>
              </a:rPr>
              <a:t>Hindi name</a:t>
            </a:r>
            <a:r>
              <a:rPr lang="en-US" sz="2000" dirty="0"/>
              <a:t> :</a:t>
            </a:r>
            <a:r>
              <a:rPr lang="hi-IN" sz="2000" dirty="0"/>
              <a:t>चुटिया पाम</a:t>
            </a:r>
            <a:endParaRPr lang="en-US" sz="2000" dirty="0"/>
          </a:p>
          <a:p>
            <a:r>
              <a:rPr lang="en-US" sz="2000" dirty="0">
                <a:solidFill>
                  <a:srgbClr val="0070C0"/>
                </a:solidFill>
              </a:rPr>
              <a:t>Usage</a:t>
            </a:r>
            <a:r>
              <a:rPr lang="en-US" sz="2000" dirty="0"/>
              <a:t> : </a:t>
            </a:r>
            <a:r>
              <a:rPr lang="en-US" sz="2000" dirty="0">
                <a:latin typeface="Abadi" panose="020B0604020104020204" pitchFamily="34" charset="0"/>
              </a:rPr>
              <a:t>This wonderful houseplant was named one of the best plants for air purification by NASA. </a:t>
            </a:r>
          </a:p>
          <a:p>
            <a:r>
              <a:rPr lang="en-US" sz="2000" dirty="0">
                <a:latin typeface="Abadi" panose="020B0604020104020204" pitchFamily="34" charset="0"/>
              </a:rPr>
              <a:t>Toxic gases are broken down so that one can breathe clean air. </a:t>
            </a:r>
          </a:p>
        </p:txBody>
      </p:sp>
      <p:pic>
        <p:nvPicPr>
          <p:cNvPr id="17" name="Picture 17">
            <a:extLst>
              <a:ext uri="{FF2B5EF4-FFF2-40B4-BE49-F238E27FC236}">
                <a16:creationId xmlns:a16="http://schemas.microsoft.com/office/drawing/2014/main" id="{053517DF-2B70-A4DB-DDC7-D359B4CE946F}"/>
              </a:ext>
            </a:extLst>
          </p:cNvPr>
          <p:cNvPicPr>
            <a:picLocks noChangeAspect="1"/>
          </p:cNvPicPr>
          <p:nvPr/>
        </p:nvPicPr>
        <p:blipFill>
          <a:blip r:embed="rId3"/>
          <a:stretch>
            <a:fillRect/>
          </a:stretch>
        </p:blipFill>
        <p:spPr>
          <a:xfrm>
            <a:off x="4717950" y="183520"/>
            <a:ext cx="820705" cy="825400"/>
          </a:xfrm>
          <a:prstGeom prst="rect">
            <a:avLst/>
          </a:prstGeom>
        </p:spPr>
      </p:pic>
      <p:sp>
        <p:nvSpPr>
          <p:cNvPr id="3" name="Rectangle 2">
            <a:extLst>
              <a:ext uri="{FF2B5EF4-FFF2-40B4-BE49-F238E27FC236}">
                <a16:creationId xmlns:a16="http://schemas.microsoft.com/office/drawing/2014/main" id="{01EFAFCA-5CAE-5EF0-7985-2CC69E9A53F8}"/>
              </a:ext>
            </a:extLst>
          </p:cNvPr>
          <p:cNvSpPr/>
          <p:nvPr/>
        </p:nvSpPr>
        <p:spPr>
          <a:xfrm>
            <a:off x="4720792" y="1142687"/>
            <a:ext cx="6880558" cy="78529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err="1">
                <a:solidFill>
                  <a:srgbClr val="002060"/>
                </a:solidFill>
              </a:rPr>
              <a:t>Beaucarnea</a:t>
            </a:r>
            <a:r>
              <a:rPr lang="en-GB" sz="3200" b="1">
                <a:solidFill>
                  <a:srgbClr val="002060"/>
                </a:solidFill>
              </a:rPr>
              <a:t> </a:t>
            </a:r>
            <a:r>
              <a:rPr lang="en-GB" sz="3200" b="1" err="1">
                <a:solidFill>
                  <a:srgbClr val="002060"/>
                </a:solidFill>
              </a:rPr>
              <a:t>Recurvata</a:t>
            </a:r>
            <a:endParaRPr lang="en-US" sz="3200" b="1">
              <a:solidFill>
                <a:srgbClr val="002060"/>
              </a:solidFill>
            </a:endParaRPr>
          </a:p>
        </p:txBody>
      </p:sp>
    </p:spTree>
    <p:extLst>
      <p:ext uri="{BB962C8B-B14F-4D97-AF65-F5344CB8AC3E}">
        <p14:creationId xmlns:p14="http://schemas.microsoft.com/office/powerpoint/2010/main" val="1119330471"/>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3683</Words>
  <Application>Microsoft Office PowerPoint</Application>
  <PresentationFormat>Widescreen</PresentationFormat>
  <Paragraphs>619</Paragraphs>
  <Slides>50</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Abadi</vt:lpstr>
      <vt:lpstr>Amasis MT Pro Black</vt:lpstr>
      <vt:lpstr>Arial</vt:lpstr>
      <vt:lpstr>Calibri</vt:lpstr>
      <vt:lpstr>Georgia</vt:lpstr>
      <vt:lpstr>Tw Cen MT</vt:lpstr>
      <vt:lpstr>Droplet</vt:lpstr>
      <vt:lpstr>PowerPoint Presentation</vt:lpstr>
      <vt:lpstr>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Unknown User</dc:creator>
  <cp:lastModifiedBy>Namita sethi</cp:lastModifiedBy>
  <cp:revision>4</cp:revision>
  <dcterms:created xsi:type="dcterms:W3CDTF">2023-02-16T17:21:52Z</dcterms:created>
  <dcterms:modified xsi:type="dcterms:W3CDTF">2023-03-14T13:03:12Z</dcterms:modified>
</cp:coreProperties>
</file>