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52"/>
  </p:notesMasterIdLst>
  <p:sldIdLst>
    <p:sldId id="311" r:id="rId2"/>
    <p:sldId id="256" r:id="rId3"/>
    <p:sldId id="257" r:id="rId4"/>
    <p:sldId id="258" r:id="rId5"/>
    <p:sldId id="259" r:id="rId6"/>
    <p:sldId id="260" r:id="rId7"/>
    <p:sldId id="261" r:id="rId8"/>
    <p:sldId id="262" r:id="rId9"/>
    <p:sldId id="263"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8" r:id="rId23"/>
    <p:sldId id="279" r:id="rId24"/>
    <p:sldId id="280" r:id="rId25"/>
    <p:sldId id="281" r:id="rId26"/>
    <p:sldId id="282" r:id="rId27"/>
    <p:sldId id="283" r:id="rId28"/>
    <p:sldId id="284" r:id="rId29"/>
    <p:sldId id="286" r:id="rId30"/>
    <p:sldId id="287" r:id="rId31"/>
    <p:sldId id="288" r:id="rId32"/>
    <p:sldId id="289" r:id="rId33"/>
    <p:sldId id="290" r:id="rId34"/>
    <p:sldId id="291" r:id="rId35"/>
    <p:sldId id="292" r:id="rId36"/>
    <p:sldId id="294" r:id="rId37"/>
    <p:sldId id="295" r:id="rId38"/>
    <p:sldId id="296" r:id="rId39"/>
    <p:sldId id="297" r:id="rId40"/>
    <p:sldId id="298" r:id="rId41"/>
    <p:sldId id="299" r:id="rId42"/>
    <p:sldId id="300" r:id="rId43"/>
    <p:sldId id="301" r:id="rId44"/>
    <p:sldId id="304" r:id="rId45"/>
    <p:sldId id="305" r:id="rId46"/>
    <p:sldId id="306" r:id="rId47"/>
    <p:sldId id="307" r:id="rId48"/>
    <p:sldId id="308" r:id="rId49"/>
    <p:sldId id="309" r:id="rId50"/>
    <p:sldId id="310"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FFCA"/>
    <a:srgbClr val="FF0066"/>
    <a:srgbClr val="000000"/>
    <a:srgbClr val="99FF99"/>
    <a:srgbClr val="66FF66"/>
    <a:srgbClr val="BFD3E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73" autoAdjust="0"/>
  </p:normalViewPr>
  <p:slideViewPr>
    <p:cSldViewPr snapToGrid="0">
      <p:cViewPr varScale="1">
        <p:scale>
          <a:sx n="72" d="100"/>
          <a:sy n="72" d="100"/>
        </p:scale>
        <p:origin x="36" y="3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56F4CF-C01C-4F2A-A28B-3837A87886B6}" type="datetimeFigureOut">
              <a:rPr lang="en-US" smtClean="0"/>
              <a:pPr/>
              <a:t>3/14/2023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8DCDDA-27D5-4D6C-9529-08520D0D666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8DCDDA-27D5-4D6C-9529-08520D0D6662}" type="slidenum">
              <a:rPr lang="en-US" smtClean="0"/>
              <a:pPr/>
              <a:t>8</a:t>
            </a:fld>
            <a:endParaRPr lang="en-US"/>
          </a:p>
        </p:txBody>
      </p:sp>
    </p:spTree>
    <p:extLst>
      <p:ext uri="{BB962C8B-B14F-4D97-AF65-F5344CB8AC3E}">
        <p14:creationId xmlns:p14="http://schemas.microsoft.com/office/powerpoint/2010/main" val="1796447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8DCDDA-27D5-4D6C-9529-08520D0D6662}" type="slidenum">
              <a:rPr lang="en-US" smtClean="0"/>
              <a:pPr/>
              <a:t>11</a:t>
            </a:fld>
            <a:endParaRPr lang="en-US"/>
          </a:p>
        </p:txBody>
      </p:sp>
    </p:spTree>
    <p:extLst>
      <p:ext uri="{BB962C8B-B14F-4D97-AF65-F5344CB8AC3E}">
        <p14:creationId xmlns:p14="http://schemas.microsoft.com/office/powerpoint/2010/main" val="867470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98DCDDA-27D5-4D6C-9529-08520D0D6662}" type="slidenum">
              <a:rPr lang="en-US" smtClean="0"/>
              <a:pPr/>
              <a:t>13</a:t>
            </a:fld>
            <a:endParaRPr lang="en-US"/>
          </a:p>
        </p:txBody>
      </p:sp>
    </p:spTree>
    <p:extLst>
      <p:ext uri="{BB962C8B-B14F-4D97-AF65-F5344CB8AC3E}">
        <p14:creationId xmlns:p14="http://schemas.microsoft.com/office/powerpoint/2010/main" val="3449846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8DCDDA-27D5-4D6C-9529-08520D0D6662}" type="slidenum">
              <a:rPr lang="en-US" smtClean="0"/>
              <a:pPr/>
              <a:t>15</a:t>
            </a:fld>
            <a:endParaRPr lang="en-US"/>
          </a:p>
        </p:txBody>
      </p:sp>
    </p:spTree>
    <p:extLst>
      <p:ext uri="{BB962C8B-B14F-4D97-AF65-F5344CB8AC3E}">
        <p14:creationId xmlns:p14="http://schemas.microsoft.com/office/powerpoint/2010/main" val="2006447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F9D4B5F-78FD-4C4C-9CA8-126251C56B54}" type="slidenum">
              <a:rPr lang="en-US" smtClean="0"/>
              <a:pPr/>
              <a:t>18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8DCDDA-27D5-4D6C-9529-08520D0D6662}" type="slidenum">
              <a:rPr lang="en-US" smtClean="0"/>
              <a:pPr/>
              <a:t>22</a:t>
            </a:fld>
            <a:endParaRPr lang="en-US"/>
          </a:p>
        </p:txBody>
      </p:sp>
    </p:spTree>
    <p:extLst>
      <p:ext uri="{BB962C8B-B14F-4D97-AF65-F5344CB8AC3E}">
        <p14:creationId xmlns:p14="http://schemas.microsoft.com/office/powerpoint/2010/main" val="2408031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normAutofit/>
          </a:bodyPr>
          <a:lstStyle>
            <a:lvl1pPr>
              <a:defRPr sz="1800"/>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881475-FD36-4E9E-9A93-B23237EFC36B}" type="datetimeFigureOut">
              <a:rPr lang="en-IN" smtClean="0"/>
              <a:pPr/>
              <a:t>14-03-2023</a:t>
            </a:fld>
            <a:endParaRPr lang="en-IN"/>
          </a:p>
        </p:txBody>
      </p:sp>
      <p:sp>
        <p:nvSpPr>
          <p:cNvPr id="5" name="Footer Placeholder 4"/>
          <p:cNvSpPr>
            <a:spLocks noGrp="1"/>
          </p:cNvSpPr>
          <p:nvPr>
            <p:ph type="ftr" sz="quarter" idx="11"/>
          </p:nvPr>
        </p:nvSpPr>
        <p:spPr>
          <a:xfrm>
            <a:off x="4296229" y="4906285"/>
            <a:ext cx="3860800" cy="365125"/>
          </a:xfrm>
          <a:prstGeom prst="rect">
            <a:avLst/>
          </a:prstGeom>
        </p:spPr>
        <p:txBody>
          <a:bodyPr/>
          <a:lstStyle/>
          <a:p>
            <a:endParaRPr lang="en-IN" dirty="0"/>
          </a:p>
        </p:txBody>
      </p:sp>
      <p:sp>
        <p:nvSpPr>
          <p:cNvPr id="6" name="Slide Number Placeholder 5"/>
          <p:cNvSpPr>
            <a:spLocks noGrp="1"/>
          </p:cNvSpPr>
          <p:nvPr>
            <p:ph type="sldNum" sz="quarter" idx="12"/>
          </p:nvPr>
        </p:nvSpPr>
        <p:spPr>
          <a:xfrm>
            <a:off x="8636000" y="4585616"/>
            <a:ext cx="2844800" cy="365125"/>
          </a:xfrm>
          <a:prstGeom prst="rect">
            <a:avLst/>
          </a:prstGeom>
        </p:spPr>
        <p:txBody>
          <a:bodyPr/>
          <a:lstStyle/>
          <a:p>
            <a:fld id="{9734C6FE-E038-47DE-95A7-833B6533DCB6}" type="slidenum">
              <a:rPr lang="en-IN" smtClean="0"/>
              <a:pPr/>
              <a:t>‹#›</a:t>
            </a:fld>
            <a:endParaRPr lang="en-IN"/>
          </a:p>
        </p:txBody>
      </p:sp>
      <p:sp>
        <p:nvSpPr>
          <p:cNvPr id="8" name="TextBox 7">
            <a:extLst>
              <a:ext uri="{FF2B5EF4-FFF2-40B4-BE49-F238E27FC236}">
                <a16:creationId xmlns:a16="http://schemas.microsoft.com/office/drawing/2014/main" id="{14610CF8-E7BF-875B-F1C2-19EDF350E583}"/>
              </a:ext>
            </a:extLst>
          </p:cNvPr>
          <p:cNvSpPr txBox="1"/>
          <p:nvPr userDrawn="1"/>
        </p:nvSpPr>
        <p:spPr>
          <a:xfrm>
            <a:off x="9816859" y="6623957"/>
            <a:ext cx="4554747" cy="276999"/>
          </a:xfrm>
          <a:prstGeom prst="rect">
            <a:avLst/>
          </a:prstGeom>
          <a:noFill/>
        </p:spPr>
        <p:txBody>
          <a:bodyPr wrap="square">
            <a:spAutoFit/>
          </a:bodyPr>
          <a:lstStyle/>
          <a:p>
            <a:r>
              <a:rPr lang="en-US" sz="1200" dirty="0" err="1">
                <a:solidFill>
                  <a:srgbClr val="FF0000"/>
                </a:solidFill>
              </a:rPr>
              <a:t>Source:wikipedia.org,britannica.com</a:t>
            </a:r>
            <a:endParaRPr lang="en-US" sz="1200" dirty="0">
              <a:solidFill>
                <a:srgbClr val="FF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881475-FD36-4E9E-9A93-B23237EFC36B}" type="datetimeFigureOut">
              <a:rPr lang="en-IN" smtClean="0"/>
              <a:pPr/>
              <a:t>14-03-2023</a:t>
            </a:fld>
            <a:endParaRPr lang="en-IN"/>
          </a:p>
        </p:txBody>
      </p:sp>
      <p:sp>
        <p:nvSpPr>
          <p:cNvPr id="5" name="Footer Placeholder 4"/>
          <p:cNvSpPr>
            <a:spLocks noGrp="1"/>
          </p:cNvSpPr>
          <p:nvPr>
            <p:ph type="ftr" sz="quarter" idx="11"/>
          </p:nvPr>
        </p:nvSpPr>
        <p:spPr>
          <a:xfrm>
            <a:off x="4296229" y="4906285"/>
            <a:ext cx="3860800" cy="365125"/>
          </a:xfrm>
          <a:prstGeom prst="rect">
            <a:avLst/>
          </a:prstGeom>
        </p:spPr>
        <p:txBody>
          <a:bodyPr/>
          <a:lstStyle/>
          <a:p>
            <a:endParaRPr lang="en-IN"/>
          </a:p>
        </p:txBody>
      </p:sp>
      <p:sp>
        <p:nvSpPr>
          <p:cNvPr id="6" name="Slide Number Placeholder 5"/>
          <p:cNvSpPr>
            <a:spLocks noGrp="1"/>
          </p:cNvSpPr>
          <p:nvPr>
            <p:ph type="sldNum" sz="quarter" idx="12"/>
          </p:nvPr>
        </p:nvSpPr>
        <p:spPr>
          <a:xfrm>
            <a:off x="8636000" y="4585616"/>
            <a:ext cx="2844800" cy="365125"/>
          </a:xfrm>
          <a:prstGeom prst="rect">
            <a:avLst/>
          </a:prstGeom>
        </p:spPr>
        <p:txBody>
          <a:bodyPr/>
          <a:lstStyle/>
          <a:p>
            <a:fld id="{9734C6FE-E038-47DE-95A7-833B6533DCB6}"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7"/>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7"/>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881475-FD36-4E9E-9A93-B23237EFC36B}" type="datetimeFigureOut">
              <a:rPr lang="en-IN" smtClean="0"/>
              <a:pPr/>
              <a:t>14-03-2023</a:t>
            </a:fld>
            <a:endParaRPr lang="en-IN"/>
          </a:p>
        </p:txBody>
      </p:sp>
      <p:sp>
        <p:nvSpPr>
          <p:cNvPr id="5" name="Footer Placeholder 4"/>
          <p:cNvSpPr>
            <a:spLocks noGrp="1"/>
          </p:cNvSpPr>
          <p:nvPr>
            <p:ph type="ftr" sz="quarter" idx="11"/>
          </p:nvPr>
        </p:nvSpPr>
        <p:spPr>
          <a:xfrm>
            <a:off x="4296229" y="4906285"/>
            <a:ext cx="3860800" cy="365125"/>
          </a:xfrm>
          <a:prstGeom prst="rect">
            <a:avLst/>
          </a:prstGeom>
        </p:spPr>
        <p:txBody>
          <a:bodyPr/>
          <a:lstStyle/>
          <a:p>
            <a:endParaRPr lang="en-IN"/>
          </a:p>
        </p:txBody>
      </p:sp>
      <p:sp>
        <p:nvSpPr>
          <p:cNvPr id="6" name="Slide Number Placeholder 5"/>
          <p:cNvSpPr>
            <a:spLocks noGrp="1"/>
          </p:cNvSpPr>
          <p:nvPr>
            <p:ph type="sldNum" sz="quarter" idx="12"/>
          </p:nvPr>
        </p:nvSpPr>
        <p:spPr>
          <a:xfrm>
            <a:off x="8636000" y="4585616"/>
            <a:ext cx="2844800" cy="365125"/>
          </a:xfrm>
          <a:prstGeom prst="rect">
            <a:avLst/>
          </a:prstGeom>
        </p:spPr>
        <p:txBody>
          <a:bodyPr/>
          <a:lstStyle/>
          <a:p>
            <a:fld id="{9734C6FE-E038-47DE-95A7-833B6533DCB6}"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881475-FD36-4E9E-9A93-B23237EFC36B}" type="datetimeFigureOut">
              <a:rPr lang="en-IN" smtClean="0"/>
              <a:pPr/>
              <a:t>14-03-2023</a:t>
            </a:fld>
            <a:endParaRPr lang="en-IN"/>
          </a:p>
        </p:txBody>
      </p:sp>
      <p:sp>
        <p:nvSpPr>
          <p:cNvPr id="5" name="Footer Placeholder 4"/>
          <p:cNvSpPr>
            <a:spLocks noGrp="1"/>
          </p:cNvSpPr>
          <p:nvPr>
            <p:ph type="ftr" sz="quarter" idx="11"/>
          </p:nvPr>
        </p:nvSpPr>
        <p:spPr>
          <a:xfrm>
            <a:off x="4296229" y="4906285"/>
            <a:ext cx="3860800" cy="365125"/>
          </a:xfrm>
          <a:prstGeom prst="rect">
            <a:avLst/>
          </a:prstGeom>
        </p:spPr>
        <p:txBody>
          <a:bodyPr/>
          <a:lstStyle/>
          <a:p>
            <a:endParaRPr lang="en-IN"/>
          </a:p>
        </p:txBody>
      </p:sp>
      <p:sp>
        <p:nvSpPr>
          <p:cNvPr id="6" name="Slide Number Placeholder 5"/>
          <p:cNvSpPr>
            <a:spLocks noGrp="1"/>
          </p:cNvSpPr>
          <p:nvPr>
            <p:ph type="sldNum" sz="quarter" idx="12"/>
          </p:nvPr>
        </p:nvSpPr>
        <p:spPr>
          <a:xfrm>
            <a:off x="8636000" y="4585616"/>
            <a:ext cx="2844800" cy="365125"/>
          </a:xfrm>
          <a:prstGeom prst="rect">
            <a:avLst/>
          </a:prstGeom>
        </p:spPr>
        <p:txBody>
          <a:bodyPr/>
          <a:lstStyle/>
          <a:p>
            <a:fld id="{9734C6FE-E038-47DE-95A7-833B6533DCB6}"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881475-FD36-4E9E-9A93-B23237EFC36B}" type="datetimeFigureOut">
              <a:rPr lang="en-IN" smtClean="0"/>
              <a:pPr/>
              <a:t>14-03-2023</a:t>
            </a:fld>
            <a:endParaRPr lang="en-IN"/>
          </a:p>
        </p:txBody>
      </p:sp>
      <p:sp>
        <p:nvSpPr>
          <p:cNvPr id="5" name="Footer Placeholder 4"/>
          <p:cNvSpPr>
            <a:spLocks noGrp="1"/>
          </p:cNvSpPr>
          <p:nvPr>
            <p:ph type="ftr" sz="quarter" idx="11"/>
          </p:nvPr>
        </p:nvSpPr>
        <p:spPr>
          <a:xfrm>
            <a:off x="4296229" y="4906285"/>
            <a:ext cx="3860800" cy="365125"/>
          </a:xfrm>
          <a:prstGeom prst="rect">
            <a:avLst/>
          </a:prstGeom>
        </p:spPr>
        <p:txBody>
          <a:bodyPr/>
          <a:lstStyle/>
          <a:p>
            <a:endParaRPr lang="en-IN"/>
          </a:p>
        </p:txBody>
      </p:sp>
      <p:sp>
        <p:nvSpPr>
          <p:cNvPr id="6" name="Slide Number Placeholder 5"/>
          <p:cNvSpPr>
            <a:spLocks noGrp="1"/>
          </p:cNvSpPr>
          <p:nvPr>
            <p:ph type="sldNum" sz="quarter" idx="12"/>
          </p:nvPr>
        </p:nvSpPr>
        <p:spPr>
          <a:xfrm>
            <a:off x="8636000" y="4585616"/>
            <a:ext cx="2844800" cy="365125"/>
          </a:xfrm>
          <a:prstGeom prst="rect">
            <a:avLst/>
          </a:prstGeom>
        </p:spPr>
        <p:txBody>
          <a:bodyPr/>
          <a:lstStyle/>
          <a:p>
            <a:fld id="{9734C6FE-E038-47DE-95A7-833B6533DCB6}"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881475-FD36-4E9E-9A93-B23237EFC36B}" type="datetimeFigureOut">
              <a:rPr lang="en-IN" smtClean="0"/>
              <a:pPr/>
              <a:t>14-03-2023</a:t>
            </a:fld>
            <a:endParaRPr lang="en-IN"/>
          </a:p>
        </p:txBody>
      </p:sp>
      <p:sp>
        <p:nvSpPr>
          <p:cNvPr id="6" name="Footer Placeholder 5"/>
          <p:cNvSpPr>
            <a:spLocks noGrp="1"/>
          </p:cNvSpPr>
          <p:nvPr>
            <p:ph type="ftr" sz="quarter" idx="11"/>
          </p:nvPr>
        </p:nvSpPr>
        <p:spPr>
          <a:xfrm>
            <a:off x="4296229" y="4906285"/>
            <a:ext cx="3860800" cy="365125"/>
          </a:xfrm>
          <a:prstGeom prst="rect">
            <a:avLst/>
          </a:prstGeom>
        </p:spPr>
        <p:txBody>
          <a:bodyPr/>
          <a:lstStyle/>
          <a:p>
            <a:endParaRPr lang="en-IN"/>
          </a:p>
        </p:txBody>
      </p:sp>
      <p:sp>
        <p:nvSpPr>
          <p:cNvPr id="7" name="Slide Number Placeholder 6"/>
          <p:cNvSpPr>
            <a:spLocks noGrp="1"/>
          </p:cNvSpPr>
          <p:nvPr>
            <p:ph type="sldNum" sz="quarter" idx="12"/>
          </p:nvPr>
        </p:nvSpPr>
        <p:spPr>
          <a:xfrm>
            <a:off x="8636000" y="4585616"/>
            <a:ext cx="2844800" cy="365125"/>
          </a:xfrm>
          <a:prstGeom prst="rect">
            <a:avLst/>
          </a:prstGeom>
        </p:spPr>
        <p:txBody>
          <a:bodyPr/>
          <a:lstStyle/>
          <a:p>
            <a:fld id="{9734C6FE-E038-47DE-95A7-833B6533DCB6}"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A881475-FD36-4E9E-9A93-B23237EFC36B}" type="datetimeFigureOut">
              <a:rPr lang="en-IN" smtClean="0"/>
              <a:pPr/>
              <a:t>14-03-2023</a:t>
            </a:fld>
            <a:endParaRPr lang="en-IN"/>
          </a:p>
        </p:txBody>
      </p:sp>
      <p:sp>
        <p:nvSpPr>
          <p:cNvPr id="8" name="Footer Placeholder 7"/>
          <p:cNvSpPr>
            <a:spLocks noGrp="1"/>
          </p:cNvSpPr>
          <p:nvPr>
            <p:ph type="ftr" sz="quarter" idx="11"/>
          </p:nvPr>
        </p:nvSpPr>
        <p:spPr>
          <a:xfrm>
            <a:off x="4296229" y="4906285"/>
            <a:ext cx="3860800" cy="365125"/>
          </a:xfrm>
          <a:prstGeom prst="rect">
            <a:avLst/>
          </a:prstGeom>
        </p:spPr>
        <p:txBody>
          <a:bodyPr/>
          <a:lstStyle/>
          <a:p>
            <a:endParaRPr lang="en-IN"/>
          </a:p>
        </p:txBody>
      </p:sp>
      <p:sp>
        <p:nvSpPr>
          <p:cNvPr id="9" name="Slide Number Placeholder 8"/>
          <p:cNvSpPr>
            <a:spLocks noGrp="1"/>
          </p:cNvSpPr>
          <p:nvPr>
            <p:ph type="sldNum" sz="quarter" idx="12"/>
          </p:nvPr>
        </p:nvSpPr>
        <p:spPr>
          <a:xfrm>
            <a:off x="8636000" y="4585616"/>
            <a:ext cx="2844800" cy="365125"/>
          </a:xfrm>
          <a:prstGeom prst="rect">
            <a:avLst/>
          </a:prstGeom>
        </p:spPr>
        <p:txBody>
          <a:bodyPr/>
          <a:lstStyle/>
          <a:p>
            <a:fld id="{9734C6FE-E038-47DE-95A7-833B6533DCB6}"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881475-FD36-4E9E-9A93-B23237EFC36B}" type="datetimeFigureOut">
              <a:rPr lang="en-IN" smtClean="0"/>
              <a:pPr/>
              <a:t>14-03-2023</a:t>
            </a:fld>
            <a:endParaRPr lang="en-IN"/>
          </a:p>
        </p:txBody>
      </p:sp>
      <p:sp>
        <p:nvSpPr>
          <p:cNvPr id="4" name="Footer Placeholder 3"/>
          <p:cNvSpPr>
            <a:spLocks noGrp="1"/>
          </p:cNvSpPr>
          <p:nvPr>
            <p:ph type="ftr" sz="quarter" idx="11"/>
          </p:nvPr>
        </p:nvSpPr>
        <p:spPr>
          <a:xfrm>
            <a:off x="4296229" y="4906285"/>
            <a:ext cx="3860800" cy="365125"/>
          </a:xfrm>
          <a:prstGeom prst="rect">
            <a:avLst/>
          </a:prstGeom>
        </p:spPr>
        <p:txBody>
          <a:bodyPr/>
          <a:lstStyle/>
          <a:p>
            <a:endParaRPr lang="en-IN"/>
          </a:p>
        </p:txBody>
      </p:sp>
      <p:sp>
        <p:nvSpPr>
          <p:cNvPr id="5" name="Slide Number Placeholder 4"/>
          <p:cNvSpPr>
            <a:spLocks noGrp="1"/>
          </p:cNvSpPr>
          <p:nvPr>
            <p:ph type="sldNum" sz="quarter" idx="12"/>
          </p:nvPr>
        </p:nvSpPr>
        <p:spPr>
          <a:xfrm>
            <a:off x="8636000" y="4585616"/>
            <a:ext cx="2844800" cy="365125"/>
          </a:xfrm>
          <a:prstGeom prst="rect">
            <a:avLst/>
          </a:prstGeom>
        </p:spPr>
        <p:txBody>
          <a:bodyPr/>
          <a:lstStyle/>
          <a:p>
            <a:fld id="{9734C6FE-E038-47DE-95A7-833B6533DCB6}"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81475-FD36-4E9E-9A93-B23237EFC36B}" type="datetimeFigureOut">
              <a:rPr lang="en-IN" smtClean="0"/>
              <a:pPr/>
              <a:t>14-03-2023</a:t>
            </a:fld>
            <a:endParaRPr lang="en-IN"/>
          </a:p>
        </p:txBody>
      </p:sp>
      <p:sp>
        <p:nvSpPr>
          <p:cNvPr id="3" name="Footer Placeholder 2"/>
          <p:cNvSpPr>
            <a:spLocks noGrp="1"/>
          </p:cNvSpPr>
          <p:nvPr>
            <p:ph type="ftr" sz="quarter" idx="11"/>
          </p:nvPr>
        </p:nvSpPr>
        <p:spPr>
          <a:xfrm>
            <a:off x="4296229" y="4906285"/>
            <a:ext cx="3860800" cy="365125"/>
          </a:xfrm>
          <a:prstGeom prst="rect">
            <a:avLst/>
          </a:prstGeom>
        </p:spPr>
        <p:txBody>
          <a:bodyPr/>
          <a:lstStyle/>
          <a:p>
            <a:endParaRPr lang="en-IN"/>
          </a:p>
        </p:txBody>
      </p:sp>
      <p:sp>
        <p:nvSpPr>
          <p:cNvPr id="4" name="Slide Number Placeholder 3"/>
          <p:cNvSpPr>
            <a:spLocks noGrp="1"/>
          </p:cNvSpPr>
          <p:nvPr>
            <p:ph type="sldNum" sz="quarter" idx="12"/>
          </p:nvPr>
        </p:nvSpPr>
        <p:spPr>
          <a:xfrm>
            <a:off x="8636000" y="4585616"/>
            <a:ext cx="2844800" cy="365125"/>
          </a:xfrm>
          <a:prstGeom prst="rect">
            <a:avLst/>
          </a:prstGeom>
        </p:spPr>
        <p:txBody>
          <a:bodyPr/>
          <a:lstStyle/>
          <a:p>
            <a:fld id="{9734C6FE-E038-47DE-95A7-833B6533DCB6}"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881475-FD36-4E9E-9A93-B23237EFC36B}" type="datetimeFigureOut">
              <a:rPr lang="en-IN" smtClean="0"/>
              <a:pPr/>
              <a:t>14-03-2023</a:t>
            </a:fld>
            <a:endParaRPr lang="en-IN"/>
          </a:p>
        </p:txBody>
      </p:sp>
      <p:sp>
        <p:nvSpPr>
          <p:cNvPr id="6" name="Footer Placeholder 5"/>
          <p:cNvSpPr>
            <a:spLocks noGrp="1"/>
          </p:cNvSpPr>
          <p:nvPr>
            <p:ph type="ftr" sz="quarter" idx="11"/>
          </p:nvPr>
        </p:nvSpPr>
        <p:spPr>
          <a:xfrm>
            <a:off x="4296229" y="4906285"/>
            <a:ext cx="3860800" cy="365125"/>
          </a:xfrm>
          <a:prstGeom prst="rect">
            <a:avLst/>
          </a:prstGeom>
        </p:spPr>
        <p:txBody>
          <a:bodyPr/>
          <a:lstStyle/>
          <a:p>
            <a:endParaRPr lang="en-IN"/>
          </a:p>
        </p:txBody>
      </p:sp>
      <p:sp>
        <p:nvSpPr>
          <p:cNvPr id="7" name="Slide Number Placeholder 6"/>
          <p:cNvSpPr>
            <a:spLocks noGrp="1"/>
          </p:cNvSpPr>
          <p:nvPr>
            <p:ph type="sldNum" sz="quarter" idx="12"/>
          </p:nvPr>
        </p:nvSpPr>
        <p:spPr>
          <a:xfrm>
            <a:off x="8636000" y="4585616"/>
            <a:ext cx="2844800" cy="365125"/>
          </a:xfrm>
          <a:prstGeom prst="rect">
            <a:avLst/>
          </a:prstGeom>
        </p:spPr>
        <p:txBody>
          <a:bodyPr/>
          <a:lstStyle/>
          <a:p>
            <a:fld id="{9734C6FE-E038-47DE-95A7-833B6533DCB6}"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881475-FD36-4E9E-9A93-B23237EFC36B}" type="datetimeFigureOut">
              <a:rPr lang="en-IN" smtClean="0"/>
              <a:pPr/>
              <a:t>14-03-2023</a:t>
            </a:fld>
            <a:endParaRPr lang="en-IN"/>
          </a:p>
        </p:txBody>
      </p:sp>
      <p:sp>
        <p:nvSpPr>
          <p:cNvPr id="6" name="Footer Placeholder 5"/>
          <p:cNvSpPr>
            <a:spLocks noGrp="1"/>
          </p:cNvSpPr>
          <p:nvPr>
            <p:ph type="ftr" sz="quarter" idx="11"/>
          </p:nvPr>
        </p:nvSpPr>
        <p:spPr>
          <a:xfrm>
            <a:off x="4296229" y="4906285"/>
            <a:ext cx="3860800" cy="365125"/>
          </a:xfrm>
          <a:prstGeom prst="rect">
            <a:avLst/>
          </a:prstGeom>
        </p:spPr>
        <p:txBody>
          <a:bodyPr/>
          <a:lstStyle/>
          <a:p>
            <a:endParaRPr lang="en-IN"/>
          </a:p>
        </p:txBody>
      </p:sp>
      <p:sp>
        <p:nvSpPr>
          <p:cNvPr id="7" name="Slide Number Placeholder 6"/>
          <p:cNvSpPr>
            <a:spLocks noGrp="1"/>
          </p:cNvSpPr>
          <p:nvPr>
            <p:ph type="sldNum" sz="quarter" idx="12"/>
          </p:nvPr>
        </p:nvSpPr>
        <p:spPr>
          <a:xfrm>
            <a:off x="8636000" y="4585616"/>
            <a:ext cx="2844800" cy="365125"/>
          </a:xfrm>
          <a:prstGeom prst="rect">
            <a:avLst/>
          </a:prstGeom>
        </p:spPr>
        <p:txBody>
          <a:bodyPr/>
          <a:lstStyle/>
          <a:p>
            <a:fld id="{9734C6FE-E038-47DE-95A7-833B6533DCB6}"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FF99">
            <a:alpha val="5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81475-FD36-4E9E-9A93-B23237EFC36B}" type="datetimeFigureOut">
              <a:rPr lang="en-IN" smtClean="0"/>
              <a:pPr/>
              <a:t>14-03-2023</a:t>
            </a:fld>
            <a:endParaRPr lang="en-IN"/>
          </a:p>
        </p:txBody>
      </p:sp>
      <p:pic>
        <p:nvPicPr>
          <p:cNvPr id="7" name="Picture 2">
            <a:extLst>
              <a:ext uri="{FF2B5EF4-FFF2-40B4-BE49-F238E27FC236}">
                <a16:creationId xmlns:a16="http://schemas.microsoft.com/office/drawing/2014/main" id="{B3FCD85C-75B8-8D00-27AF-33A4CC9743D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563429" y="92070"/>
            <a:ext cx="3421843" cy="60775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9445419-7C23-9380-5C4A-2F24FC210B78}"/>
              </a:ext>
            </a:extLst>
          </p:cNvPr>
          <p:cNvSpPr txBox="1"/>
          <p:nvPr userDrawn="1"/>
        </p:nvSpPr>
        <p:spPr>
          <a:xfrm>
            <a:off x="49600" y="6531227"/>
            <a:ext cx="6374141" cy="307777"/>
          </a:xfrm>
          <a:prstGeom prst="rect">
            <a:avLst/>
          </a:prstGeom>
          <a:noFill/>
        </p:spPr>
        <p:txBody>
          <a:bodyPr wrap="square" rtlCol="0">
            <a:spAutoFit/>
          </a:bodyPr>
          <a:lstStyle/>
          <a:p>
            <a:r>
              <a:rPr lang="en-IN" sz="1400" b="1" i="1" dirty="0">
                <a:solidFill>
                  <a:srgbClr val="FF0000"/>
                </a:solidFill>
              </a:rPr>
              <a:t>JDMC-</a:t>
            </a:r>
            <a:r>
              <a:rPr lang="en-IN" sz="1400" b="1" i="1" dirty="0"/>
              <a:t> for Quality &amp; Excellence in Higher Education</a:t>
            </a:r>
          </a:p>
        </p:txBody>
      </p:sp>
      <p:sp>
        <p:nvSpPr>
          <p:cNvPr id="10" name="TextBox 9">
            <a:extLst>
              <a:ext uri="{FF2B5EF4-FFF2-40B4-BE49-F238E27FC236}">
                <a16:creationId xmlns:a16="http://schemas.microsoft.com/office/drawing/2014/main" id="{D14C438E-7A5E-D315-421F-6C3F80CBFCF7}"/>
              </a:ext>
            </a:extLst>
          </p:cNvPr>
          <p:cNvSpPr txBox="1"/>
          <p:nvPr userDrawn="1"/>
        </p:nvSpPr>
        <p:spPr>
          <a:xfrm>
            <a:off x="6096000" y="6335043"/>
            <a:ext cx="6096000" cy="43088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IN" sz="1100" b="1" i="1" kern="1200" dirty="0">
                <a:solidFill>
                  <a:srgbClr val="009900"/>
                </a:solidFill>
                <a:latin typeface="+mn-lt"/>
                <a:ea typeface="+mn-ea"/>
                <a:cs typeface="+mn-cs"/>
              </a:rPr>
              <a:t>Photography / </a:t>
            </a:r>
            <a:r>
              <a:rPr lang="en-IN" sz="1100" b="1" i="1" kern="1200" dirty="0">
                <a:solidFill>
                  <a:srgbClr val="FF0066"/>
                </a:solidFill>
                <a:latin typeface="+mn-lt"/>
                <a:ea typeface="+mn-ea"/>
                <a:cs typeface="+mn-cs"/>
              </a:rPr>
              <a:t>Data Collection</a:t>
            </a:r>
            <a:r>
              <a:rPr lang="en-IN" sz="1100" b="1" i="1" kern="1200" dirty="0">
                <a:solidFill>
                  <a:srgbClr val="009900"/>
                </a:solidFill>
                <a:latin typeface="+mn-lt"/>
                <a:ea typeface="+mn-ea"/>
                <a:cs typeface="+mn-cs"/>
              </a:rPr>
              <a:t>:</a:t>
            </a:r>
          </a:p>
          <a:p>
            <a:pPr marL="0" algn="r" defTabSz="914400" rtl="0" eaLnBrk="1" latinLnBrk="0" hangingPunct="1"/>
            <a:r>
              <a:rPr lang="en-US" sz="1100" b="1" i="1" kern="1200" dirty="0">
                <a:solidFill>
                  <a:srgbClr val="FF0000"/>
                </a:solidFill>
                <a:latin typeface="+mn-lt"/>
                <a:ea typeface="+mn-ea"/>
                <a:cs typeface="+mn-cs"/>
              </a:rPr>
              <a:t>Source Name</a:t>
            </a:r>
            <a:r>
              <a:rPr lang="en-US" sz="1100" b="1" i="1" kern="1200" dirty="0">
                <a:solidFill>
                  <a:srgbClr val="009900"/>
                </a:solidFill>
                <a:latin typeface="+mn-lt"/>
                <a:ea typeface="+mn-ea"/>
                <a:cs typeface="+mn-cs"/>
              </a:rPr>
              <a:t>: </a:t>
            </a:r>
            <a:r>
              <a:rPr lang="en-US" sz="1100" b="1" i="1" kern="1200" dirty="0">
                <a:solidFill>
                  <a:schemeClr val="tx1"/>
                </a:solidFill>
                <a:latin typeface="+mn-lt"/>
                <a:ea typeface="+mn-ea"/>
                <a:cs typeface="+mn-cs"/>
              </a:rPr>
              <a:t>Shivani Thakur, Assistant Professor, </a:t>
            </a:r>
            <a:r>
              <a:rPr lang="en-US" sz="1100" b="1" i="1" kern="1200" dirty="0" err="1">
                <a:solidFill>
                  <a:schemeClr val="tx1"/>
                </a:solidFill>
                <a:latin typeface="+mn-lt"/>
                <a:ea typeface="+mn-ea"/>
                <a:cs typeface="+mn-cs"/>
              </a:rPr>
              <a:t>Janki</a:t>
            </a:r>
            <a:r>
              <a:rPr lang="en-US" sz="1100" b="1" i="1" kern="1200" dirty="0">
                <a:solidFill>
                  <a:schemeClr val="tx1"/>
                </a:solidFill>
                <a:latin typeface="+mn-lt"/>
                <a:ea typeface="+mn-ea"/>
                <a:cs typeface="+mn-cs"/>
              </a:rPr>
              <a:t> Devi Memorial College, University of Delhi</a:t>
            </a:r>
          </a:p>
        </p:txBody>
      </p:sp>
      <p:sp>
        <p:nvSpPr>
          <p:cNvPr id="5" name="TextBox 4">
            <a:extLst>
              <a:ext uri="{FF2B5EF4-FFF2-40B4-BE49-F238E27FC236}">
                <a16:creationId xmlns:a16="http://schemas.microsoft.com/office/drawing/2014/main" id="{F6B6CF58-9D0F-496B-BC07-078B73FAA617}"/>
              </a:ext>
            </a:extLst>
          </p:cNvPr>
          <p:cNvSpPr txBox="1"/>
          <p:nvPr userDrawn="1"/>
        </p:nvSpPr>
        <p:spPr>
          <a:xfrm>
            <a:off x="9816859" y="6623957"/>
            <a:ext cx="4554747" cy="276999"/>
          </a:xfrm>
          <a:prstGeom prst="rect">
            <a:avLst/>
          </a:prstGeom>
          <a:noFill/>
        </p:spPr>
        <p:txBody>
          <a:bodyPr wrap="square">
            <a:spAutoFit/>
          </a:bodyPr>
          <a:lstStyle/>
          <a:p>
            <a:r>
              <a:rPr lang="en-US" sz="1200" dirty="0" err="1">
                <a:solidFill>
                  <a:srgbClr val="FF0000"/>
                </a:solidFill>
              </a:rPr>
              <a:t>Source:wikipedia.org,britannica.com</a:t>
            </a:r>
            <a:endParaRPr lang="en-US" sz="1200" dirty="0">
              <a:solidFill>
                <a:srgbClr val="FF0000"/>
              </a:solidFill>
            </a:endParaRPr>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70FF5-42BA-87D7-B3A5-A00874BC5E69}"/>
              </a:ext>
            </a:extLst>
          </p:cNvPr>
          <p:cNvSpPr>
            <a:spLocks noGrp="1"/>
          </p:cNvSpPr>
          <p:nvPr>
            <p:ph type="title"/>
          </p:nvPr>
        </p:nvSpPr>
        <p:spPr>
          <a:xfrm>
            <a:off x="609600" y="535858"/>
            <a:ext cx="10972800" cy="1007091"/>
          </a:xfrm>
        </p:spPr>
        <p:txBody>
          <a:bodyPr>
            <a:normAutofit fontScale="90000"/>
          </a:bodyPr>
          <a:lstStyle/>
          <a:p>
            <a:r>
              <a:rPr lang="en-IN" sz="6600" b="1" u="sng" dirty="0">
                <a:solidFill>
                  <a:srgbClr val="002060"/>
                </a:solidFill>
                <a:effectLst>
                  <a:outerShdw blurRad="38100" dist="38100" dir="2700000" algn="tl">
                    <a:srgbClr val="000000">
                      <a:alpha val="43137"/>
                    </a:srgbClr>
                  </a:outerShdw>
                </a:effectLst>
              </a:rPr>
              <a:t>HERBS AT JDMC</a:t>
            </a:r>
          </a:p>
        </p:txBody>
      </p:sp>
      <p:pic>
        <p:nvPicPr>
          <p:cNvPr id="5" name="Content Placeholder 4">
            <a:extLst>
              <a:ext uri="{FF2B5EF4-FFF2-40B4-BE49-F238E27FC236}">
                <a16:creationId xmlns:a16="http://schemas.microsoft.com/office/drawing/2014/main" id="{6C80A934-824E-C2E1-0C40-AA6ECE574F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794" y="1936954"/>
            <a:ext cx="5643715" cy="438518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60F5E6C-E16A-AF64-B1CC-4DC55B461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1618" y="1936954"/>
            <a:ext cx="4908601" cy="4385187"/>
          </a:xfrm>
          <a:prstGeom prst="rect">
            <a:avLst/>
          </a:prstGeom>
        </p:spPr>
      </p:pic>
      <p:sp>
        <p:nvSpPr>
          <p:cNvPr id="3" name="Rectangle 2">
            <a:extLst>
              <a:ext uri="{FF2B5EF4-FFF2-40B4-BE49-F238E27FC236}">
                <a16:creationId xmlns:a16="http://schemas.microsoft.com/office/drawing/2014/main" id="{EDD000EF-357F-C0CF-6DFC-E2AD3EDE637C}"/>
              </a:ext>
            </a:extLst>
          </p:cNvPr>
          <p:cNvSpPr/>
          <p:nvPr/>
        </p:nvSpPr>
        <p:spPr>
          <a:xfrm>
            <a:off x="6096000" y="6428792"/>
            <a:ext cx="6096000" cy="429208"/>
          </a:xfrm>
          <a:prstGeom prst="rect">
            <a:avLst/>
          </a:prstGeom>
          <a:solidFill>
            <a:srgbClr val="DBF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985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noAutofit/>
          </a:bodyPr>
          <a:lstStyle/>
          <a:p>
            <a:r>
              <a:rPr lang="en-US" b="1" dirty="0">
                <a:effectLst>
                  <a:outerShdw blurRad="38100" dist="38100" dir="2700000" algn="tl">
                    <a:srgbClr val="000000">
                      <a:alpha val="43137"/>
                    </a:srgbClr>
                  </a:outerShdw>
                </a:effectLst>
              </a:rPr>
              <a:t>                  </a:t>
            </a:r>
            <a:br>
              <a:rPr lang="en-US" b="1" dirty="0">
                <a:effectLst>
                  <a:outerShdw blurRad="38100" dist="38100" dir="2700000" algn="tl">
                    <a:srgbClr val="000000">
                      <a:alpha val="43137"/>
                    </a:srgbClr>
                  </a:outerShdw>
                </a:effectLst>
              </a:rPr>
            </a:br>
            <a:endParaRPr lang="en-US" b="1" dirty="0">
              <a:effectLst>
                <a:outerShdw blurRad="38100" dist="38100" dir="2700000" algn="tl">
                  <a:srgbClr val="000000">
                    <a:alpha val="43137"/>
                  </a:srgbClr>
                </a:outerShdw>
              </a:effectLst>
            </a:endParaRPr>
          </a:p>
        </p:txBody>
      </p:sp>
      <p:sp>
        <p:nvSpPr>
          <p:cNvPr id="4" name="Rectangle 3"/>
          <p:cNvSpPr/>
          <p:nvPr/>
        </p:nvSpPr>
        <p:spPr>
          <a:xfrm>
            <a:off x="8229600" y="864409"/>
            <a:ext cx="3823855" cy="4585871"/>
          </a:xfrm>
          <a:prstGeom prst="rect">
            <a:avLst/>
          </a:prstGeom>
        </p:spPr>
        <p:txBody>
          <a:bodyPr wrap="square">
            <a:spAutoFit/>
          </a:bodyPr>
          <a:lstStyle/>
          <a:p>
            <a:endParaRPr lang="en-US" sz="2000" dirty="0"/>
          </a:p>
          <a:p>
            <a:pPr algn="ctr">
              <a:spcBef>
                <a:spcPct val="0"/>
              </a:spcBef>
            </a:pPr>
            <a:r>
              <a:rPr lang="en-US" sz="1600" b="1" u="sng" dirty="0">
                <a:solidFill>
                  <a:srgbClr val="00B050"/>
                </a:solidFill>
                <a:ea typeface="+mj-ea"/>
                <a:cs typeface="+mj-cs"/>
              </a:rPr>
              <a:t>Scientific name:</a:t>
            </a:r>
          </a:p>
          <a:p>
            <a:pPr algn="ctr">
              <a:spcBef>
                <a:spcPct val="0"/>
              </a:spcBef>
            </a:pPr>
            <a:r>
              <a:rPr lang="en-US" sz="1600" b="1" dirty="0">
                <a:solidFill>
                  <a:srgbClr val="00B050"/>
                </a:solidFill>
                <a:ea typeface="+mj-ea"/>
                <a:cs typeface="+mj-cs"/>
              </a:rPr>
              <a:t> </a:t>
            </a:r>
            <a:r>
              <a:rPr lang="en-US" sz="1600" b="1" dirty="0" err="1">
                <a:ea typeface="+mj-ea"/>
                <a:cs typeface="+mj-cs"/>
              </a:rPr>
              <a:t>Eclipta</a:t>
            </a:r>
            <a:r>
              <a:rPr lang="en-US" sz="1600" b="1" dirty="0">
                <a:ea typeface="+mj-ea"/>
                <a:cs typeface="+mj-cs"/>
              </a:rPr>
              <a:t> </a:t>
            </a:r>
            <a:r>
              <a:rPr lang="en-US" sz="1600" b="1" dirty="0" err="1">
                <a:ea typeface="+mj-ea"/>
                <a:cs typeface="+mj-cs"/>
              </a:rPr>
              <a:t>prostrata</a:t>
            </a:r>
            <a:endParaRPr lang="en-US" sz="1600" b="1" dirty="0">
              <a:ea typeface="+mj-ea"/>
              <a:cs typeface="+mj-cs"/>
            </a:endParaRPr>
          </a:p>
          <a:p>
            <a:pPr algn="ctr">
              <a:spcBef>
                <a:spcPct val="0"/>
              </a:spcBef>
            </a:pPr>
            <a:endParaRPr lang="en-US" sz="1600" b="1" dirty="0">
              <a:solidFill>
                <a:srgbClr val="00B050"/>
              </a:solidFill>
              <a:ea typeface="+mj-ea"/>
              <a:cs typeface="+mj-cs"/>
            </a:endParaRPr>
          </a:p>
          <a:p>
            <a:pPr algn="ctr">
              <a:spcBef>
                <a:spcPct val="0"/>
              </a:spcBef>
            </a:pPr>
            <a:r>
              <a:rPr lang="en-US" sz="1600" b="1" u="sng" dirty="0">
                <a:solidFill>
                  <a:srgbClr val="FF0000"/>
                </a:solidFill>
                <a:ea typeface="+mj-ea"/>
                <a:cs typeface="+mj-cs"/>
              </a:rPr>
              <a:t>Family:</a:t>
            </a:r>
          </a:p>
          <a:p>
            <a:pPr algn="ctr">
              <a:spcBef>
                <a:spcPct val="0"/>
              </a:spcBef>
            </a:pPr>
            <a:r>
              <a:rPr lang="en-US" sz="1600" b="1" dirty="0">
                <a:ea typeface="+mj-ea"/>
                <a:cs typeface="+mj-cs"/>
              </a:rPr>
              <a:t> </a:t>
            </a:r>
            <a:r>
              <a:rPr lang="en-US" sz="1600" b="1" dirty="0" err="1">
                <a:ea typeface="+mj-ea"/>
                <a:cs typeface="+mj-cs"/>
              </a:rPr>
              <a:t>Asteraceae</a:t>
            </a:r>
            <a:endParaRPr lang="en-US" sz="1600" b="1" dirty="0">
              <a:ea typeface="+mj-ea"/>
              <a:cs typeface="+mj-cs"/>
            </a:endParaRPr>
          </a:p>
          <a:p>
            <a:pPr algn="ctr">
              <a:spcBef>
                <a:spcPct val="0"/>
              </a:spcBef>
            </a:pPr>
            <a:endParaRPr lang="en-US" sz="1600" b="1" dirty="0">
              <a:solidFill>
                <a:srgbClr val="00B050"/>
              </a:solidFill>
              <a:ea typeface="+mj-ea"/>
              <a:cs typeface="+mj-cs"/>
            </a:endParaRPr>
          </a:p>
          <a:p>
            <a:pPr algn="ctr">
              <a:spcBef>
                <a:spcPct val="0"/>
              </a:spcBef>
            </a:pPr>
            <a:r>
              <a:rPr lang="en-US" sz="1600" b="1" u="sng" dirty="0">
                <a:solidFill>
                  <a:srgbClr val="7030A0"/>
                </a:solidFill>
                <a:ea typeface="+mj-ea"/>
                <a:cs typeface="+mj-cs"/>
              </a:rPr>
              <a:t>Kingdom:</a:t>
            </a:r>
          </a:p>
          <a:p>
            <a:pPr algn="ctr">
              <a:spcBef>
                <a:spcPct val="0"/>
              </a:spcBef>
            </a:pPr>
            <a:r>
              <a:rPr lang="en-US" sz="1600" b="1" dirty="0">
                <a:ea typeface="+mj-ea"/>
                <a:cs typeface="+mj-cs"/>
              </a:rPr>
              <a:t> </a:t>
            </a:r>
            <a:r>
              <a:rPr lang="en-US" sz="1600" b="1" dirty="0" err="1">
                <a:ea typeface="+mj-ea"/>
                <a:cs typeface="+mj-cs"/>
              </a:rPr>
              <a:t>Plantae</a:t>
            </a:r>
            <a:endParaRPr lang="en-US" sz="1600" b="1" dirty="0">
              <a:ea typeface="+mj-ea"/>
              <a:cs typeface="+mj-cs"/>
            </a:endParaRPr>
          </a:p>
          <a:p>
            <a:pPr algn="ctr">
              <a:spcBef>
                <a:spcPct val="0"/>
              </a:spcBef>
            </a:pPr>
            <a:endParaRPr lang="en-US" sz="1600" b="1" dirty="0">
              <a:solidFill>
                <a:srgbClr val="00B050"/>
              </a:solidFill>
              <a:ea typeface="+mj-ea"/>
              <a:cs typeface="+mj-cs"/>
            </a:endParaRPr>
          </a:p>
          <a:p>
            <a:pPr algn="ctr">
              <a:spcBef>
                <a:spcPct val="0"/>
              </a:spcBef>
            </a:pPr>
            <a:r>
              <a:rPr lang="en-US" sz="1600" b="1" i="1" dirty="0">
                <a:ea typeface="+mj-ea"/>
                <a:cs typeface="+mj-cs"/>
              </a:rPr>
              <a:t>This plant is widely used in different regions of </a:t>
            </a:r>
            <a:r>
              <a:rPr lang="en-US" sz="1600" b="1" i="1" dirty="0" err="1">
                <a:ea typeface="+mj-ea"/>
                <a:cs typeface="+mj-cs"/>
              </a:rPr>
              <a:t>india</a:t>
            </a:r>
            <a:r>
              <a:rPr lang="en-US" sz="1600" b="1" i="1" dirty="0">
                <a:ea typeface="+mj-ea"/>
                <a:cs typeface="+mj-cs"/>
              </a:rPr>
              <a:t> for the treatment of skin problems, hepatic problems such as jaundice, gastrointestinal problems, respiratory problems such as asthma, and other symptoms such as fever, hair loss and whitening of hair, cuts, and wounds, spleen enlargement.</a:t>
            </a:r>
          </a:p>
        </p:txBody>
      </p:sp>
      <p:pic>
        <p:nvPicPr>
          <p:cNvPr id="7" name="Content Placeholder 6">
            <a:extLst>
              <a:ext uri="{FF2B5EF4-FFF2-40B4-BE49-F238E27FC236}">
                <a16:creationId xmlns:a16="http://schemas.microsoft.com/office/drawing/2014/main" id="{DF6027BF-AC2E-BCDE-A84D-274B0B35CFCF}"/>
              </a:ext>
            </a:extLst>
          </p:cNvPr>
          <p:cNvPicPr>
            <a:picLocks noGrp="1" noChangeAspect="1"/>
          </p:cNvPicPr>
          <p:nvPr>
            <p:ph idx="1"/>
          </p:nvPr>
        </p:nvPicPr>
        <p:blipFill>
          <a:blip r:embed="rId2"/>
          <a:stretch>
            <a:fillRect/>
          </a:stretch>
        </p:blipFill>
        <p:spPr>
          <a:xfrm>
            <a:off x="0" y="0"/>
            <a:ext cx="8042787" cy="6400799"/>
          </a:xfrm>
          <a:prstGeom prst="rect">
            <a:avLst/>
          </a:prstGeom>
          <a:ln>
            <a:noFill/>
          </a:ln>
          <a:effectLst>
            <a:softEdge rad="1125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219200"/>
          </a:xfrm>
        </p:spPr>
        <p:txBody>
          <a:bodyPr>
            <a:noAutofit/>
          </a:bodyPr>
          <a:lstStyle/>
          <a:p>
            <a:r>
              <a:rPr lang="en-US" sz="4800" b="1" dirty="0">
                <a:effectLst>
                  <a:outerShdw blurRad="38100" dist="38100" dir="2700000" algn="tl">
                    <a:srgbClr val="000000">
                      <a:alpha val="43137"/>
                    </a:srgbClr>
                  </a:outerShdw>
                </a:effectLst>
              </a:rPr>
              <a:t>                       </a:t>
            </a:r>
          </a:p>
        </p:txBody>
      </p:sp>
      <p:sp>
        <p:nvSpPr>
          <p:cNvPr id="6" name="Rectangle 5"/>
          <p:cNvSpPr/>
          <p:nvPr/>
        </p:nvSpPr>
        <p:spPr>
          <a:xfrm>
            <a:off x="8829369" y="894463"/>
            <a:ext cx="3196378" cy="4770537"/>
          </a:xfrm>
          <a:prstGeom prst="rect">
            <a:avLst/>
          </a:prstGeom>
        </p:spPr>
        <p:txBody>
          <a:bodyPr wrap="square">
            <a:spAutoFit/>
          </a:bodyPr>
          <a:lstStyle/>
          <a:p>
            <a:pPr algn="ctr"/>
            <a:r>
              <a:rPr lang="en-US" sz="1600" b="1" u="sng" dirty="0">
                <a:solidFill>
                  <a:srgbClr val="00B050"/>
                </a:solidFill>
                <a:latin typeface="+mn-lt"/>
              </a:rPr>
              <a:t>BAHEDA</a:t>
            </a:r>
            <a:endParaRPr lang="en-US" sz="1600" b="1" u="sng" dirty="0">
              <a:solidFill>
                <a:srgbClr val="00B050"/>
              </a:solidFill>
              <a:effectLst>
                <a:outerShdw blurRad="38100" dist="38100" dir="2700000" algn="tl">
                  <a:srgbClr val="000000">
                    <a:alpha val="43137"/>
                  </a:srgbClr>
                </a:outerShdw>
              </a:effectLst>
              <a:latin typeface="+mn-lt"/>
            </a:endParaRPr>
          </a:p>
          <a:p>
            <a:pPr algn="ctr"/>
            <a:endParaRPr lang="en-US" sz="1600" b="1" u="sng" dirty="0">
              <a:solidFill>
                <a:srgbClr val="00B050"/>
              </a:solidFill>
              <a:ea typeface="+mj-ea"/>
              <a:cs typeface="+mj-cs"/>
            </a:endParaRPr>
          </a:p>
          <a:p>
            <a:pPr algn="ctr"/>
            <a:r>
              <a:rPr lang="en-US" sz="1600" b="1" u="sng" dirty="0">
                <a:solidFill>
                  <a:srgbClr val="00B050"/>
                </a:solidFill>
                <a:ea typeface="+mj-ea"/>
                <a:cs typeface="+mj-cs"/>
              </a:rPr>
              <a:t>Scientific name:</a:t>
            </a:r>
          </a:p>
          <a:p>
            <a:pPr algn="ctr"/>
            <a:r>
              <a:rPr lang="en-US" sz="1600" b="1" dirty="0">
                <a:solidFill>
                  <a:srgbClr val="00B050"/>
                </a:solidFill>
                <a:ea typeface="+mj-ea"/>
                <a:cs typeface="+mj-cs"/>
              </a:rPr>
              <a:t>   </a:t>
            </a:r>
            <a:r>
              <a:rPr lang="en-US" sz="1600" b="1" dirty="0" err="1">
                <a:ea typeface="+mj-ea"/>
                <a:cs typeface="+mj-cs"/>
              </a:rPr>
              <a:t>Terminalia</a:t>
            </a:r>
            <a:r>
              <a:rPr lang="en-US" sz="1600" b="1" dirty="0">
                <a:ea typeface="+mj-ea"/>
                <a:cs typeface="+mj-cs"/>
              </a:rPr>
              <a:t> </a:t>
            </a:r>
            <a:r>
              <a:rPr lang="en-US" sz="1600" b="1" dirty="0" err="1">
                <a:ea typeface="+mj-ea"/>
                <a:cs typeface="+mj-cs"/>
              </a:rPr>
              <a:t>bellirica</a:t>
            </a:r>
            <a:endParaRPr lang="en-US" sz="1600" b="1" dirty="0">
              <a:ea typeface="+mj-ea"/>
              <a:cs typeface="+mj-cs"/>
            </a:endParaRPr>
          </a:p>
          <a:p>
            <a:pPr algn="ctr"/>
            <a:endParaRPr lang="en-US" sz="1600" b="1" u="sng" dirty="0">
              <a:solidFill>
                <a:srgbClr val="00B050"/>
              </a:solidFill>
              <a:ea typeface="+mj-ea"/>
              <a:cs typeface="+mj-cs"/>
            </a:endParaRPr>
          </a:p>
          <a:p>
            <a:pPr algn="ctr"/>
            <a:r>
              <a:rPr lang="en-US" sz="1600" b="1" u="sng" dirty="0">
                <a:solidFill>
                  <a:srgbClr val="FF0000"/>
                </a:solidFill>
                <a:ea typeface="+mj-ea"/>
                <a:cs typeface="+mj-cs"/>
              </a:rPr>
              <a:t>Family:</a:t>
            </a:r>
          </a:p>
          <a:p>
            <a:pPr algn="ctr"/>
            <a:r>
              <a:rPr lang="en-US" sz="1600" b="1" u="sng" dirty="0">
                <a:ea typeface="+mj-ea"/>
                <a:cs typeface="+mj-cs"/>
              </a:rPr>
              <a:t> </a:t>
            </a:r>
            <a:r>
              <a:rPr lang="en-US" sz="1600" b="1" dirty="0" err="1">
                <a:ea typeface="+mj-ea"/>
                <a:cs typeface="+mj-cs"/>
              </a:rPr>
              <a:t>Combretaceae</a:t>
            </a:r>
            <a:endParaRPr lang="en-US" sz="1600" b="1" dirty="0">
              <a:ea typeface="+mj-ea"/>
              <a:cs typeface="+mj-cs"/>
            </a:endParaRPr>
          </a:p>
          <a:p>
            <a:pPr algn="ctr"/>
            <a:endParaRPr lang="en-US" sz="1600" b="1" u="sng" dirty="0">
              <a:solidFill>
                <a:srgbClr val="00B050"/>
              </a:solidFill>
              <a:ea typeface="+mj-ea"/>
              <a:cs typeface="+mj-cs"/>
            </a:endParaRPr>
          </a:p>
          <a:p>
            <a:pPr algn="ctr"/>
            <a:r>
              <a:rPr lang="en-US" sz="1600" b="1" u="sng" dirty="0">
                <a:solidFill>
                  <a:srgbClr val="7030A0"/>
                </a:solidFill>
                <a:ea typeface="+mj-ea"/>
                <a:cs typeface="+mj-cs"/>
              </a:rPr>
              <a:t>Kingdom: </a:t>
            </a:r>
          </a:p>
          <a:p>
            <a:pPr algn="ctr"/>
            <a:r>
              <a:rPr lang="en-US" sz="1600" b="1" dirty="0">
                <a:ea typeface="+mj-ea"/>
                <a:cs typeface="+mj-cs"/>
              </a:rPr>
              <a:t>Plantae </a:t>
            </a:r>
          </a:p>
          <a:p>
            <a:pPr algn="ctr">
              <a:buFont typeface="Arial" pitchFamily="34" charset="0"/>
              <a:buChar char="•"/>
            </a:pPr>
            <a:r>
              <a:rPr lang="en-US" sz="1600" b="1" i="1" dirty="0" err="1">
                <a:ea typeface="+mj-ea"/>
                <a:cs typeface="+mj-cs"/>
              </a:rPr>
              <a:t>Baheda</a:t>
            </a:r>
            <a:r>
              <a:rPr lang="en-US" sz="1600" b="1" i="1" dirty="0">
                <a:ea typeface="+mj-ea"/>
                <a:cs typeface="+mj-cs"/>
              </a:rPr>
              <a:t> fruit is an effective remedy to improve digestion. It helps to maintain healthy and clean bowel by removing waste products due to its </a:t>
            </a:r>
            <a:r>
              <a:rPr lang="en-US" sz="1600" b="1" i="1" dirty="0" err="1">
                <a:ea typeface="+mj-ea"/>
                <a:cs typeface="+mj-cs"/>
              </a:rPr>
              <a:t>bhedna</a:t>
            </a:r>
            <a:r>
              <a:rPr lang="en-US" sz="1600" b="1" i="1" dirty="0">
                <a:ea typeface="+mj-ea"/>
                <a:cs typeface="+mj-cs"/>
              </a:rPr>
              <a:t> or </a:t>
            </a:r>
            <a:r>
              <a:rPr lang="en-US" sz="1600" b="1" i="1" dirty="0" err="1">
                <a:ea typeface="+mj-ea"/>
                <a:cs typeface="+mj-cs"/>
              </a:rPr>
              <a:t>rechana</a:t>
            </a:r>
            <a:r>
              <a:rPr lang="en-US" sz="1600" b="1" i="1" dirty="0">
                <a:ea typeface="+mj-ea"/>
                <a:cs typeface="+mj-cs"/>
              </a:rPr>
              <a:t> (laxative) nature. </a:t>
            </a:r>
            <a:r>
              <a:rPr lang="en-US" sz="1600" b="1" i="1" dirty="0" err="1">
                <a:ea typeface="+mj-ea"/>
                <a:cs typeface="+mj-cs"/>
              </a:rPr>
              <a:t>Baheda</a:t>
            </a:r>
            <a:r>
              <a:rPr lang="en-US" sz="1600" b="1" i="1" dirty="0">
                <a:ea typeface="+mj-ea"/>
                <a:cs typeface="+mj-cs"/>
              </a:rPr>
              <a:t> also helps to remove worms from the intestine because it has </a:t>
            </a:r>
            <a:r>
              <a:rPr lang="en-US" sz="1600" b="1" i="1" dirty="0" err="1">
                <a:ea typeface="+mj-ea"/>
                <a:cs typeface="+mj-cs"/>
              </a:rPr>
              <a:t>krimighna</a:t>
            </a:r>
            <a:r>
              <a:rPr lang="en-US" sz="1600" b="1" i="1" dirty="0">
                <a:ea typeface="+mj-ea"/>
                <a:cs typeface="+mj-cs"/>
              </a:rPr>
              <a:t> (anti-worm) property</a:t>
            </a:r>
          </a:p>
        </p:txBody>
      </p:sp>
      <p:pic>
        <p:nvPicPr>
          <p:cNvPr id="8" name="Content Placeholder 7">
            <a:extLst>
              <a:ext uri="{FF2B5EF4-FFF2-40B4-BE49-F238E27FC236}">
                <a16:creationId xmlns:a16="http://schemas.microsoft.com/office/drawing/2014/main" id="{ADDA43B2-84A4-C821-2824-9B8E4556EE6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087" y="0"/>
            <a:ext cx="8085189" cy="6410632"/>
          </a:xfrm>
          <a:prstGeom prst="rect">
            <a:avLst/>
          </a:prstGeom>
          <a:ln>
            <a:noFill/>
          </a:ln>
          <a:effectLst>
            <a:softEdge rad="112500"/>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800" b="1" u="sng" dirty="0">
                <a:solidFill>
                  <a:srgbClr val="00B050"/>
                </a:solidFill>
                <a:latin typeface="+mn-lt"/>
              </a:rPr>
              <a:t>)</a:t>
            </a:r>
          </a:p>
        </p:txBody>
      </p:sp>
      <p:sp>
        <p:nvSpPr>
          <p:cNvPr id="3" name="Content Placeholder 2"/>
          <p:cNvSpPr>
            <a:spLocks noGrp="1"/>
          </p:cNvSpPr>
          <p:nvPr>
            <p:ph idx="1"/>
          </p:nvPr>
        </p:nvSpPr>
        <p:spPr>
          <a:xfrm>
            <a:off x="8377084" y="971399"/>
            <a:ext cx="3694844" cy="5133837"/>
          </a:xfrm>
        </p:spPr>
        <p:txBody>
          <a:bodyPr>
            <a:normAutofit/>
          </a:bodyPr>
          <a:lstStyle/>
          <a:p>
            <a:pPr algn="ctr">
              <a:buNone/>
            </a:pPr>
            <a:r>
              <a:rPr lang="en-US" sz="1600" b="1" u="sng" dirty="0">
                <a:solidFill>
                  <a:srgbClr val="00B050"/>
                </a:solidFill>
                <a:latin typeface="+mn-lt"/>
              </a:rPr>
              <a:t>CHIKU (SAPODILLA PLANT</a:t>
            </a:r>
            <a:endParaRPr lang="en-US" sz="1600" b="1" i="1" dirty="0">
              <a:solidFill>
                <a:srgbClr val="00B050"/>
              </a:solidFill>
              <a:ea typeface="+mj-ea"/>
              <a:cs typeface="+mj-cs"/>
            </a:endParaRPr>
          </a:p>
          <a:p>
            <a:pPr algn="ctr">
              <a:buNone/>
            </a:pPr>
            <a:r>
              <a:rPr lang="en-US" sz="1600" b="1" i="1" u="sng" dirty="0">
                <a:solidFill>
                  <a:srgbClr val="00B050"/>
                </a:solidFill>
                <a:ea typeface="+mj-ea"/>
                <a:cs typeface="+mj-cs"/>
              </a:rPr>
              <a:t>Scientific name</a:t>
            </a:r>
            <a:r>
              <a:rPr lang="en-US" sz="1600" b="1" i="1" dirty="0">
                <a:solidFill>
                  <a:srgbClr val="00B050"/>
                </a:solidFill>
                <a:ea typeface="+mj-ea"/>
                <a:cs typeface="+mj-cs"/>
              </a:rPr>
              <a:t>:</a:t>
            </a:r>
          </a:p>
          <a:p>
            <a:pPr algn="ctr">
              <a:buNone/>
            </a:pPr>
            <a:r>
              <a:rPr lang="en-US" sz="1600" b="1" i="1" dirty="0">
                <a:ea typeface="+mj-ea"/>
                <a:cs typeface="+mj-cs"/>
              </a:rPr>
              <a:t> </a:t>
            </a:r>
            <a:r>
              <a:rPr lang="en-US" sz="1600" b="1" i="1" dirty="0" err="1">
                <a:ea typeface="+mj-ea"/>
                <a:cs typeface="+mj-cs"/>
              </a:rPr>
              <a:t>Manilkara</a:t>
            </a:r>
            <a:r>
              <a:rPr lang="en-US" sz="1600" b="1" i="1" dirty="0">
                <a:ea typeface="+mj-ea"/>
                <a:cs typeface="+mj-cs"/>
              </a:rPr>
              <a:t> </a:t>
            </a:r>
            <a:r>
              <a:rPr lang="en-US" sz="1600" b="1" i="1" dirty="0" err="1">
                <a:ea typeface="+mj-ea"/>
                <a:cs typeface="+mj-cs"/>
              </a:rPr>
              <a:t>zapota</a:t>
            </a:r>
            <a:endParaRPr lang="en-US" sz="1600" b="1" i="1" dirty="0">
              <a:ea typeface="+mj-ea"/>
              <a:cs typeface="+mj-cs"/>
            </a:endParaRPr>
          </a:p>
          <a:p>
            <a:pPr algn="ctr">
              <a:buNone/>
            </a:pPr>
            <a:endParaRPr lang="en-US" sz="1600" b="1" i="1" dirty="0">
              <a:solidFill>
                <a:srgbClr val="00B050"/>
              </a:solidFill>
              <a:ea typeface="+mj-ea"/>
              <a:cs typeface="+mj-cs"/>
            </a:endParaRPr>
          </a:p>
          <a:p>
            <a:pPr algn="ctr">
              <a:buNone/>
            </a:pPr>
            <a:r>
              <a:rPr lang="en-US" sz="1600" b="1" u="sng" dirty="0">
                <a:solidFill>
                  <a:srgbClr val="FF0000"/>
                </a:solidFill>
                <a:ea typeface="+mj-ea"/>
                <a:cs typeface="+mj-cs"/>
              </a:rPr>
              <a:t>Higher classification</a:t>
            </a:r>
            <a:r>
              <a:rPr lang="en-US" sz="1600" b="1" i="1" dirty="0">
                <a:solidFill>
                  <a:srgbClr val="FF0000"/>
                </a:solidFill>
                <a:ea typeface="+mj-ea"/>
                <a:cs typeface="+mj-cs"/>
              </a:rPr>
              <a:t>:</a:t>
            </a:r>
          </a:p>
          <a:p>
            <a:pPr algn="ctr">
              <a:buNone/>
            </a:pPr>
            <a:r>
              <a:rPr lang="en-US" sz="1600" b="1" i="1" dirty="0">
                <a:ea typeface="+mj-ea"/>
                <a:cs typeface="+mj-cs"/>
              </a:rPr>
              <a:t> </a:t>
            </a:r>
            <a:r>
              <a:rPr lang="en-US" sz="1600" b="1" i="1" dirty="0" err="1">
                <a:ea typeface="+mj-ea"/>
                <a:cs typeface="+mj-cs"/>
              </a:rPr>
              <a:t>Manilkara</a:t>
            </a:r>
            <a:endParaRPr lang="en-US" sz="1600" b="1" i="1" dirty="0">
              <a:ea typeface="+mj-ea"/>
              <a:cs typeface="+mj-cs"/>
            </a:endParaRPr>
          </a:p>
          <a:p>
            <a:pPr algn="ctr">
              <a:buNone/>
            </a:pPr>
            <a:endParaRPr lang="en-US" sz="1600" b="1" i="1" dirty="0">
              <a:solidFill>
                <a:srgbClr val="7030A0"/>
              </a:solidFill>
              <a:ea typeface="+mj-ea"/>
              <a:cs typeface="+mj-cs"/>
            </a:endParaRPr>
          </a:p>
          <a:p>
            <a:pPr algn="ctr">
              <a:buNone/>
            </a:pPr>
            <a:r>
              <a:rPr lang="en-US" sz="1600" b="1" i="1" u="sng" dirty="0">
                <a:solidFill>
                  <a:srgbClr val="7030A0"/>
                </a:solidFill>
                <a:ea typeface="+mj-ea"/>
                <a:cs typeface="+mj-cs"/>
              </a:rPr>
              <a:t>Rank:</a:t>
            </a:r>
            <a:r>
              <a:rPr lang="en-US" sz="1600" b="1" i="1" dirty="0">
                <a:solidFill>
                  <a:srgbClr val="7030A0"/>
                </a:solidFill>
                <a:ea typeface="+mj-ea"/>
                <a:cs typeface="+mj-cs"/>
              </a:rPr>
              <a:t> </a:t>
            </a:r>
          </a:p>
          <a:p>
            <a:pPr algn="ctr">
              <a:buNone/>
            </a:pPr>
            <a:r>
              <a:rPr lang="en-US" sz="1600" b="1" i="1" dirty="0">
                <a:ea typeface="+mj-ea"/>
                <a:cs typeface="+mj-cs"/>
              </a:rPr>
              <a:t>Species</a:t>
            </a:r>
            <a:endParaRPr lang="en-US" sz="1600" b="1" i="1" dirty="0">
              <a:solidFill>
                <a:srgbClr val="00B050"/>
              </a:solidFill>
              <a:ea typeface="+mj-ea"/>
              <a:cs typeface="+mj-cs"/>
            </a:endParaRPr>
          </a:p>
          <a:p>
            <a:pPr marL="0" indent="0" algn="ctr">
              <a:buNone/>
            </a:pPr>
            <a:r>
              <a:rPr lang="en-US" sz="1600" b="1" i="1" dirty="0" err="1">
                <a:ea typeface="+mj-ea"/>
                <a:cs typeface="+mj-cs"/>
              </a:rPr>
              <a:t>Chikoo</a:t>
            </a:r>
            <a:r>
              <a:rPr lang="en-US" sz="1600" b="1" i="1" dirty="0">
                <a:ea typeface="+mj-ea"/>
                <a:cs typeface="+mj-cs"/>
              </a:rPr>
              <a:t> contains a high dose of antioxidants and has been found to be effective in lowering the risk of different types of cancers. It contains a healthy level of vitamins A and B which help in the maintenance of the several mucus linings in the body. This can in turn help to reduce the risk of lung and oral cancers.</a:t>
            </a:r>
          </a:p>
        </p:txBody>
      </p:sp>
      <p:pic>
        <p:nvPicPr>
          <p:cNvPr id="6" name="Picture 5">
            <a:extLst>
              <a:ext uri="{FF2B5EF4-FFF2-40B4-BE49-F238E27FC236}">
                <a16:creationId xmlns:a16="http://schemas.microsoft.com/office/drawing/2014/main" id="{9D7B50F9-9759-18BB-0375-9477F33357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5" y="0"/>
            <a:ext cx="7892371" cy="6420465"/>
          </a:xfrm>
          <a:prstGeom prst="rect">
            <a:avLst/>
          </a:prstGeom>
          <a:ln>
            <a:noFill/>
          </a:ln>
          <a:effectLst>
            <a:softEdge rad="1125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24567" y="912927"/>
            <a:ext cx="3355341" cy="4785926"/>
          </a:xfrm>
          <a:prstGeom prst="rect">
            <a:avLst/>
          </a:prstGeom>
        </p:spPr>
        <p:txBody>
          <a:bodyPr wrap="square">
            <a:spAutoFit/>
          </a:bodyPr>
          <a:lstStyle/>
          <a:p>
            <a:pPr algn="ctr"/>
            <a:r>
              <a:rPr lang="en-US" sz="1600" dirty="0"/>
              <a:t> </a:t>
            </a:r>
            <a:r>
              <a:rPr lang="en-US" sz="1600" b="1" u="sng" dirty="0">
                <a:solidFill>
                  <a:srgbClr val="00B050"/>
                </a:solidFill>
                <a:latin typeface="+mn-lt"/>
              </a:rPr>
              <a:t>HAR SHRINGAR</a:t>
            </a:r>
            <a:endParaRPr lang="en-US" sz="1600" b="1" u="sng" dirty="0">
              <a:solidFill>
                <a:srgbClr val="00B050"/>
              </a:solidFill>
              <a:ea typeface="+mj-ea"/>
              <a:cs typeface="+mj-cs"/>
            </a:endParaRPr>
          </a:p>
          <a:p>
            <a:pPr algn="ctr"/>
            <a:r>
              <a:rPr lang="en-US" sz="1600" b="1" u="sng" dirty="0">
                <a:solidFill>
                  <a:srgbClr val="00B050"/>
                </a:solidFill>
                <a:ea typeface="+mj-ea"/>
                <a:cs typeface="+mj-cs"/>
              </a:rPr>
              <a:t>Scientific name:</a:t>
            </a:r>
          </a:p>
          <a:p>
            <a:pPr algn="ctr"/>
            <a:r>
              <a:rPr lang="en-US" sz="1600" b="1" i="1" u="sng" dirty="0">
                <a:ea typeface="+mj-ea"/>
                <a:cs typeface="+mj-cs"/>
              </a:rPr>
              <a:t> </a:t>
            </a:r>
            <a:r>
              <a:rPr lang="en-US" sz="1600" b="1" i="1" dirty="0" err="1">
                <a:ea typeface="+mj-ea"/>
                <a:cs typeface="+mj-cs"/>
              </a:rPr>
              <a:t>Nyctanthes</a:t>
            </a:r>
            <a:r>
              <a:rPr lang="en-US" sz="1600" b="1" i="1" dirty="0">
                <a:ea typeface="+mj-ea"/>
                <a:cs typeface="+mj-cs"/>
              </a:rPr>
              <a:t> arbor-</a:t>
            </a:r>
            <a:r>
              <a:rPr lang="en-US" sz="1600" b="1" i="1" dirty="0" err="1">
                <a:ea typeface="+mj-ea"/>
                <a:cs typeface="+mj-cs"/>
              </a:rPr>
              <a:t>tristis</a:t>
            </a:r>
            <a:endParaRPr lang="en-US" sz="1600" b="1" i="1" dirty="0">
              <a:ea typeface="+mj-ea"/>
              <a:cs typeface="+mj-cs"/>
            </a:endParaRPr>
          </a:p>
          <a:p>
            <a:pPr algn="ctr"/>
            <a:endParaRPr lang="en-US" sz="1600" b="1" u="sng" dirty="0">
              <a:solidFill>
                <a:srgbClr val="00B050"/>
              </a:solidFill>
              <a:ea typeface="+mj-ea"/>
              <a:cs typeface="+mj-cs"/>
            </a:endParaRPr>
          </a:p>
          <a:p>
            <a:pPr algn="ctr"/>
            <a:r>
              <a:rPr lang="en-US" sz="1600" b="1" u="sng" dirty="0">
                <a:solidFill>
                  <a:srgbClr val="FF0000"/>
                </a:solidFill>
                <a:ea typeface="+mj-ea"/>
                <a:cs typeface="+mj-cs"/>
              </a:rPr>
              <a:t>Family: </a:t>
            </a:r>
          </a:p>
          <a:p>
            <a:pPr algn="ctr"/>
            <a:r>
              <a:rPr lang="en-US" sz="1600" b="1" dirty="0" err="1">
                <a:ea typeface="+mj-ea"/>
                <a:cs typeface="+mj-cs"/>
              </a:rPr>
              <a:t>Oleaceae</a:t>
            </a:r>
            <a:endParaRPr lang="en-US" sz="1600" b="1" dirty="0">
              <a:ea typeface="+mj-ea"/>
              <a:cs typeface="+mj-cs"/>
            </a:endParaRPr>
          </a:p>
          <a:p>
            <a:pPr algn="ctr"/>
            <a:endParaRPr lang="en-US" sz="1600" b="1" u="sng" dirty="0">
              <a:solidFill>
                <a:srgbClr val="00B050"/>
              </a:solidFill>
              <a:ea typeface="+mj-ea"/>
              <a:cs typeface="+mj-cs"/>
            </a:endParaRPr>
          </a:p>
          <a:p>
            <a:pPr algn="ctr"/>
            <a:r>
              <a:rPr lang="en-US" sz="1600" b="1" u="sng" dirty="0">
                <a:solidFill>
                  <a:srgbClr val="7030A0"/>
                </a:solidFill>
                <a:ea typeface="+mj-ea"/>
                <a:cs typeface="+mj-cs"/>
              </a:rPr>
              <a:t>Kingdom:</a:t>
            </a:r>
          </a:p>
          <a:p>
            <a:pPr algn="ctr"/>
            <a:r>
              <a:rPr lang="en-US" sz="1600" b="1" dirty="0">
                <a:ea typeface="+mj-ea"/>
                <a:cs typeface="+mj-cs"/>
              </a:rPr>
              <a:t> </a:t>
            </a:r>
            <a:r>
              <a:rPr lang="en-US" sz="1600" b="1" dirty="0" err="1">
                <a:ea typeface="+mj-ea"/>
                <a:cs typeface="+mj-cs"/>
              </a:rPr>
              <a:t>Plantae</a:t>
            </a:r>
            <a:endParaRPr lang="en-US" sz="1600" b="1" dirty="0">
              <a:ea typeface="+mj-ea"/>
              <a:cs typeface="+mj-cs"/>
            </a:endParaRPr>
          </a:p>
          <a:p>
            <a:pPr algn="ctr"/>
            <a:endParaRPr lang="en-US" sz="1600" b="1" u="sng" dirty="0">
              <a:solidFill>
                <a:srgbClr val="00B050"/>
              </a:solidFill>
              <a:ea typeface="+mj-ea"/>
              <a:cs typeface="+mj-cs"/>
            </a:endParaRPr>
          </a:p>
          <a:p>
            <a:pPr marL="342900" indent="-342900" algn="ctr">
              <a:buFont typeface="Arial" pitchFamily="34" charset="0"/>
              <a:buChar char="•"/>
            </a:pPr>
            <a:r>
              <a:rPr lang="en-US" sz="1600" b="1" i="1" dirty="0">
                <a:ea typeface="+mj-ea"/>
                <a:cs typeface="+mj-cs"/>
              </a:rPr>
              <a:t> Jasmine oil is used in aromatherapy to relieve stress and anxiety. It helps by increasing the serotonin levels in the brain and regulating mood. Boil some leaves in water and have them once a day to reduce any kind of pain and swelling in the body</a:t>
            </a:r>
            <a:r>
              <a:rPr lang="en-US" sz="1700" b="1" u="sng" dirty="0">
                <a:solidFill>
                  <a:srgbClr val="00B050"/>
                </a:solidFill>
                <a:ea typeface="+mj-ea"/>
                <a:cs typeface="+mj-cs"/>
              </a:rPr>
              <a:t>.</a:t>
            </a:r>
          </a:p>
        </p:txBody>
      </p:sp>
      <p:pic>
        <p:nvPicPr>
          <p:cNvPr id="7" name="Content Placeholder 6">
            <a:extLst>
              <a:ext uri="{FF2B5EF4-FFF2-40B4-BE49-F238E27FC236}">
                <a16:creationId xmlns:a16="http://schemas.microsoft.com/office/drawing/2014/main" id="{36D76E8C-C91B-15EE-874C-6304296F4E9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7767484" cy="6371303"/>
          </a:xfrm>
          <a:prstGeom prst="rect">
            <a:avLst/>
          </a:prstGeom>
          <a:ln>
            <a:noFill/>
          </a:ln>
          <a:effectLst>
            <a:softEdge rad="1125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281651" y="1225143"/>
            <a:ext cx="2571033" cy="3785652"/>
          </a:xfrm>
          <a:prstGeom prst="rect">
            <a:avLst/>
          </a:prstGeom>
        </p:spPr>
        <p:txBody>
          <a:bodyPr wrap="square">
            <a:spAutoFit/>
          </a:bodyPr>
          <a:lstStyle/>
          <a:p>
            <a:pPr algn="ctr"/>
            <a:r>
              <a:rPr lang="en-US" sz="3200" b="1" dirty="0">
                <a:solidFill>
                  <a:srgbClr val="0070C0"/>
                </a:solidFill>
                <a:effectLst>
                  <a:outerShdw blurRad="38100" dist="38100" dir="2700000" algn="tl">
                    <a:srgbClr val="000000">
                      <a:alpha val="43137"/>
                    </a:srgbClr>
                  </a:outerShdw>
                </a:effectLst>
              </a:rPr>
              <a:t> </a:t>
            </a:r>
            <a:r>
              <a:rPr lang="en-US" sz="1600" b="1" u="sng" dirty="0">
                <a:solidFill>
                  <a:srgbClr val="00B050"/>
                </a:solidFill>
                <a:latin typeface="+mn-lt"/>
              </a:rPr>
              <a:t>PLECTRANTHUS AMBOINICUS</a:t>
            </a:r>
            <a:endParaRPr lang="en-US" sz="1600" b="1" u="sng" dirty="0">
              <a:solidFill>
                <a:srgbClr val="00B050"/>
              </a:solidFill>
              <a:ea typeface="+mj-ea"/>
              <a:cs typeface="+mj-cs"/>
            </a:endParaRPr>
          </a:p>
          <a:p>
            <a:pPr algn="ctr"/>
            <a:r>
              <a:rPr lang="en-US" sz="1600" b="1" dirty="0" err="1">
                <a:ea typeface="+mj-ea"/>
                <a:cs typeface="+mj-cs"/>
              </a:rPr>
              <a:t>Plectranthus</a:t>
            </a:r>
            <a:r>
              <a:rPr lang="en-US" sz="1600" b="1" dirty="0">
                <a:ea typeface="+mj-ea"/>
                <a:cs typeface="+mj-cs"/>
              </a:rPr>
              <a:t> </a:t>
            </a:r>
            <a:r>
              <a:rPr lang="en-US" sz="1600" b="1" dirty="0" err="1">
                <a:ea typeface="+mj-ea"/>
                <a:cs typeface="+mj-cs"/>
              </a:rPr>
              <a:t>amboinicusIt</a:t>
            </a:r>
            <a:r>
              <a:rPr lang="en-US" sz="1600" b="1" dirty="0">
                <a:ea typeface="+mj-ea"/>
                <a:cs typeface="+mj-cs"/>
              </a:rPr>
              <a:t> is widely used in folk medicine to treat conditions like cold, asthma, constipation, headache, cough, fever and skin diseases. The leaves of the plant are often eaten raw or used as flavoring agents, or incorporated as ingredients in the preparation of traditional food.</a:t>
            </a:r>
          </a:p>
        </p:txBody>
      </p:sp>
      <p:pic>
        <p:nvPicPr>
          <p:cNvPr id="3" name="Picture 2">
            <a:extLst>
              <a:ext uri="{FF2B5EF4-FFF2-40B4-BE49-F238E27FC236}">
                <a16:creationId xmlns:a16="http://schemas.microsoft.com/office/drawing/2014/main" id="{CD7AB7A4-D671-9284-2638-237F49A0AB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658"/>
            <a:ext cx="8160773" cy="6479458"/>
          </a:xfrm>
          <a:prstGeom prst="rect">
            <a:avLst/>
          </a:prstGeom>
          <a:ln>
            <a:noFill/>
          </a:ln>
          <a:effectLst>
            <a:softEdge rad="1125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i="1" dirty="0">
                <a:solidFill>
                  <a:srgbClr val="0070C0"/>
                </a:solidFill>
                <a:effectLst>
                  <a:outerShdw blurRad="38100" dist="38100" dir="2700000" algn="tl">
                    <a:srgbClr val="000000">
                      <a:alpha val="43137"/>
                    </a:srgbClr>
                  </a:outerShdw>
                </a:effectLst>
                <a:latin typeface="Bahnschrift SemiBold" pitchFamily="34" charset="0"/>
              </a:rPr>
              <a:t>                               </a:t>
            </a:r>
            <a:endParaRPr lang="en-US" sz="1700" b="1" u="sng" dirty="0">
              <a:solidFill>
                <a:srgbClr val="00B050"/>
              </a:solidFill>
              <a:latin typeface="+mn-lt"/>
            </a:endParaRPr>
          </a:p>
        </p:txBody>
      </p:sp>
      <p:sp>
        <p:nvSpPr>
          <p:cNvPr id="4" name="Rectangle 3"/>
          <p:cNvSpPr/>
          <p:nvPr/>
        </p:nvSpPr>
        <p:spPr>
          <a:xfrm>
            <a:off x="8613058" y="1244716"/>
            <a:ext cx="3482690" cy="4524315"/>
          </a:xfrm>
          <a:prstGeom prst="rect">
            <a:avLst/>
          </a:prstGeom>
        </p:spPr>
        <p:txBody>
          <a:bodyPr wrap="square">
            <a:spAutoFit/>
          </a:bodyPr>
          <a:lstStyle/>
          <a:p>
            <a:pPr algn="ctr"/>
            <a:r>
              <a:rPr lang="en-US" sz="1600" b="1" u="sng" dirty="0">
                <a:solidFill>
                  <a:srgbClr val="00B050"/>
                </a:solidFill>
                <a:latin typeface="+mn-lt"/>
              </a:rPr>
              <a:t>ACHYRANTHES ASPERA</a:t>
            </a:r>
          </a:p>
          <a:p>
            <a:pPr algn="ctr"/>
            <a:endParaRPr lang="en-US" sz="1600" dirty="0"/>
          </a:p>
          <a:p>
            <a:pPr algn="ctr"/>
            <a:r>
              <a:rPr lang="en-US" sz="1600" b="1" u="sng" dirty="0">
                <a:solidFill>
                  <a:srgbClr val="00B050"/>
                </a:solidFill>
                <a:ea typeface="+mj-ea"/>
                <a:cs typeface="+mj-cs"/>
              </a:rPr>
              <a:t>Scientific name:</a:t>
            </a:r>
          </a:p>
          <a:p>
            <a:pPr algn="ctr"/>
            <a:r>
              <a:rPr lang="en-US" sz="1600" b="1" dirty="0">
                <a:ea typeface="+mj-ea"/>
                <a:cs typeface="+mj-cs"/>
              </a:rPr>
              <a:t> </a:t>
            </a:r>
            <a:r>
              <a:rPr lang="en-US" sz="1600" b="1" dirty="0" err="1">
                <a:ea typeface="+mj-ea"/>
                <a:cs typeface="+mj-cs"/>
              </a:rPr>
              <a:t>Achyranthes</a:t>
            </a:r>
            <a:r>
              <a:rPr lang="en-US" sz="1600" b="1" dirty="0">
                <a:ea typeface="+mj-ea"/>
                <a:cs typeface="+mj-cs"/>
              </a:rPr>
              <a:t> </a:t>
            </a:r>
            <a:r>
              <a:rPr lang="en-US" sz="1600" b="1" dirty="0" err="1">
                <a:ea typeface="+mj-ea"/>
                <a:cs typeface="+mj-cs"/>
              </a:rPr>
              <a:t>aspera</a:t>
            </a:r>
            <a:endParaRPr lang="en-US" sz="1600" b="1" dirty="0">
              <a:ea typeface="+mj-ea"/>
              <a:cs typeface="+mj-cs"/>
            </a:endParaRPr>
          </a:p>
          <a:p>
            <a:pPr algn="ctr"/>
            <a:endParaRPr lang="en-US" sz="1600" b="1" u="sng" dirty="0">
              <a:ea typeface="+mj-ea"/>
              <a:cs typeface="+mj-cs"/>
            </a:endParaRPr>
          </a:p>
          <a:p>
            <a:pPr algn="ctr"/>
            <a:r>
              <a:rPr lang="en-US" sz="1600" b="1" u="sng" dirty="0">
                <a:solidFill>
                  <a:srgbClr val="FF0000"/>
                </a:solidFill>
                <a:ea typeface="+mj-ea"/>
                <a:cs typeface="+mj-cs"/>
              </a:rPr>
              <a:t>Family: </a:t>
            </a:r>
          </a:p>
          <a:p>
            <a:pPr algn="ctr"/>
            <a:r>
              <a:rPr lang="en-US" sz="1600" b="1" dirty="0" err="1">
                <a:ea typeface="+mj-ea"/>
                <a:cs typeface="+mj-cs"/>
              </a:rPr>
              <a:t>Amaranthaceae</a:t>
            </a:r>
            <a:endParaRPr lang="en-US" sz="1600" b="1" dirty="0">
              <a:ea typeface="+mj-ea"/>
              <a:cs typeface="+mj-cs"/>
            </a:endParaRPr>
          </a:p>
          <a:p>
            <a:pPr algn="ctr"/>
            <a:endParaRPr lang="en-US" sz="1600" b="1" u="sng" dirty="0">
              <a:solidFill>
                <a:srgbClr val="00B050"/>
              </a:solidFill>
              <a:ea typeface="+mj-ea"/>
              <a:cs typeface="+mj-cs"/>
            </a:endParaRPr>
          </a:p>
          <a:p>
            <a:pPr algn="ctr"/>
            <a:r>
              <a:rPr lang="en-US" sz="1600" b="1" u="sng" dirty="0">
                <a:solidFill>
                  <a:srgbClr val="7030A0"/>
                </a:solidFill>
                <a:ea typeface="+mj-ea"/>
                <a:cs typeface="+mj-cs"/>
              </a:rPr>
              <a:t>Kingdom:</a:t>
            </a:r>
          </a:p>
          <a:p>
            <a:pPr algn="ctr"/>
            <a:r>
              <a:rPr lang="en-US" sz="1600" b="1" dirty="0">
                <a:ea typeface="+mj-ea"/>
                <a:cs typeface="+mj-cs"/>
              </a:rPr>
              <a:t> Plantae</a:t>
            </a:r>
          </a:p>
          <a:p>
            <a:pPr algn="ctr">
              <a:buFont typeface="Arial" pitchFamily="34" charset="0"/>
              <a:buChar char="•"/>
            </a:pPr>
            <a:r>
              <a:rPr lang="en-US" sz="1600" b="1" i="1" dirty="0">
                <a:ea typeface="+mj-ea"/>
                <a:cs typeface="+mj-cs"/>
              </a:rPr>
              <a:t>Achyranthes Aspera is used in the treatment of boils, asthma, in facilitating delivery, bleeding, bronchitis, debility, dropsy, cold, colic, cough, dog bite, snake bite, scorpion bite, dysentery, earache, headache, leukoderma, renal complications, pneumonia, and skin diseases.</a:t>
            </a:r>
          </a:p>
        </p:txBody>
      </p:sp>
      <p:pic>
        <p:nvPicPr>
          <p:cNvPr id="8" name="Content Placeholder 7">
            <a:extLst>
              <a:ext uri="{FF2B5EF4-FFF2-40B4-BE49-F238E27FC236}">
                <a16:creationId xmlns:a16="http://schemas.microsoft.com/office/drawing/2014/main" id="{58A4E90D-32FB-2392-137E-F2067EDCAE7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8490"/>
            <a:ext cx="8099709" cy="6361471"/>
          </a:xfrm>
          <a:prstGeom prst="rect">
            <a:avLst/>
          </a:prstGeom>
          <a:ln>
            <a:noFill/>
          </a:ln>
          <a:effectLst>
            <a:softEdge rad="11250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8392"/>
            <a:ext cx="10972800" cy="1143000"/>
          </a:xfrm>
        </p:spPr>
        <p:txBody>
          <a:bodyPr>
            <a:normAutofit/>
          </a:bodyPr>
          <a:lstStyle/>
          <a:p>
            <a:pPr marL="1143000" indent="-1143000"/>
            <a:r>
              <a:rPr lang="en-US" sz="6000" b="1" dirty="0">
                <a:solidFill>
                  <a:srgbClr val="0070C0"/>
                </a:solidFill>
                <a:effectLst>
                  <a:outerShdw blurRad="38100" dist="38100" dir="2700000" algn="tl">
                    <a:srgbClr val="000000">
                      <a:alpha val="43137"/>
                    </a:srgbClr>
                  </a:outerShdw>
                </a:effectLst>
                <a:latin typeface="Bahnschrift SemiBold" pitchFamily="34" charset="0"/>
              </a:rPr>
              <a:t>                      </a:t>
            </a:r>
            <a:endParaRPr lang="en-US" sz="1700" b="1" u="sng" dirty="0">
              <a:solidFill>
                <a:srgbClr val="00B050"/>
              </a:solidFill>
              <a:latin typeface="+mn-lt"/>
            </a:endParaRPr>
          </a:p>
        </p:txBody>
      </p:sp>
      <p:sp>
        <p:nvSpPr>
          <p:cNvPr id="3" name="Content Placeholder 2"/>
          <p:cNvSpPr>
            <a:spLocks noGrp="1"/>
          </p:cNvSpPr>
          <p:nvPr>
            <p:ph idx="1"/>
          </p:nvPr>
        </p:nvSpPr>
        <p:spPr>
          <a:xfrm>
            <a:off x="8465574" y="1042877"/>
            <a:ext cx="3557255" cy="4772245"/>
          </a:xfrm>
        </p:spPr>
        <p:txBody>
          <a:bodyPr>
            <a:noAutofit/>
          </a:bodyPr>
          <a:lstStyle/>
          <a:p>
            <a:pPr marL="0" indent="0" algn="ctr">
              <a:buNone/>
            </a:pPr>
            <a:r>
              <a:rPr lang="en-US" sz="1600" b="1" u="sng" dirty="0">
                <a:solidFill>
                  <a:srgbClr val="00B050"/>
                </a:solidFill>
                <a:latin typeface="+mn-lt"/>
              </a:rPr>
              <a:t>LATJEERA</a:t>
            </a:r>
            <a:endParaRPr lang="en-US" sz="1600" b="1" u="sng" dirty="0">
              <a:solidFill>
                <a:srgbClr val="00B050"/>
              </a:solidFill>
              <a:ea typeface="+mj-ea"/>
              <a:cs typeface="+mj-cs"/>
            </a:endParaRPr>
          </a:p>
          <a:p>
            <a:pPr marL="0" indent="0" algn="ctr">
              <a:buNone/>
            </a:pPr>
            <a:r>
              <a:rPr lang="en-US" sz="1600" b="1" u="sng" dirty="0">
                <a:solidFill>
                  <a:srgbClr val="00B050"/>
                </a:solidFill>
                <a:ea typeface="+mj-ea"/>
                <a:cs typeface="+mj-cs"/>
              </a:rPr>
              <a:t>Scientific name:</a:t>
            </a:r>
          </a:p>
          <a:p>
            <a:pPr marL="0" indent="0" algn="ctr">
              <a:buNone/>
            </a:pPr>
            <a:r>
              <a:rPr lang="en-US" sz="1600" b="1" dirty="0">
                <a:ea typeface="+mj-ea"/>
                <a:cs typeface="+mj-cs"/>
              </a:rPr>
              <a:t> </a:t>
            </a:r>
            <a:r>
              <a:rPr lang="en-US" sz="1600" b="1" dirty="0" err="1">
                <a:ea typeface="+mj-ea"/>
                <a:cs typeface="+mj-cs"/>
              </a:rPr>
              <a:t>achyranthes</a:t>
            </a:r>
            <a:r>
              <a:rPr lang="en-US" sz="1600" b="1" dirty="0">
                <a:ea typeface="+mj-ea"/>
                <a:cs typeface="+mj-cs"/>
              </a:rPr>
              <a:t> </a:t>
            </a:r>
            <a:r>
              <a:rPr lang="en-US" sz="1600" b="1" dirty="0" err="1">
                <a:ea typeface="+mj-ea"/>
                <a:cs typeface="+mj-cs"/>
              </a:rPr>
              <a:t>aspera</a:t>
            </a:r>
            <a:endParaRPr lang="en-US" sz="1600" b="1" dirty="0">
              <a:ea typeface="+mj-ea"/>
              <a:cs typeface="+mj-cs"/>
            </a:endParaRPr>
          </a:p>
          <a:p>
            <a:pPr marL="0" indent="0" algn="ctr">
              <a:buNone/>
            </a:pPr>
            <a:endParaRPr lang="en-US" sz="1600" b="1" dirty="0">
              <a:ea typeface="+mj-ea"/>
              <a:cs typeface="+mj-cs"/>
            </a:endParaRPr>
          </a:p>
          <a:p>
            <a:pPr marL="0" indent="0" algn="ctr">
              <a:buNone/>
            </a:pPr>
            <a:r>
              <a:rPr lang="en-US" sz="1600" b="1" u="sng" dirty="0">
                <a:solidFill>
                  <a:srgbClr val="FF0000"/>
                </a:solidFill>
                <a:ea typeface="+mj-ea"/>
                <a:cs typeface="+mj-cs"/>
              </a:rPr>
              <a:t>Family :</a:t>
            </a:r>
          </a:p>
          <a:p>
            <a:pPr marL="0" indent="0" algn="ctr">
              <a:buNone/>
            </a:pPr>
            <a:r>
              <a:rPr lang="en-US" sz="1600" b="1" dirty="0">
                <a:ea typeface="+mj-ea"/>
                <a:cs typeface="+mj-cs"/>
              </a:rPr>
              <a:t> </a:t>
            </a:r>
            <a:r>
              <a:rPr lang="en-US" sz="1600" b="1" dirty="0" err="1">
                <a:ea typeface="+mj-ea"/>
                <a:cs typeface="+mj-cs"/>
              </a:rPr>
              <a:t>amaranthacease</a:t>
            </a:r>
            <a:endParaRPr lang="en-US" sz="1600" b="1" dirty="0">
              <a:ea typeface="+mj-ea"/>
              <a:cs typeface="+mj-cs"/>
            </a:endParaRPr>
          </a:p>
          <a:p>
            <a:pPr marL="0" indent="0" algn="ctr">
              <a:buNone/>
            </a:pPr>
            <a:endParaRPr lang="en-US" sz="1600" b="1" dirty="0">
              <a:ea typeface="+mj-ea"/>
              <a:cs typeface="+mj-cs"/>
            </a:endParaRPr>
          </a:p>
          <a:p>
            <a:pPr marL="0" indent="0" algn="ctr">
              <a:buNone/>
            </a:pPr>
            <a:r>
              <a:rPr lang="en-US" sz="1600" b="1" u="sng" dirty="0">
                <a:solidFill>
                  <a:srgbClr val="7030A0"/>
                </a:solidFill>
                <a:ea typeface="+mj-ea"/>
                <a:cs typeface="+mj-cs"/>
              </a:rPr>
              <a:t>Kingdom: </a:t>
            </a:r>
          </a:p>
          <a:p>
            <a:pPr marL="0" indent="0" algn="ctr">
              <a:buNone/>
            </a:pPr>
            <a:r>
              <a:rPr lang="en-US" sz="1600" b="1" i="1" dirty="0">
                <a:ea typeface="+mj-ea"/>
                <a:cs typeface="+mj-cs"/>
              </a:rPr>
              <a:t>plantae</a:t>
            </a:r>
          </a:p>
          <a:p>
            <a:pPr marL="0" indent="0" algn="ctr">
              <a:buNone/>
            </a:pPr>
            <a:r>
              <a:rPr lang="en-US" sz="1600" b="1" i="1" dirty="0" err="1">
                <a:ea typeface="+mj-ea"/>
                <a:cs typeface="+mj-cs"/>
              </a:rPr>
              <a:t>LatzeraIt</a:t>
            </a:r>
            <a:r>
              <a:rPr lang="en-US" sz="1600" b="1" i="1" dirty="0">
                <a:ea typeface="+mj-ea"/>
                <a:cs typeface="+mj-cs"/>
              </a:rPr>
              <a:t> is extremely beneficial to take rough chaff tree' leaves juice in cold and cough. According to aborigines if you take two to three time per day then it heals chronic cough. According to aborigines, use rough chaff tree root mixed with milk</a:t>
            </a:r>
          </a:p>
        </p:txBody>
      </p:sp>
      <p:pic>
        <p:nvPicPr>
          <p:cNvPr id="6" name="Picture 5">
            <a:extLst>
              <a:ext uri="{FF2B5EF4-FFF2-40B4-BE49-F238E27FC236}">
                <a16:creationId xmlns:a16="http://schemas.microsoft.com/office/drawing/2014/main" id="{FD03A3FD-90AB-EE36-856C-5A5A8070FD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8025145" cy="6420465"/>
          </a:xfrm>
          <a:prstGeom prst="rect">
            <a:avLst/>
          </a:prstGeom>
          <a:ln>
            <a:noFill/>
          </a:ln>
          <a:effectLst>
            <a:softEdge rad="1125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31045" y="1115844"/>
            <a:ext cx="3037297" cy="5044809"/>
          </a:xfrm>
        </p:spPr>
        <p:txBody>
          <a:bodyPr>
            <a:normAutofit fontScale="25000" lnSpcReduction="20000"/>
          </a:bodyPr>
          <a:lstStyle/>
          <a:p>
            <a:pPr marL="0" indent="0" algn="ctr">
              <a:buNone/>
            </a:pPr>
            <a:r>
              <a:rPr lang="en-US" sz="7200" i="1" u="sng" dirty="0">
                <a:solidFill>
                  <a:srgbClr val="00B050"/>
                </a:solidFill>
                <a:effectLst>
                  <a:outerShdw blurRad="38100" dist="38100" dir="2700000" algn="tl">
                    <a:srgbClr val="000000">
                      <a:alpha val="43137"/>
                    </a:srgbClr>
                  </a:outerShdw>
                </a:effectLst>
                <a:latin typeface="Bahnschrift SemiBold" pitchFamily="34" charset="0"/>
              </a:rPr>
              <a:t> </a:t>
            </a:r>
            <a:r>
              <a:rPr lang="en-US" sz="7200" u="sng" dirty="0" err="1">
                <a:solidFill>
                  <a:srgbClr val="00B050"/>
                </a:solidFill>
                <a:latin typeface="+mn-lt"/>
              </a:rPr>
              <a:t>Aak</a:t>
            </a:r>
            <a:r>
              <a:rPr lang="en-US" sz="7200" i="1" u="sng" dirty="0">
                <a:solidFill>
                  <a:srgbClr val="00B050"/>
                </a:solidFill>
                <a:effectLst>
                  <a:outerShdw blurRad="38100" dist="38100" dir="2700000" algn="tl">
                    <a:srgbClr val="000000">
                      <a:alpha val="43137"/>
                    </a:srgbClr>
                  </a:outerShdw>
                </a:effectLst>
                <a:latin typeface="Bahnschrift SemiBold" pitchFamily="34" charset="0"/>
              </a:rPr>
              <a:t> </a:t>
            </a:r>
            <a:r>
              <a:rPr lang="en-US" sz="7200" u="sng" dirty="0">
                <a:solidFill>
                  <a:srgbClr val="00B050"/>
                </a:solidFill>
              </a:rPr>
              <a:t>    </a:t>
            </a:r>
          </a:p>
          <a:p>
            <a:pPr marL="0" indent="0" algn="ctr">
              <a:buNone/>
            </a:pPr>
            <a:r>
              <a:rPr lang="en-US" sz="6400" u="sng" dirty="0">
                <a:solidFill>
                  <a:srgbClr val="00B050"/>
                </a:solidFill>
                <a:ea typeface="+mj-ea"/>
                <a:cs typeface="+mj-cs"/>
              </a:rPr>
              <a:t>Scientific name</a:t>
            </a:r>
            <a:r>
              <a:rPr lang="en-US" sz="6400" dirty="0">
                <a:solidFill>
                  <a:srgbClr val="00B050"/>
                </a:solidFill>
                <a:ea typeface="+mj-ea"/>
                <a:cs typeface="+mj-cs"/>
              </a:rPr>
              <a:t>:</a:t>
            </a:r>
          </a:p>
          <a:p>
            <a:pPr marL="0" indent="0" algn="ctr">
              <a:buNone/>
            </a:pPr>
            <a:r>
              <a:rPr lang="en-US" sz="6400" b="1" i="1" dirty="0">
                <a:ea typeface="+mj-ea"/>
                <a:cs typeface="+mj-cs"/>
              </a:rPr>
              <a:t> </a:t>
            </a:r>
            <a:r>
              <a:rPr lang="en-US" sz="6400" b="1" i="1" dirty="0" err="1">
                <a:ea typeface="+mj-ea"/>
                <a:cs typeface="+mj-cs"/>
              </a:rPr>
              <a:t>Calotropis</a:t>
            </a:r>
            <a:r>
              <a:rPr lang="en-US" sz="6400" b="1" i="1" dirty="0">
                <a:ea typeface="+mj-ea"/>
                <a:cs typeface="+mj-cs"/>
              </a:rPr>
              <a:t> </a:t>
            </a:r>
            <a:r>
              <a:rPr lang="en-US" sz="6400" b="1" i="1" dirty="0" err="1">
                <a:ea typeface="+mj-ea"/>
                <a:cs typeface="+mj-cs"/>
              </a:rPr>
              <a:t>gigantea</a:t>
            </a:r>
            <a:endParaRPr lang="en-US" sz="6400" b="1" i="1" dirty="0">
              <a:ea typeface="+mj-ea"/>
              <a:cs typeface="+mj-cs"/>
            </a:endParaRPr>
          </a:p>
          <a:p>
            <a:pPr marL="0" indent="0" algn="ctr">
              <a:buNone/>
            </a:pPr>
            <a:endParaRPr lang="en-US" sz="6400" b="1" i="1" dirty="0">
              <a:ea typeface="+mj-ea"/>
              <a:cs typeface="+mj-cs"/>
            </a:endParaRPr>
          </a:p>
          <a:p>
            <a:pPr marL="0" indent="0" algn="ctr">
              <a:buNone/>
            </a:pPr>
            <a:r>
              <a:rPr lang="en-US" sz="6400" b="1" i="1" u="sng" dirty="0">
                <a:solidFill>
                  <a:srgbClr val="FF0000"/>
                </a:solidFill>
                <a:ea typeface="+mj-ea"/>
                <a:cs typeface="+mj-cs"/>
              </a:rPr>
              <a:t>Family: </a:t>
            </a:r>
          </a:p>
          <a:p>
            <a:pPr marL="0" indent="0" algn="ctr">
              <a:buNone/>
            </a:pPr>
            <a:r>
              <a:rPr lang="en-US" sz="6400" b="1" i="1" dirty="0">
                <a:ea typeface="+mj-ea"/>
                <a:cs typeface="+mj-cs"/>
              </a:rPr>
              <a:t>Apocynaceae</a:t>
            </a:r>
          </a:p>
          <a:p>
            <a:pPr marL="0" indent="0" algn="ctr">
              <a:buNone/>
            </a:pPr>
            <a:endParaRPr lang="en-US" sz="6400" b="1" i="1" dirty="0">
              <a:ea typeface="+mj-ea"/>
              <a:cs typeface="+mj-cs"/>
            </a:endParaRPr>
          </a:p>
          <a:p>
            <a:pPr marL="0" indent="0" algn="ctr">
              <a:buNone/>
            </a:pPr>
            <a:r>
              <a:rPr lang="en-US" sz="6400" b="1" i="1" u="sng" dirty="0">
                <a:solidFill>
                  <a:srgbClr val="7030A0"/>
                </a:solidFill>
                <a:ea typeface="+mj-ea"/>
                <a:cs typeface="+mj-cs"/>
              </a:rPr>
              <a:t>Kingdom: </a:t>
            </a:r>
          </a:p>
          <a:p>
            <a:pPr marL="0" indent="0" algn="ctr">
              <a:buNone/>
            </a:pPr>
            <a:r>
              <a:rPr lang="en-US" sz="6400" b="1" i="1" u="sng" dirty="0" err="1">
                <a:solidFill>
                  <a:srgbClr val="7030A0"/>
                </a:solidFill>
                <a:ea typeface="+mj-ea"/>
                <a:cs typeface="+mj-cs"/>
              </a:rPr>
              <a:t>Plantae</a:t>
            </a:r>
            <a:endParaRPr lang="en-US" sz="6400" b="1" i="1" u="sng" dirty="0">
              <a:solidFill>
                <a:srgbClr val="7030A0"/>
              </a:solidFill>
              <a:ea typeface="+mj-ea"/>
              <a:cs typeface="+mj-cs"/>
            </a:endParaRPr>
          </a:p>
          <a:p>
            <a:pPr marL="0" indent="0" algn="ctr">
              <a:buNone/>
            </a:pPr>
            <a:endParaRPr lang="en-US" sz="6400" dirty="0">
              <a:ea typeface="+mj-ea"/>
              <a:cs typeface="+mj-cs"/>
            </a:endParaRPr>
          </a:p>
          <a:p>
            <a:pPr marL="0" indent="0" algn="ctr">
              <a:buNone/>
            </a:pPr>
            <a:r>
              <a:rPr lang="en-US" sz="6400" b="1" i="1" dirty="0" err="1">
                <a:ea typeface="+mj-ea"/>
                <a:cs typeface="+mj-cs"/>
              </a:rPr>
              <a:t>Aak</a:t>
            </a:r>
            <a:r>
              <a:rPr lang="en-US" sz="6400" b="1" i="1" dirty="0">
                <a:ea typeface="+mj-ea"/>
                <a:cs typeface="+mj-cs"/>
              </a:rPr>
              <a:t> (</a:t>
            </a:r>
            <a:r>
              <a:rPr lang="en-US" sz="6400" b="1" i="1" dirty="0" err="1">
                <a:ea typeface="+mj-ea"/>
                <a:cs typeface="+mj-cs"/>
              </a:rPr>
              <a:t>calotropis</a:t>
            </a:r>
            <a:r>
              <a:rPr lang="en-US" sz="6400" b="1" i="1" dirty="0">
                <a:ea typeface="+mj-ea"/>
                <a:cs typeface="+mj-cs"/>
              </a:rPr>
              <a:t> </a:t>
            </a:r>
            <a:r>
              <a:rPr lang="en-US" sz="6400" b="1" i="1" dirty="0" err="1">
                <a:ea typeface="+mj-ea"/>
                <a:cs typeface="+mj-cs"/>
              </a:rPr>
              <a:t>procera</a:t>
            </a:r>
            <a:r>
              <a:rPr lang="en-US" sz="6400" b="1" i="1" dirty="0">
                <a:ea typeface="+mj-ea"/>
                <a:cs typeface="+mj-cs"/>
              </a:rPr>
              <a:t>) is a drug of herbal origin, which has been in use for medicinal purpose since time immemorial. </a:t>
            </a:r>
            <a:r>
              <a:rPr lang="en-US" sz="6400" b="1" i="1" dirty="0" err="1">
                <a:ea typeface="+mj-ea"/>
                <a:cs typeface="+mj-cs"/>
              </a:rPr>
              <a:t>Calotropis</a:t>
            </a:r>
            <a:r>
              <a:rPr lang="en-US" sz="6400" b="1" i="1" dirty="0">
                <a:ea typeface="+mj-ea"/>
                <a:cs typeface="+mj-cs"/>
              </a:rPr>
              <a:t> </a:t>
            </a:r>
            <a:r>
              <a:rPr lang="en-US" sz="6400" b="1" i="1" dirty="0" err="1">
                <a:ea typeface="+mj-ea"/>
                <a:cs typeface="+mj-cs"/>
              </a:rPr>
              <a:t>procera</a:t>
            </a:r>
            <a:r>
              <a:rPr lang="en-US" sz="6400" b="1" i="1" dirty="0">
                <a:ea typeface="+mj-ea"/>
                <a:cs typeface="+mj-cs"/>
              </a:rPr>
              <a:t> is a well known plant and has been traditionally used for diarrhoea, </a:t>
            </a:r>
            <a:r>
              <a:rPr lang="en-US" sz="6400" b="1" i="1" dirty="0" err="1">
                <a:ea typeface="+mj-ea"/>
                <a:cs typeface="+mj-cs"/>
              </a:rPr>
              <a:t>stomatic</a:t>
            </a:r>
            <a:r>
              <a:rPr lang="en-US" sz="6400" b="1" i="1" dirty="0">
                <a:ea typeface="+mj-ea"/>
                <a:cs typeface="+mj-cs"/>
              </a:rPr>
              <a:t>, sinus fistula, and skin disease, and the leaf part is used to treat jaundice</a:t>
            </a:r>
            <a:r>
              <a:rPr lang="en-US" sz="6400" b="1" i="1" u="sng" dirty="0">
                <a:solidFill>
                  <a:srgbClr val="00B050"/>
                </a:solidFill>
                <a:ea typeface="+mj-ea"/>
                <a:cs typeface="+mj-cs"/>
              </a:rPr>
              <a:t>.</a:t>
            </a:r>
          </a:p>
        </p:txBody>
      </p:sp>
      <p:pic>
        <p:nvPicPr>
          <p:cNvPr id="5" name="Picture 4">
            <a:extLst>
              <a:ext uri="{FF2B5EF4-FFF2-40B4-BE49-F238E27FC236}">
                <a16:creationId xmlns:a16="http://schemas.microsoft.com/office/drawing/2014/main" id="{4E223317-74F8-12AD-977C-23FC60D4FD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26" y="1"/>
            <a:ext cx="7777315" cy="6390968"/>
          </a:xfrm>
          <a:prstGeom prst="rect">
            <a:avLst/>
          </a:prstGeom>
          <a:ln>
            <a:noFill/>
          </a:ln>
          <a:effectLst>
            <a:softEdge rad="1125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219200"/>
          </a:xfrm>
        </p:spPr>
        <p:txBody>
          <a:bodyPr>
            <a:noAutofit/>
          </a:bodyPr>
          <a:lstStyle/>
          <a:p>
            <a:r>
              <a:rPr lang="en-US" sz="5400" b="1" dirty="0"/>
              <a:t>                        </a:t>
            </a:r>
            <a:br>
              <a:rPr lang="en-US" sz="5400" b="1" i="1" dirty="0">
                <a:solidFill>
                  <a:srgbClr val="0070C0"/>
                </a:solidFill>
                <a:latin typeface="Bahnschrift SemiBold" pitchFamily="34" charset="0"/>
              </a:rPr>
            </a:br>
            <a:endParaRPr lang="en-US" sz="5400" b="1" i="1" dirty="0">
              <a:solidFill>
                <a:srgbClr val="0070C0"/>
              </a:solidFill>
              <a:latin typeface="Bahnschrift SemiBold" pitchFamily="34" charset="0"/>
            </a:endParaRPr>
          </a:p>
        </p:txBody>
      </p:sp>
      <p:sp>
        <p:nvSpPr>
          <p:cNvPr id="3" name="Content Placeholder 2"/>
          <p:cNvSpPr>
            <a:spLocks noGrp="1"/>
          </p:cNvSpPr>
          <p:nvPr>
            <p:ph idx="1"/>
          </p:nvPr>
        </p:nvSpPr>
        <p:spPr>
          <a:xfrm>
            <a:off x="9202993" y="1157296"/>
            <a:ext cx="2563161" cy="4827868"/>
          </a:xfrm>
        </p:spPr>
        <p:txBody>
          <a:bodyPr>
            <a:noAutofit/>
          </a:bodyPr>
          <a:lstStyle/>
          <a:p>
            <a:pPr marL="0" indent="0" algn="ctr">
              <a:lnSpc>
                <a:spcPct val="80000"/>
              </a:lnSpc>
              <a:buNone/>
            </a:pPr>
            <a:r>
              <a:rPr lang="en-US" sz="1600" b="1" u="sng" dirty="0">
                <a:solidFill>
                  <a:srgbClr val="00B050"/>
                </a:solidFill>
                <a:latin typeface="+mn-lt"/>
              </a:rPr>
              <a:t>ROSE PLANT</a:t>
            </a:r>
            <a:endParaRPr lang="en-US" sz="1600" b="1" u="sng" dirty="0">
              <a:solidFill>
                <a:srgbClr val="00B050"/>
              </a:solidFill>
              <a:ea typeface="+mj-ea"/>
              <a:cs typeface="+mj-cs"/>
            </a:endParaRPr>
          </a:p>
          <a:p>
            <a:pPr marL="0" indent="0" algn="ctr">
              <a:lnSpc>
                <a:spcPct val="80000"/>
              </a:lnSpc>
              <a:buNone/>
            </a:pPr>
            <a:r>
              <a:rPr lang="en-US" sz="1600" b="1" u="sng" dirty="0">
                <a:solidFill>
                  <a:srgbClr val="00B050"/>
                </a:solidFill>
                <a:ea typeface="+mj-ea"/>
                <a:cs typeface="+mj-cs"/>
              </a:rPr>
              <a:t>Scientific name:</a:t>
            </a:r>
          </a:p>
          <a:p>
            <a:pPr marL="0" indent="0" algn="ctr">
              <a:lnSpc>
                <a:spcPct val="80000"/>
              </a:lnSpc>
              <a:buNone/>
            </a:pPr>
            <a:r>
              <a:rPr lang="en-US" sz="1600" b="1" dirty="0">
                <a:ea typeface="+mj-ea"/>
                <a:cs typeface="+mj-cs"/>
              </a:rPr>
              <a:t> </a:t>
            </a:r>
            <a:r>
              <a:rPr lang="en-US" sz="1600" b="1" dirty="0" err="1">
                <a:ea typeface="+mj-ea"/>
                <a:cs typeface="+mj-cs"/>
              </a:rPr>
              <a:t>RosaHigher</a:t>
            </a:r>
            <a:endParaRPr lang="en-US" sz="1600" b="1" dirty="0">
              <a:ea typeface="+mj-ea"/>
              <a:cs typeface="+mj-cs"/>
            </a:endParaRPr>
          </a:p>
          <a:p>
            <a:pPr marL="0" indent="0" algn="ctr">
              <a:lnSpc>
                <a:spcPct val="80000"/>
              </a:lnSpc>
              <a:buNone/>
            </a:pPr>
            <a:endParaRPr lang="en-US" sz="1600" b="1" u="sng" dirty="0">
              <a:ea typeface="+mj-ea"/>
              <a:cs typeface="+mj-cs"/>
            </a:endParaRPr>
          </a:p>
          <a:p>
            <a:pPr marL="0" indent="0" algn="ctr">
              <a:lnSpc>
                <a:spcPct val="80000"/>
              </a:lnSpc>
              <a:buNone/>
            </a:pPr>
            <a:r>
              <a:rPr lang="en-US" sz="1600" b="1" u="sng" dirty="0">
                <a:solidFill>
                  <a:srgbClr val="FF0000"/>
                </a:solidFill>
                <a:ea typeface="+mj-ea"/>
                <a:cs typeface="+mj-cs"/>
              </a:rPr>
              <a:t> classification:</a:t>
            </a:r>
          </a:p>
          <a:p>
            <a:pPr marL="0" indent="0" algn="ctr">
              <a:lnSpc>
                <a:spcPct val="80000"/>
              </a:lnSpc>
              <a:buNone/>
            </a:pPr>
            <a:r>
              <a:rPr lang="en-US" sz="1600" b="1" u="sng" dirty="0">
                <a:ea typeface="+mj-ea"/>
                <a:cs typeface="+mj-cs"/>
              </a:rPr>
              <a:t> </a:t>
            </a:r>
            <a:r>
              <a:rPr lang="en-US" sz="1600" b="1" dirty="0" err="1">
                <a:ea typeface="+mj-ea"/>
                <a:cs typeface="+mj-cs"/>
              </a:rPr>
              <a:t>Rosoideae</a:t>
            </a:r>
            <a:endParaRPr lang="en-US" sz="1600" b="1" dirty="0">
              <a:ea typeface="+mj-ea"/>
              <a:cs typeface="+mj-cs"/>
            </a:endParaRPr>
          </a:p>
          <a:p>
            <a:pPr marL="0" indent="0" algn="ctr">
              <a:lnSpc>
                <a:spcPct val="80000"/>
              </a:lnSpc>
              <a:buNone/>
            </a:pPr>
            <a:endParaRPr lang="en-US" sz="1600" b="1" u="sng" dirty="0">
              <a:ea typeface="+mj-ea"/>
              <a:cs typeface="+mj-cs"/>
            </a:endParaRPr>
          </a:p>
          <a:p>
            <a:pPr marL="0" indent="0" algn="ctr">
              <a:lnSpc>
                <a:spcPct val="80000"/>
              </a:lnSpc>
              <a:buNone/>
            </a:pPr>
            <a:r>
              <a:rPr lang="en-US" sz="1600" b="1" u="sng" dirty="0">
                <a:solidFill>
                  <a:srgbClr val="7030A0"/>
                </a:solidFill>
                <a:ea typeface="+mj-ea"/>
                <a:cs typeface="+mj-cs"/>
              </a:rPr>
              <a:t>Rank:</a:t>
            </a:r>
          </a:p>
          <a:p>
            <a:pPr marL="0" indent="0" algn="ctr">
              <a:lnSpc>
                <a:spcPct val="80000"/>
              </a:lnSpc>
              <a:buNone/>
            </a:pPr>
            <a:r>
              <a:rPr lang="en-US" sz="1600" b="1" dirty="0">
                <a:solidFill>
                  <a:srgbClr val="7030A0"/>
                </a:solidFill>
                <a:ea typeface="+mj-ea"/>
                <a:cs typeface="+mj-cs"/>
              </a:rPr>
              <a:t>  </a:t>
            </a:r>
            <a:r>
              <a:rPr lang="en-US" sz="1600" b="1" dirty="0">
                <a:ea typeface="+mj-ea"/>
                <a:cs typeface="+mj-cs"/>
              </a:rPr>
              <a:t>Genus</a:t>
            </a:r>
            <a:endParaRPr lang="en-US" sz="1600" b="1" u="sng" dirty="0">
              <a:ea typeface="+mj-ea"/>
              <a:cs typeface="+mj-cs"/>
            </a:endParaRPr>
          </a:p>
          <a:p>
            <a:pPr marL="0" indent="0" algn="ctr">
              <a:lnSpc>
                <a:spcPct val="80000"/>
              </a:lnSpc>
              <a:buNone/>
            </a:pPr>
            <a:r>
              <a:rPr lang="en-US" sz="1600" b="1" i="1" dirty="0">
                <a:ea typeface="+mj-ea"/>
                <a:cs typeface="+mj-cs"/>
              </a:rPr>
              <a:t>It help us to Reducing anxiety. A cup of rose tea can help to soothe anxiety and reduce stress, improving digestion, Soothing cramps, High in antioxidants, Contains antimicrobial </a:t>
            </a:r>
            <a:r>
              <a:rPr lang="en-US" sz="1600" b="1" i="1" dirty="0" err="1">
                <a:ea typeface="+mj-ea"/>
                <a:cs typeface="+mj-cs"/>
              </a:rPr>
              <a:t>propertie</a:t>
            </a:r>
            <a:r>
              <a:rPr lang="en-US" sz="1600" b="1" i="1" dirty="0">
                <a:ea typeface="+mj-ea"/>
                <a:cs typeface="+mj-cs"/>
              </a:rPr>
              <a:t>, Reducing inflammation ,High in antioxidants ,High in vitamin </a:t>
            </a:r>
            <a:r>
              <a:rPr lang="en-US" sz="1600" b="1" i="1" u="sng" dirty="0">
                <a:ea typeface="+mj-ea"/>
                <a:cs typeface="+mj-cs"/>
              </a:rPr>
              <a:t>C.</a:t>
            </a:r>
          </a:p>
        </p:txBody>
      </p:sp>
      <p:pic>
        <p:nvPicPr>
          <p:cNvPr id="6" name="Picture 5">
            <a:extLst>
              <a:ext uri="{FF2B5EF4-FFF2-40B4-BE49-F238E27FC236}">
                <a16:creationId xmlns:a16="http://schemas.microsoft.com/office/drawing/2014/main" id="{F9B95C97-55F2-2C93-B294-00DC6BCBB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9664"/>
            <a:ext cx="8062453" cy="6400800"/>
          </a:xfrm>
          <a:prstGeom prst="rect">
            <a:avLst/>
          </a:prstGeom>
          <a:ln>
            <a:noFill/>
          </a:ln>
          <a:effectLst>
            <a:softEdge rad="11250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44232" y="834992"/>
            <a:ext cx="3453803" cy="4923317"/>
          </a:xfrm>
        </p:spPr>
        <p:txBody>
          <a:bodyPr>
            <a:noAutofit/>
          </a:bodyPr>
          <a:lstStyle/>
          <a:p>
            <a:pPr algn="ctr">
              <a:buNone/>
            </a:pPr>
            <a:r>
              <a:rPr lang="en-US" sz="1600" b="1" dirty="0">
                <a:solidFill>
                  <a:srgbClr val="00B050"/>
                </a:solidFill>
                <a:latin typeface="+mn-lt"/>
              </a:rPr>
              <a:t> </a:t>
            </a:r>
            <a:r>
              <a:rPr lang="en-US" sz="1600" b="1" u="sng" dirty="0">
                <a:solidFill>
                  <a:srgbClr val="00B050"/>
                </a:solidFill>
                <a:latin typeface="+mn-lt"/>
              </a:rPr>
              <a:t>JATROPHA INTEGERRMIA</a:t>
            </a:r>
            <a:endParaRPr lang="en-US" sz="1600" b="1" u="sng" dirty="0">
              <a:solidFill>
                <a:srgbClr val="00B050"/>
              </a:solidFill>
              <a:ea typeface="+mj-ea"/>
              <a:cs typeface="+mj-cs"/>
            </a:endParaRPr>
          </a:p>
          <a:p>
            <a:pPr algn="ctr">
              <a:buNone/>
            </a:pPr>
            <a:r>
              <a:rPr lang="en-US" sz="1600" b="1" u="sng" dirty="0">
                <a:solidFill>
                  <a:srgbClr val="00B050"/>
                </a:solidFill>
                <a:ea typeface="+mj-ea"/>
                <a:cs typeface="+mj-cs"/>
              </a:rPr>
              <a:t>Scientific Name:</a:t>
            </a:r>
          </a:p>
          <a:p>
            <a:pPr algn="ctr">
              <a:buNone/>
            </a:pPr>
            <a:r>
              <a:rPr lang="en-US" sz="1600" b="1" dirty="0" err="1">
                <a:ea typeface="+mj-ea"/>
                <a:cs typeface="+mj-cs"/>
              </a:rPr>
              <a:t>Jatropha</a:t>
            </a:r>
            <a:r>
              <a:rPr lang="en-US" sz="1600" b="1" dirty="0">
                <a:ea typeface="+mj-ea"/>
                <a:cs typeface="+mj-cs"/>
              </a:rPr>
              <a:t> </a:t>
            </a:r>
            <a:r>
              <a:rPr lang="en-US" sz="1600" b="1" dirty="0" err="1">
                <a:ea typeface="+mj-ea"/>
                <a:cs typeface="+mj-cs"/>
              </a:rPr>
              <a:t>integerrima</a:t>
            </a:r>
            <a:endParaRPr lang="en-US" sz="1600" b="1" dirty="0">
              <a:ea typeface="+mj-ea"/>
              <a:cs typeface="+mj-cs"/>
            </a:endParaRPr>
          </a:p>
          <a:p>
            <a:pPr algn="ctr">
              <a:buNone/>
            </a:pPr>
            <a:r>
              <a:rPr lang="en-US" sz="1600" b="1" dirty="0">
                <a:ea typeface="+mj-ea"/>
                <a:cs typeface="+mj-cs"/>
              </a:rPr>
              <a:t>(commonly known as </a:t>
            </a:r>
            <a:r>
              <a:rPr lang="en-US" sz="1600" b="1" dirty="0" err="1">
                <a:ea typeface="+mj-ea"/>
                <a:cs typeface="+mj-cs"/>
              </a:rPr>
              <a:t>peregrina</a:t>
            </a:r>
            <a:r>
              <a:rPr lang="en-US" sz="1600" b="1" dirty="0">
                <a:ea typeface="+mj-ea"/>
                <a:cs typeface="+mj-cs"/>
              </a:rPr>
              <a:t> or spicy </a:t>
            </a:r>
            <a:r>
              <a:rPr lang="en-US" sz="1600" b="1" dirty="0" err="1">
                <a:ea typeface="+mj-ea"/>
                <a:cs typeface="+mj-cs"/>
              </a:rPr>
              <a:t>jatropha</a:t>
            </a:r>
            <a:r>
              <a:rPr lang="en-US" sz="1600" b="1" dirty="0">
                <a:ea typeface="+mj-ea"/>
                <a:cs typeface="+mj-cs"/>
              </a:rPr>
              <a:t>)</a:t>
            </a:r>
          </a:p>
          <a:p>
            <a:pPr algn="ctr">
              <a:buNone/>
            </a:pPr>
            <a:r>
              <a:rPr lang="en-US" sz="1600" b="1" dirty="0">
                <a:ea typeface="+mj-ea"/>
                <a:cs typeface="+mj-cs"/>
              </a:rPr>
              <a:t> species</a:t>
            </a:r>
          </a:p>
          <a:p>
            <a:pPr algn="ctr">
              <a:buNone/>
            </a:pPr>
            <a:r>
              <a:rPr lang="en-US" sz="1600" b="1" dirty="0">
                <a:ea typeface="+mj-ea"/>
                <a:cs typeface="+mj-cs"/>
              </a:rPr>
              <a:t> flowering plant</a:t>
            </a:r>
          </a:p>
          <a:p>
            <a:pPr algn="ctr">
              <a:buNone/>
            </a:pPr>
            <a:r>
              <a:rPr lang="en-US" sz="1600" b="1" u="sng" dirty="0">
                <a:solidFill>
                  <a:srgbClr val="FF0000"/>
                </a:solidFill>
                <a:ea typeface="+mj-ea"/>
                <a:cs typeface="+mj-cs"/>
              </a:rPr>
              <a:t> Family:</a:t>
            </a:r>
          </a:p>
          <a:p>
            <a:pPr algn="ctr">
              <a:buNone/>
            </a:pPr>
            <a:r>
              <a:rPr lang="en-US" sz="1600" b="1" dirty="0">
                <a:ea typeface="+mj-ea"/>
                <a:cs typeface="+mj-cs"/>
              </a:rPr>
              <a:t> </a:t>
            </a:r>
            <a:r>
              <a:rPr lang="en-US" sz="1600" b="1" dirty="0" err="1">
                <a:ea typeface="+mj-ea"/>
                <a:cs typeface="+mj-cs"/>
              </a:rPr>
              <a:t>Euphorbiaceae</a:t>
            </a:r>
            <a:endParaRPr lang="en-US" sz="1600" b="1" dirty="0">
              <a:ea typeface="+mj-ea"/>
              <a:cs typeface="+mj-cs"/>
            </a:endParaRPr>
          </a:p>
          <a:p>
            <a:pPr algn="ctr">
              <a:buNone/>
            </a:pPr>
            <a:r>
              <a:rPr lang="en-US" sz="1600" b="1" u="sng" dirty="0">
                <a:solidFill>
                  <a:srgbClr val="7030A0"/>
                </a:solidFill>
                <a:ea typeface="+mj-ea"/>
                <a:cs typeface="+mj-cs"/>
              </a:rPr>
              <a:t>Species: </a:t>
            </a:r>
          </a:p>
          <a:p>
            <a:pPr marL="6350" indent="-6350" algn="ctr">
              <a:buNone/>
            </a:pPr>
            <a:r>
              <a:rPr lang="en-US" sz="1600" b="1" i="1" dirty="0">
                <a:ea typeface="+mj-ea"/>
                <a:cs typeface="+mj-cs"/>
              </a:rPr>
              <a:t>J. </a:t>
            </a:r>
            <a:r>
              <a:rPr lang="en-US" sz="1600" b="1" i="1" dirty="0" err="1">
                <a:ea typeface="+mj-ea"/>
                <a:cs typeface="+mj-cs"/>
              </a:rPr>
              <a:t>Integerrima</a:t>
            </a:r>
            <a:endParaRPr lang="en-US" sz="1600" b="1" i="1" dirty="0">
              <a:ea typeface="+mj-ea"/>
              <a:cs typeface="+mj-cs"/>
            </a:endParaRPr>
          </a:p>
          <a:p>
            <a:pPr marL="112713" indent="-4763">
              <a:buNone/>
            </a:pPr>
            <a:r>
              <a:rPr lang="en-US" sz="1600" b="1" i="1" dirty="0">
                <a:ea typeface="+mj-ea"/>
                <a:cs typeface="+mj-cs"/>
              </a:rPr>
              <a:t>The latex of Jatropha contains an alkaloid known as “</a:t>
            </a:r>
            <a:r>
              <a:rPr lang="en-US" sz="1600" b="1" i="1" dirty="0" err="1">
                <a:ea typeface="+mj-ea"/>
                <a:cs typeface="+mj-cs"/>
              </a:rPr>
              <a:t>Jatrophine</a:t>
            </a:r>
            <a:r>
              <a:rPr lang="en-US" sz="1600" b="1" i="1" dirty="0">
                <a:ea typeface="+mj-ea"/>
                <a:cs typeface="+mj-cs"/>
              </a:rPr>
              <a:t>” which is believed to have anti-cancer properties. It is also used for skin diseases, rheumatism and for sores on domestic livestock . The white latex serves as a disinfectant in mouth infections in children.</a:t>
            </a:r>
          </a:p>
        </p:txBody>
      </p:sp>
      <p:pic>
        <p:nvPicPr>
          <p:cNvPr id="5" name="Picture 4">
            <a:extLst>
              <a:ext uri="{FF2B5EF4-FFF2-40B4-BE49-F238E27FC236}">
                <a16:creationId xmlns:a16="http://schemas.microsoft.com/office/drawing/2014/main" id="{811A0580-D33C-F12C-416C-8CA3165D3F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669161" cy="6469626"/>
          </a:xfrm>
          <a:prstGeom prst="rect">
            <a:avLst/>
          </a:prstGeom>
          <a:ln>
            <a:noFill/>
          </a:ln>
          <a:effectLst>
            <a:softEdge rad="1125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2B513-E652-2B9B-78B5-99452AFD00EC}"/>
              </a:ext>
            </a:extLst>
          </p:cNvPr>
          <p:cNvSpPr>
            <a:spLocks noGrp="1"/>
          </p:cNvSpPr>
          <p:nvPr>
            <p:ph type="ctrTitle"/>
          </p:nvPr>
        </p:nvSpPr>
        <p:spPr>
          <a:xfrm>
            <a:off x="8820727" y="1139350"/>
            <a:ext cx="3260436" cy="4864286"/>
          </a:xfrm>
        </p:spPr>
        <p:txBody>
          <a:bodyPr anchor="t">
            <a:normAutofit/>
          </a:bodyPr>
          <a:lstStyle/>
          <a:p>
            <a:r>
              <a:rPr lang="en-US" sz="1600" b="1" u="sng" dirty="0">
                <a:solidFill>
                  <a:srgbClr val="00B050"/>
                </a:solidFill>
                <a:latin typeface="+mn-lt"/>
              </a:rPr>
              <a:t>SCIENTIFIC NAME</a:t>
            </a:r>
            <a:br>
              <a:rPr lang="en-US" sz="1600" i="1" dirty="0">
                <a:solidFill>
                  <a:srgbClr val="0070C0"/>
                </a:solidFill>
                <a:effectLst>
                  <a:outerShdw blurRad="38100" dist="38100" dir="2700000" algn="tl">
                    <a:srgbClr val="000000">
                      <a:alpha val="43137"/>
                    </a:srgbClr>
                  </a:outerShdw>
                </a:effectLst>
                <a:latin typeface="+mn-lt"/>
              </a:rPr>
            </a:br>
            <a:r>
              <a:rPr lang="en-US" sz="1600" b="1" i="1" dirty="0" err="1">
                <a:effectLst>
                  <a:outerShdw blurRad="38100" dist="38100" dir="2700000" algn="tl">
                    <a:srgbClr val="000000">
                      <a:alpha val="43137"/>
                    </a:srgbClr>
                  </a:outerShdw>
                </a:effectLst>
                <a:latin typeface="+mn-lt"/>
              </a:rPr>
              <a:t>Linum</a:t>
            </a:r>
            <a:r>
              <a:rPr lang="en-US" sz="1600" b="1" i="1" dirty="0">
                <a:effectLst>
                  <a:outerShdw blurRad="38100" dist="38100" dir="2700000" algn="tl">
                    <a:srgbClr val="000000">
                      <a:alpha val="43137"/>
                    </a:srgbClr>
                  </a:outerShdw>
                </a:effectLst>
                <a:latin typeface="+mn-lt"/>
              </a:rPr>
              <a:t> </a:t>
            </a:r>
            <a:r>
              <a:rPr lang="en-US" sz="1600" b="1" i="1" dirty="0" err="1">
                <a:effectLst>
                  <a:outerShdw blurRad="38100" dist="38100" dir="2700000" algn="tl">
                    <a:srgbClr val="000000">
                      <a:alpha val="43137"/>
                    </a:srgbClr>
                  </a:outerShdw>
                </a:effectLst>
                <a:latin typeface="+mn-lt"/>
              </a:rPr>
              <a:t>Usitatissimun</a:t>
            </a:r>
            <a:br>
              <a:rPr lang="en-US" sz="1600" i="1" dirty="0">
                <a:solidFill>
                  <a:srgbClr val="0070C0"/>
                </a:solidFill>
                <a:effectLst>
                  <a:outerShdw blurRad="38100" dist="38100" dir="2700000" algn="tl">
                    <a:srgbClr val="000000">
                      <a:alpha val="43137"/>
                    </a:srgbClr>
                  </a:outerShdw>
                </a:effectLst>
              </a:rPr>
            </a:br>
            <a:br>
              <a:rPr lang="en-US" sz="1600" i="1" dirty="0">
                <a:solidFill>
                  <a:srgbClr val="0070C0"/>
                </a:solidFill>
              </a:rPr>
            </a:br>
            <a:r>
              <a:rPr lang="en-US" sz="1600" b="1" i="1" u="sng" dirty="0">
                <a:solidFill>
                  <a:srgbClr val="FF0000"/>
                </a:solidFill>
                <a:effectLst>
                  <a:outerShdw blurRad="38100" dist="38100" dir="2700000" algn="tl">
                    <a:srgbClr val="000000">
                      <a:alpha val="43137"/>
                    </a:srgbClr>
                  </a:outerShdw>
                </a:effectLst>
                <a:latin typeface="+mn-lt"/>
              </a:rPr>
              <a:t>COMMON NAME</a:t>
            </a:r>
            <a:br>
              <a:rPr lang="en-US" sz="1600" i="1" dirty="0">
                <a:solidFill>
                  <a:srgbClr val="0070C0"/>
                </a:solidFill>
                <a:latin typeface="+mn-lt"/>
              </a:rPr>
            </a:br>
            <a:r>
              <a:rPr lang="en-US" sz="1600" b="1" i="1" dirty="0">
                <a:latin typeface="+mn-lt"/>
              </a:rPr>
              <a:t>common flax</a:t>
            </a:r>
            <a:br>
              <a:rPr lang="en-US" sz="1600" b="1" i="1" dirty="0">
                <a:latin typeface="+mn-lt"/>
              </a:rPr>
            </a:br>
            <a:r>
              <a:rPr lang="en-US" sz="1600" b="1" i="1" dirty="0">
                <a:latin typeface="+mn-lt"/>
              </a:rPr>
              <a:t>(</a:t>
            </a:r>
            <a:r>
              <a:rPr lang="en-US" sz="1600" b="1" i="1" dirty="0" err="1">
                <a:latin typeface="+mn-lt"/>
              </a:rPr>
              <a:t>Aalsi</a:t>
            </a:r>
            <a:r>
              <a:rPr lang="en-US" sz="1600" b="1" i="1" dirty="0">
                <a:latin typeface="+mn-lt"/>
              </a:rPr>
              <a:t>)</a:t>
            </a:r>
            <a:br>
              <a:rPr lang="en-US" sz="1600" b="1" i="1" dirty="0">
                <a:latin typeface="+mn-lt"/>
              </a:rPr>
            </a:br>
            <a:br>
              <a:rPr lang="en-US" sz="1600" i="1" dirty="0">
                <a:solidFill>
                  <a:srgbClr val="0070C0"/>
                </a:solidFill>
              </a:rPr>
            </a:br>
            <a:r>
              <a:rPr lang="en-US" sz="1600" b="1" i="1" u="sng" dirty="0">
                <a:solidFill>
                  <a:srgbClr val="7030A0"/>
                </a:solidFill>
                <a:effectLst>
                  <a:outerShdw blurRad="38100" dist="38100" dir="2700000" algn="tl">
                    <a:srgbClr val="000000">
                      <a:alpha val="43137"/>
                    </a:srgbClr>
                  </a:outerShdw>
                </a:effectLst>
                <a:latin typeface="+mn-lt"/>
              </a:rPr>
              <a:t>INTERESTING FACT</a:t>
            </a:r>
            <a:br>
              <a:rPr lang="en-US" sz="1600" b="1" i="1" u="sng" dirty="0">
                <a:solidFill>
                  <a:srgbClr val="7030A0"/>
                </a:solidFill>
                <a:effectLst>
                  <a:outerShdw blurRad="38100" dist="38100" dir="2700000" algn="tl">
                    <a:srgbClr val="000000">
                      <a:alpha val="43137"/>
                    </a:srgbClr>
                  </a:outerShdw>
                </a:effectLst>
              </a:rPr>
            </a:br>
            <a:br>
              <a:rPr lang="en-US" sz="1600" i="1" dirty="0">
                <a:solidFill>
                  <a:srgbClr val="0070C0"/>
                </a:solidFill>
              </a:rPr>
            </a:br>
            <a:r>
              <a:rPr lang="en-US" sz="1600" b="1" i="1" dirty="0">
                <a:latin typeface="+mn-lt"/>
                <a:cs typeface="Calibri" panose="020F0502020204030204" pitchFamily="34" charset="0"/>
              </a:rPr>
              <a:t>Flaxseed is commonly used to improve digestive health or relieve constipation. Flaxseed may also help lower total blood cholesterol and low-density lipoprotein (LDL, or "bad") cholesterol levels, which may help reduce the risk of heart disease</a:t>
            </a:r>
            <a:r>
              <a:rPr lang="en-US" sz="1600" i="1"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IN" sz="1600" i="1"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292C5F0-FCDC-4D01-13AE-48D10AA340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922" y="0"/>
            <a:ext cx="8328025" cy="6548284"/>
          </a:xfrm>
          <a:prstGeom prst="rect">
            <a:avLst/>
          </a:prstGeom>
          <a:ln>
            <a:noFill/>
          </a:ln>
          <a:effectLst>
            <a:softEdge rad="112500"/>
          </a:effectLst>
        </p:spPr>
      </p:pic>
    </p:spTree>
    <p:extLst>
      <p:ext uri="{BB962C8B-B14F-4D97-AF65-F5344CB8AC3E}">
        <p14:creationId xmlns:p14="http://schemas.microsoft.com/office/powerpoint/2010/main" val="34962021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14718"/>
            <a:ext cx="10972800" cy="1143000"/>
          </a:xfrm>
        </p:spPr>
        <p:txBody>
          <a:bodyPr>
            <a:noAutofit/>
          </a:bodyPr>
          <a:lstStyle/>
          <a:p>
            <a:br>
              <a:rPr lang="en-US" sz="4000" b="1" dirty="0">
                <a:solidFill>
                  <a:srgbClr val="0070C0"/>
                </a:solidFill>
                <a:latin typeface="Bahnschrift SemiBold" pitchFamily="34" charset="0"/>
              </a:rPr>
            </a:br>
            <a:endParaRPr lang="en-US" sz="4000" b="1" dirty="0">
              <a:solidFill>
                <a:srgbClr val="0070C0"/>
              </a:solidFill>
              <a:latin typeface="Bahnschrift SemiBold" pitchFamily="34" charset="0"/>
            </a:endParaRPr>
          </a:p>
        </p:txBody>
      </p:sp>
      <p:sp>
        <p:nvSpPr>
          <p:cNvPr id="4" name="Rectangle 3"/>
          <p:cNvSpPr/>
          <p:nvPr/>
        </p:nvSpPr>
        <p:spPr>
          <a:xfrm>
            <a:off x="8740877" y="1049635"/>
            <a:ext cx="3290701" cy="4401205"/>
          </a:xfrm>
          <a:prstGeom prst="rect">
            <a:avLst/>
          </a:prstGeom>
        </p:spPr>
        <p:txBody>
          <a:bodyPr wrap="square">
            <a:spAutoFit/>
          </a:bodyPr>
          <a:lstStyle/>
          <a:p>
            <a:r>
              <a:rPr lang="en-US" sz="4000" b="1" dirty="0">
                <a:solidFill>
                  <a:srgbClr val="0070C0"/>
                </a:solidFill>
                <a:latin typeface="Bahnschrift SemiBold" pitchFamily="34" charset="0"/>
              </a:rPr>
              <a:t> 	</a:t>
            </a:r>
            <a:r>
              <a:rPr lang="en-US" sz="4000" b="1" u="sng" dirty="0">
                <a:solidFill>
                  <a:srgbClr val="0070C0"/>
                </a:solidFill>
                <a:latin typeface="Bahnschrift SemiBold" pitchFamily="34" charset="0"/>
              </a:rPr>
              <a:t> </a:t>
            </a:r>
            <a:r>
              <a:rPr lang="en-US" sz="1600" b="1" i="1" u="sng" dirty="0">
                <a:solidFill>
                  <a:srgbClr val="00B050"/>
                </a:solidFill>
                <a:latin typeface="+mn-lt"/>
              </a:rPr>
              <a:t>POPPY PLANT </a:t>
            </a:r>
            <a:endParaRPr lang="en-US" sz="1600" b="1" u="sng" dirty="0">
              <a:solidFill>
                <a:srgbClr val="00B050"/>
              </a:solidFill>
            </a:endParaRPr>
          </a:p>
          <a:p>
            <a:pPr algn="ctr"/>
            <a:r>
              <a:rPr lang="en-US" sz="1600" b="1" i="1" u="sng" dirty="0">
                <a:solidFill>
                  <a:srgbClr val="00B050"/>
                </a:solidFill>
              </a:rPr>
              <a:t>Scientific name:</a:t>
            </a:r>
          </a:p>
          <a:p>
            <a:pPr algn="ctr"/>
            <a:r>
              <a:rPr lang="en-US" sz="1600" b="1" i="1" dirty="0">
                <a:solidFill>
                  <a:srgbClr val="0070C0"/>
                </a:solidFill>
              </a:rPr>
              <a:t> </a:t>
            </a:r>
            <a:r>
              <a:rPr lang="en-US" sz="1600" b="1" i="1" dirty="0"/>
              <a:t>Papaver </a:t>
            </a:r>
            <a:r>
              <a:rPr lang="en-US" sz="1600" b="1" i="1" dirty="0" err="1"/>
              <a:t>somniferum</a:t>
            </a:r>
            <a:endParaRPr lang="en-US" sz="1600" b="1" i="1" dirty="0"/>
          </a:p>
          <a:p>
            <a:pPr algn="ctr"/>
            <a:endParaRPr lang="en-US" sz="1600" b="1" i="1" dirty="0">
              <a:solidFill>
                <a:srgbClr val="0070C0"/>
              </a:solidFill>
            </a:endParaRPr>
          </a:p>
          <a:p>
            <a:pPr algn="ctr"/>
            <a:r>
              <a:rPr lang="en-US" sz="1600" b="1" i="1" u="sng" dirty="0">
                <a:solidFill>
                  <a:srgbClr val="FF0000"/>
                </a:solidFill>
              </a:rPr>
              <a:t>Family:</a:t>
            </a:r>
          </a:p>
          <a:p>
            <a:pPr algn="ctr"/>
            <a:r>
              <a:rPr lang="en-US" sz="1600" b="1" i="1" dirty="0"/>
              <a:t> </a:t>
            </a:r>
            <a:r>
              <a:rPr lang="en-US" sz="1600" b="1" i="1" dirty="0" err="1"/>
              <a:t>Papaveraceae</a:t>
            </a:r>
            <a:endParaRPr lang="en-US" sz="1600" b="1" i="1" dirty="0"/>
          </a:p>
          <a:p>
            <a:pPr algn="ctr"/>
            <a:endParaRPr lang="en-US" sz="1600" b="1" i="1" dirty="0"/>
          </a:p>
          <a:p>
            <a:pPr algn="ctr"/>
            <a:r>
              <a:rPr lang="en-US" sz="1600" b="1" i="1" u="sng" dirty="0">
                <a:solidFill>
                  <a:srgbClr val="7030A0"/>
                </a:solidFill>
              </a:rPr>
              <a:t>Kingdom: </a:t>
            </a:r>
          </a:p>
          <a:p>
            <a:pPr algn="ctr"/>
            <a:r>
              <a:rPr lang="en-US" sz="1600" b="1" i="1" dirty="0" err="1"/>
              <a:t>Plantae</a:t>
            </a:r>
            <a:endParaRPr lang="en-US" sz="1600" b="1" i="1" dirty="0"/>
          </a:p>
          <a:p>
            <a:pPr algn="ctr"/>
            <a:endParaRPr lang="en-US" sz="1600" b="1" i="1" dirty="0"/>
          </a:p>
          <a:p>
            <a:pPr algn="ctr"/>
            <a:r>
              <a:rPr lang="en-US" sz="1600" b="1" i="1" dirty="0"/>
              <a:t>The flower part of the poppy plant is used to obtain the drug "</a:t>
            </a:r>
            <a:r>
              <a:rPr lang="en-US" sz="1600" b="1" i="1" dirty="0" err="1"/>
              <a:t>Smack".The</a:t>
            </a:r>
            <a:r>
              <a:rPr lang="en-US" sz="1600" b="1" i="1" dirty="0"/>
              <a:t> poppy plant, </a:t>
            </a:r>
            <a:r>
              <a:rPr lang="en-US" sz="1600" b="1" i="1" dirty="0" err="1"/>
              <a:t>Papaver</a:t>
            </a:r>
            <a:r>
              <a:rPr lang="en-US" sz="1600" b="1" i="1" dirty="0"/>
              <a:t> </a:t>
            </a:r>
            <a:r>
              <a:rPr lang="en-US" sz="1600" b="1" i="1" dirty="0" err="1"/>
              <a:t>somniferum</a:t>
            </a:r>
            <a:r>
              <a:rPr lang="en-US" sz="1600" b="1" i="1" dirty="0"/>
              <a:t>, produces opium, a powerful narcotic whose derivatives include morphine, codeine, heroin, and </a:t>
            </a:r>
            <a:r>
              <a:rPr lang="en-US" sz="1600" b="1" i="1" dirty="0" err="1"/>
              <a:t>oxycodone</a:t>
            </a:r>
            <a:r>
              <a:rPr lang="en-US" sz="1600" b="1" i="1" dirty="0">
                <a:solidFill>
                  <a:srgbClr val="0070C0"/>
                </a:solidFill>
              </a:rPr>
              <a:t>.</a:t>
            </a:r>
          </a:p>
        </p:txBody>
      </p:sp>
      <p:pic>
        <p:nvPicPr>
          <p:cNvPr id="8" name="Content Placeholder 7">
            <a:extLst>
              <a:ext uri="{FF2B5EF4-FFF2-40B4-BE49-F238E27FC236}">
                <a16:creationId xmlns:a16="http://schemas.microsoft.com/office/drawing/2014/main" id="{0BB6E111-2D7C-443F-3D6D-F01E55B9FF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7728155" cy="6400800"/>
          </a:xfrm>
          <a:prstGeom prst="rect">
            <a:avLst/>
          </a:prstGeom>
          <a:ln>
            <a:noFill/>
          </a:ln>
          <a:effectLst>
            <a:softEdge rad="11250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84323-7A4A-443B-B51D-5E9F77B9B21C}"/>
              </a:ext>
            </a:extLst>
          </p:cNvPr>
          <p:cNvSpPr>
            <a:spLocks noGrp="1"/>
          </p:cNvSpPr>
          <p:nvPr>
            <p:ph type="title"/>
          </p:nvPr>
        </p:nvSpPr>
        <p:spPr>
          <a:xfrm>
            <a:off x="9368346" y="1154275"/>
            <a:ext cx="2155476" cy="1607398"/>
          </a:xfrm>
        </p:spPr>
        <p:txBody>
          <a:bodyPr>
            <a:normAutofit/>
          </a:bodyPr>
          <a:lstStyle/>
          <a:p>
            <a:pPr algn="ctr"/>
            <a:r>
              <a:rPr lang="en-US" sz="1600" b="1" u="sng" dirty="0">
                <a:solidFill>
                  <a:srgbClr val="00B050"/>
                </a:solidFill>
                <a:latin typeface="+mn-lt"/>
              </a:rPr>
              <a:t>Scientific Name</a:t>
            </a:r>
            <a:r>
              <a:rPr lang="en-US" sz="1600" u="sng" dirty="0">
                <a:solidFill>
                  <a:srgbClr val="00B050"/>
                </a:solidFill>
                <a:latin typeface="+mn-lt"/>
              </a:rPr>
              <a:t>: </a:t>
            </a:r>
            <a:br>
              <a:rPr lang="en-US" sz="1600" i="1" dirty="0">
                <a:solidFill>
                  <a:srgbClr val="00B050"/>
                </a:solidFill>
                <a:latin typeface="+mn-lt"/>
              </a:rPr>
            </a:br>
            <a:r>
              <a:rPr lang="en-US" sz="1600" i="1" dirty="0">
                <a:latin typeface="+mn-lt"/>
              </a:rPr>
              <a:t>Sabal minor</a:t>
            </a:r>
            <a:br>
              <a:rPr lang="en-US" sz="1600" i="1" dirty="0">
                <a:latin typeface="+mn-lt"/>
              </a:rPr>
            </a:br>
            <a:br>
              <a:rPr lang="en-US" sz="1600" i="1" dirty="0">
                <a:solidFill>
                  <a:srgbClr val="0070C0"/>
                </a:solidFill>
                <a:latin typeface="Bahnschrift SemiBold" pitchFamily="34" charset="0"/>
              </a:rPr>
            </a:br>
            <a:r>
              <a:rPr lang="en-US" sz="1600" b="1" i="1" u="sng" dirty="0">
                <a:solidFill>
                  <a:srgbClr val="FF0000"/>
                </a:solidFill>
                <a:latin typeface="Bahnschrift SemiBold" pitchFamily="34" charset="0"/>
              </a:rPr>
              <a:t>Common Name</a:t>
            </a:r>
            <a:r>
              <a:rPr lang="en-US" sz="1600" i="1" u="sng" dirty="0">
                <a:solidFill>
                  <a:srgbClr val="0070C0"/>
                </a:solidFill>
                <a:latin typeface="Bahnschrift SemiBold" pitchFamily="34" charset="0"/>
              </a:rPr>
              <a:t> </a:t>
            </a:r>
            <a:br>
              <a:rPr lang="en-US" sz="1600" i="1" dirty="0">
                <a:solidFill>
                  <a:srgbClr val="0070C0"/>
                </a:solidFill>
                <a:latin typeface="Bahnschrift SemiBold" pitchFamily="34" charset="0"/>
              </a:rPr>
            </a:br>
            <a:r>
              <a:rPr lang="en-US" sz="1600" i="1" dirty="0">
                <a:latin typeface="+mn-lt"/>
              </a:rPr>
              <a:t>Dwarf palmetto</a:t>
            </a:r>
            <a:endParaRPr lang="en-IN" sz="1600" i="1" dirty="0">
              <a:latin typeface="+mn-lt"/>
            </a:endParaRPr>
          </a:p>
        </p:txBody>
      </p:sp>
      <p:pic>
        <p:nvPicPr>
          <p:cNvPr id="6" name="Content Placeholder 5">
            <a:extLst>
              <a:ext uri="{FF2B5EF4-FFF2-40B4-BE49-F238E27FC236}">
                <a16:creationId xmlns:a16="http://schemas.microsoft.com/office/drawing/2014/main" id="{B1A734E2-B145-48E1-B931-AB9EC489A9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37" y="192505"/>
            <a:ext cx="8363842" cy="6272463"/>
          </a:xfrm>
        </p:spPr>
      </p:pic>
      <p:sp>
        <p:nvSpPr>
          <p:cNvPr id="4" name="Text Placeholder 3">
            <a:extLst>
              <a:ext uri="{FF2B5EF4-FFF2-40B4-BE49-F238E27FC236}">
                <a16:creationId xmlns:a16="http://schemas.microsoft.com/office/drawing/2014/main" id="{2078C57A-15E2-4272-9B6B-1848D77AE78D}"/>
              </a:ext>
            </a:extLst>
          </p:cNvPr>
          <p:cNvSpPr>
            <a:spLocks noGrp="1"/>
          </p:cNvSpPr>
          <p:nvPr>
            <p:ph type="body" sz="half" idx="2"/>
          </p:nvPr>
        </p:nvSpPr>
        <p:spPr>
          <a:xfrm>
            <a:off x="9264072" y="2998570"/>
            <a:ext cx="2604168" cy="2705155"/>
          </a:xfrm>
        </p:spPr>
        <p:txBody>
          <a:bodyPr>
            <a:noAutofit/>
          </a:bodyPr>
          <a:lstStyle/>
          <a:p>
            <a:pPr algn="ctr"/>
            <a:r>
              <a:rPr lang="en-US" sz="1600" b="1" i="1" u="sng" dirty="0">
                <a:solidFill>
                  <a:srgbClr val="7030A0"/>
                </a:solidFill>
                <a:latin typeface="Bahnschrift SemiBold" pitchFamily="34" charset="0"/>
              </a:rPr>
              <a:t>Interesting fact:</a:t>
            </a:r>
            <a:br>
              <a:rPr lang="en-US" sz="1600" b="1" i="1" u="sng" dirty="0">
                <a:solidFill>
                  <a:srgbClr val="0070C0"/>
                </a:solidFill>
                <a:latin typeface="Bahnschrift SemiBold" pitchFamily="34" charset="0"/>
              </a:rPr>
            </a:br>
            <a:r>
              <a:rPr lang="en-US" sz="1600" b="1" i="1" dirty="0"/>
              <a:t>Native American tribes were known for using the dwarf palm for medicine and food. The Houma sliced the roots and baked them like a type of bread. They also used the dried roots in a decoction for the treatment of high blood pressure and kidney and urinary problem.</a:t>
            </a:r>
            <a:endParaRPr lang="en-IN" sz="1600" b="1" i="1" dirty="0"/>
          </a:p>
        </p:txBody>
      </p:sp>
    </p:spTree>
    <p:extLst>
      <p:ext uri="{BB962C8B-B14F-4D97-AF65-F5344CB8AC3E}">
        <p14:creationId xmlns:p14="http://schemas.microsoft.com/office/powerpoint/2010/main" val="2473371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8480B-7A63-479C-A774-63EF1E97A02D}"/>
              </a:ext>
            </a:extLst>
          </p:cNvPr>
          <p:cNvSpPr>
            <a:spLocks noGrp="1"/>
          </p:cNvSpPr>
          <p:nvPr>
            <p:ph type="title"/>
          </p:nvPr>
        </p:nvSpPr>
        <p:spPr>
          <a:xfrm>
            <a:off x="9873672" y="932688"/>
            <a:ext cx="1564346" cy="1819748"/>
          </a:xfrm>
        </p:spPr>
        <p:txBody>
          <a:bodyPr>
            <a:normAutofit/>
          </a:bodyPr>
          <a:lstStyle/>
          <a:p>
            <a:pPr algn="ctr"/>
            <a:r>
              <a:rPr lang="en-IN" sz="1600" i="1" u="sng" dirty="0">
                <a:solidFill>
                  <a:srgbClr val="00B050"/>
                </a:solidFill>
                <a:latin typeface="+mn-lt"/>
                <a:ea typeface="+mn-ea"/>
                <a:cs typeface="+mn-cs"/>
              </a:rPr>
              <a:t>Scientific Name: </a:t>
            </a:r>
            <a:br>
              <a:rPr lang="en-IN" sz="1600" i="1" u="sng" dirty="0">
                <a:solidFill>
                  <a:srgbClr val="7030A0"/>
                </a:solidFill>
                <a:latin typeface="+mn-lt"/>
                <a:ea typeface="+mn-ea"/>
                <a:cs typeface="+mn-cs"/>
              </a:rPr>
            </a:br>
            <a:r>
              <a:rPr lang="en-IN" sz="1600" i="1" dirty="0" err="1">
                <a:latin typeface="+mn-lt"/>
                <a:ea typeface="+mn-ea"/>
                <a:cs typeface="+mn-cs"/>
              </a:rPr>
              <a:t>Crossandra</a:t>
            </a:r>
            <a:r>
              <a:rPr lang="en-IN" sz="1600" i="1" dirty="0">
                <a:latin typeface="+mn-lt"/>
                <a:ea typeface="+mn-ea"/>
                <a:cs typeface="+mn-cs"/>
              </a:rPr>
              <a:t>    </a:t>
            </a:r>
            <a:r>
              <a:rPr lang="en-IN" sz="1600" i="1" u="sng" dirty="0">
                <a:solidFill>
                  <a:srgbClr val="7030A0"/>
                </a:solidFill>
                <a:latin typeface="+mn-lt"/>
                <a:ea typeface="+mn-ea"/>
                <a:cs typeface="+mn-cs"/>
              </a:rPr>
              <a:t>                </a:t>
            </a:r>
            <a:br>
              <a:rPr lang="en-IN" sz="1600" i="1" u="sng" dirty="0">
                <a:solidFill>
                  <a:srgbClr val="7030A0"/>
                </a:solidFill>
                <a:latin typeface="+mn-lt"/>
                <a:ea typeface="+mn-ea"/>
                <a:cs typeface="+mn-cs"/>
              </a:rPr>
            </a:br>
            <a:br>
              <a:rPr lang="en-IN" sz="1600" i="1" u="sng" dirty="0">
                <a:solidFill>
                  <a:srgbClr val="7030A0"/>
                </a:solidFill>
                <a:latin typeface="+mn-lt"/>
                <a:ea typeface="+mn-ea"/>
                <a:cs typeface="+mn-cs"/>
              </a:rPr>
            </a:br>
            <a:r>
              <a:rPr lang="en-IN" sz="1600" i="1" u="sng" dirty="0">
                <a:solidFill>
                  <a:srgbClr val="FF0000"/>
                </a:solidFill>
                <a:latin typeface="+mn-lt"/>
                <a:ea typeface="+mn-ea"/>
                <a:cs typeface="+mn-cs"/>
              </a:rPr>
              <a:t>Common Name: </a:t>
            </a:r>
            <a:br>
              <a:rPr lang="en-IN" sz="1600" i="1" u="sng" dirty="0">
                <a:solidFill>
                  <a:srgbClr val="7030A0"/>
                </a:solidFill>
                <a:latin typeface="+mn-lt"/>
                <a:ea typeface="+mn-ea"/>
                <a:cs typeface="+mn-cs"/>
              </a:rPr>
            </a:br>
            <a:r>
              <a:rPr lang="en-IN" sz="1600" i="1" dirty="0">
                <a:latin typeface="+mn-lt"/>
                <a:ea typeface="+mn-ea"/>
                <a:cs typeface="+mn-cs"/>
              </a:rPr>
              <a:t>firecracker plant </a:t>
            </a:r>
          </a:p>
        </p:txBody>
      </p:sp>
      <p:pic>
        <p:nvPicPr>
          <p:cNvPr id="6" name="Content Placeholder 5">
            <a:extLst>
              <a:ext uri="{FF2B5EF4-FFF2-40B4-BE49-F238E27FC236}">
                <a16:creationId xmlns:a16="http://schemas.microsoft.com/office/drawing/2014/main" id="{32736EB2-67B9-4254-B95A-B6D4F0C1255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615"/>
            <a:ext cx="8401050" cy="6489358"/>
          </a:xfrm>
        </p:spPr>
      </p:pic>
      <p:sp>
        <p:nvSpPr>
          <p:cNvPr id="4" name="Text Placeholder 3">
            <a:extLst>
              <a:ext uri="{FF2B5EF4-FFF2-40B4-BE49-F238E27FC236}">
                <a16:creationId xmlns:a16="http://schemas.microsoft.com/office/drawing/2014/main" id="{1C5A3CC2-532E-4FD5-A30E-2A5BEC1026FD}"/>
              </a:ext>
            </a:extLst>
          </p:cNvPr>
          <p:cNvSpPr>
            <a:spLocks noGrp="1"/>
          </p:cNvSpPr>
          <p:nvPr>
            <p:ph type="body" sz="half" idx="2"/>
          </p:nvPr>
        </p:nvSpPr>
        <p:spPr>
          <a:xfrm>
            <a:off x="9319491" y="2930090"/>
            <a:ext cx="2586182" cy="2824165"/>
          </a:xfrm>
        </p:spPr>
        <p:txBody>
          <a:bodyPr>
            <a:noAutofit/>
          </a:bodyPr>
          <a:lstStyle/>
          <a:p>
            <a:pPr algn="ctr"/>
            <a:r>
              <a:rPr lang="en-IN" sz="1600" b="1" i="1" u="sng" dirty="0">
                <a:solidFill>
                  <a:srgbClr val="7030A0"/>
                </a:solidFill>
              </a:rPr>
              <a:t>Interesting fact: </a:t>
            </a:r>
            <a:br>
              <a:rPr lang="en-IN" sz="1600" b="1" i="1" dirty="0">
                <a:solidFill>
                  <a:srgbClr val="7030A0"/>
                </a:solidFill>
              </a:rPr>
            </a:br>
            <a:r>
              <a:rPr lang="en-IN" sz="1600" b="1" i="1" dirty="0"/>
              <a:t>this is one of the very few plant that can bloom for months on end with indirect sunlight, making it a popular houseplant. When planted outdoor under the right conditions, the firecracker plant blooms fiery red flowers that last from late spring to autumn </a:t>
            </a:r>
            <a:br>
              <a:rPr lang="en-IN" sz="1600" b="1" i="1" dirty="0">
                <a:solidFill>
                  <a:srgbClr val="7030A0"/>
                </a:solidFill>
              </a:rPr>
            </a:br>
            <a:endParaRPr lang="en-IN" sz="1600" b="1" i="1" dirty="0">
              <a:solidFill>
                <a:srgbClr val="7030A0"/>
              </a:solidFill>
            </a:endParaRPr>
          </a:p>
        </p:txBody>
      </p:sp>
    </p:spTree>
    <p:extLst>
      <p:ext uri="{BB962C8B-B14F-4D97-AF65-F5344CB8AC3E}">
        <p14:creationId xmlns:p14="http://schemas.microsoft.com/office/powerpoint/2010/main" val="35088575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A03AF-52E6-46F4-881F-4F45517A6A61}"/>
              </a:ext>
            </a:extLst>
          </p:cNvPr>
          <p:cNvSpPr>
            <a:spLocks noGrp="1"/>
          </p:cNvSpPr>
          <p:nvPr>
            <p:ph type="title"/>
          </p:nvPr>
        </p:nvSpPr>
        <p:spPr>
          <a:xfrm>
            <a:off x="9476509" y="1043368"/>
            <a:ext cx="2096788" cy="1903032"/>
          </a:xfrm>
        </p:spPr>
        <p:txBody>
          <a:bodyPr>
            <a:normAutofit/>
          </a:bodyPr>
          <a:lstStyle/>
          <a:p>
            <a:pPr algn="ctr"/>
            <a:r>
              <a:rPr lang="en-IN" sz="1600" i="1" u="sng" dirty="0">
                <a:solidFill>
                  <a:srgbClr val="00B050"/>
                </a:solidFill>
                <a:ea typeface="+mn-ea"/>
                <a:cs typeface="+mn-cs"/>
              </a:rPr>
              <a:t>Scientific</a:t>
            </a:r>
            <a:r>
              <a:rPr lang="en-IN" sz="1600" b="1" i="1" u="sng" dirty="0">
                <a:solidFill>
                  <a:srgbClr val="00B050"/>
                </a:solidFill>
              </a:rPr>
              <a:t> </a:t>
            </a:r>
            <a:r>
              <a:rPr lang="en-IN" sz="1600" u="sng" dirty="0">
                <a:solidFill>
                  <a:srgbClr val="00B050"/>
                </a:solidFill>
                <a:ea typeface="+mn-ea"/>
                <a:cs typeface="+mn-cs"/>
              </a:rPr>
              <a:t>Name:</a:t>
            </a:r>
            <a:br>
              <a:rPr lang="en-IN" sz="1600" u="sng" dirty="0">
                <a:solidFill>
                  <a:srgbClr val="00B050"/>
                </a:solidFill>
                <a:ea typeface="+mn-ea"/>
                <a:cs typeface="+mn-cs"/>
              </a:rPr>
            </a:br>
            <a:r>
              <a:rPr lang="en-IN" sz="1600" dirty="0">
                <a:ea typeface="+mn-ea"/>
                <a:cs typeface="+mn-cs"/>
              </a:rPr>
              <a:t>Crown daisy </a:t>
            </a:r>
            <a:br>
              <a:rPr lang="en-IN" sz="1600" dirty="0">
                <a:solidFill>
                  <a:srgbClr val="0070C0"/>
                </a:solidFill>
                <a:ea typeface="+mn-ea"/>
                <a:cs typeface="+mn-cs"/>
              </a:rPr>
            </a:br>
            <a:br>
              <a:rPr lang="en-IN" sz="1600" dirty="0">
                <a:solidFill>
                  <a:srgbClr val="0070C0"/>
                </a:solidFill>
                <a:ea typeface="+mn-ea"/>
                <a:cs typeface="+mn-cs"/>
              </a:rPr>
            </a:br>
            <a:r>
              <a:rPr lang="en-IN" sz="1600" u="sng" dirty="0">
                <a:solidFill>
                  <a:srgbClr val="FF0000"/>
                </a:solidFill>
                <a:ea typeface="+mn-ea"/>
                <a:cs typeface="+mn-cs"/>
              </a:rPr>
              <a:t>Common Name: </a:t>
            </a:r>
            <a:br>
              <a:rPr lang="en-IN" sz="1600" u="sng" dirty="0">
                <a:solidFill>
                  <a:srgbClr val="FF0000"/>
                </a:solidFill>
                <a:ea typeface="+mn-ea"/>
                <a:cs typeface="+mn-cs"/>
              </a:rPr>
            </a:br>
            <a:r>
              <a:rPr lang="en-IN" sz="1600" dirty="0">
                <a:ea typeface="+mn-ea"/>
                <a:cs typeface="+mn-cs"/>
              </a:rPr>
              <a:t>Garland chrysanthemum</a:t>
            </a:r>
          </a:p>
        </p:txBody>
      </p:sp>
      <p:pic>
        <p:nvPicPr>
          <p:cNvPr id="6" name="Content Placeholder 5">
            <a:extLst>
              <a:ext uri="{FF2B5EF4-FFF2-40B4-BE49-F238E27FC236}">
                <a16:creationId xmlns:a16="http://schemas.microsoft.com/office/drawing/2014/main" id="{88F01393-2951-4D52-AA82-80C28B8C24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0"/>
            <a:ext cx="8158729" cy="6457950"/>
          </a:xfrm>
        </p:spPr>
      </p:pic>
      <p:sp>
        <p:nvSpPr>
          <p:cNvPr id="4" name="Text Placeholder 3">
            <a:extLst>
              <a:ext uri="{FF2B5EF4-FFF2-40B4-BE49-F238E27FC236}">
                <a16:creationId xmlns:a16="http://schemas.microsoft.com/office/drawing/2014/main" id="{6DB70601-0A8C-432C-A0F3-94D354D0503C}"/>
              </a:ext>
            </a:extLst>
          </p:cNvPr>
          <p:cNvSpPr>
            <a:spLocks noGrp="1"/>
          </p:cNvSpPr>
          <p:nvPr>
            <p:ph type="body" sz="half" idx="2"/>
          </p:nvPr>
        </p:nvSpPr>
        <p:spPr>
          <a:xfrm>
            <a:off x="9374909" y="3101214"/>
            <a:ext cx="2429586" cy="2874712"/>
          </a:xfrm>
        </p:spPr>
        <p:txBody>
          <a:bodyPr>
            <a:noAutofit/>
          </a:bodyPr>
          <a:lstStyle/>
          <a:p>
            <a:pPr algn="ctr"/>
            <a:r>
              <a:rPr lang="en-IN" sz="1600" b="1" i="1" u="sng" dirty="0">
                <a:solidFill>
                  <a:srgbClr val="7030A0"/>
                </a:solidFill>
              </a:rPr>
              <a:t>Interesting fact:</a:t>
            </a:r>
            <a:br>
              <a:rPr lang="en-IN" sz="1600" b="1" i="1" u="sng" dirty="0">
                <a:solidFill>
                  <a:srgbClr val="7030A0"/>
                </a:solidFill>
              </a:rPr>
            </a:br>
            <a:r>
              <a:rPr lang="en-IN" sz="1600" b="1" i="1" dirty="0"/>
              <a:t>Daisies are actually closely related to artichokes, so they are a great source of </a:t>
            </a:r>
            <a:r>
              <a:rPr lang="en-IN" sz="1600" b="1" i="1" dirty="0" err="1"/>
              <a:t>vitaminC</a:t>
            </a:r>
            <a:r>
              <a:rPr lang="en-IN" sz="1600" b="1" i="1" dirty="0"/>
              <a:t> </a:t>
            </a:r>
            <a:br>
              <a:rPr lang="en-IN" sz="1600" b="1" i="1" dirty="0"/>
            </a:br>
            <a:r>
              <a:rPr lang="en-IN" sz="1600" b="1" i="1" dirty="0"/>
              <a:t>Additionally , daisies also have lots of medicinal properties- they are known to slow bleeding, relieve indigestion, and soothe coughs</a:t>
            </a:r>
            <a:r>
              <a:rPr lang="en-IN" sz="1600" dirty="0"/>
              <a:t>.</a:t>
            </a:r>
          </a:p>
        </p:txBody>
      </p:sp>
    </p:spTree>
    <p:extLst>
      <p:ext uri="{BB962C8B-B14F-4D97-AF65-F5344CB8AC3E}">
        <p14:creationId xmlns:p14="http://schemas.microsoft.com/office/powerpoint/2010/main" val="1646958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E4EB3-FC8F-4277-81F7-84ABA5D09573}"/>
              </a:ext>
            </a:extLst>
          </p:cNvPr>
          <p:cNvSpPr>
            <a:spLocks noGrp="1"/>
          </p:cNvSpPr>
          <p:nvPr>
            <p:ph type="title"/>
          </p:nvPr>
        </p:nvSpPr>
        <p:spPr>
          <a:xfrm>
            <a:off x="9144001" y="995408"/>
            <a:ext cx="2455984" cy="1950992"/>
          </a:xfrm>
        </p:spPr>
        <p:txBody>
          <a:bodyPr>
            <a:normAutofit/>
          </a:bodyPr>
          <a:lstStyle/>
          <a:p>
            <a:pPr algn="ctr"/>
            <a:r>
              <a:rPr lang="en-US" sz="1600" b="1" i="1" u="sng" dirty="0">
                <a:solidFill>
                  <a:srgbClr val="00B050"/>
                </a:solidFill>
                <a:latin typeface="+mn-lt"/>
              </a:rPr>
              <a:t>Scientific Name: </a:t>
            </a:r>
            <a:r>
              <a:rPr lang="en-US" sz="1600" i="1" u="sng" dirty="0">
                <a:solidFill>
                  <a:srgbClr val="00B050"/>
                </a:solidFill>
                <a:latin typeface="+mn-lt"/>
              </a:rPr>
              <a:t>Salvia </a:t>
            </a:r>
            <a:r>
              <a:rPr lang="en-US" sz="1600" i="1" dirty="0">
                <a:latin typeface="+mn-lt"/>
              </a:rPr>
              <a:t>Coccinea</a:t>
            </a:r>
            <a:br>
              <a:rPr lang="en-US" sz="1600" i="1" dirty="0">
                <a:solidFill>
                  <a:srgbClr val="0070C0"/>
                </a:solidFill>
                <a:latin typeface="+mn-lt"/>
              </a:rPr>
            </a:br>
            <a:br>
              <a:rPr lang="en-US" sz="1600" i="1" dirty="0">
                <a:solidFill>
                  <a:srgbClr val="0070C0"/>
                </a:solidFill>
                <a:latin typeface="+mn-lt"/>
              </a:rPr>
            </a:br>
            <a:r>
              <a:rPr lang="en-US" sz="1600" b="1" i="1" u="sng" dirty="0">
                <a:solidFill>
                  <a:srgbClr val="FF0000"/>
                </a:solidFill>
                <a:latin typeface="+mn-lt"/>
              </a:rPr>
              <a:t>Common Name:</a:t>
            </a:r>
            <a:br>
              <a:rPr lang="en-US" sz="1600" i="1" u="sng" dirty="0">
                <a:solidFill>
                  <a:srgbClr val="0070C0"/>
                </a:solidFill>
                <a:latin typeface="+mn-lt"/>
              </a:rPr>
            </a:br>
            <a:r>
              <a:rPr lang="en-US" sz="1600" i="1" dirty="0">
                <a:latin typeface="+mn-lt"/>
              </a:rPr>
              <a:t>Scarlet Saga</a:t>
            </a:r>
            <a:endParaRPr lang="en-IN" sz="1600" i="1" dirty="0">
              <a:latin typeface="+mn-lt"/>
            </a:endParaRPr>
          </a:p>
        </p:txBody>
      </p:sp>
      <p:pic>
        <p:nvPicPr>
          <p:cNvPr id="6" name="Content Placeholder 5">
            <a:extLst>
              <a:ext uri="{FF2B5EF4-FFF2-40B4-BE49-F238E27FC236}">
                <a16:creationId xmlns:a16="http://schemas.microsoft.com/office/drawing/2014/main" id="{E314C671-AE66-48B5-8061-F9DC28890E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8372475" cy="6257925"/>
          </a:xfrm>
        </p:spPr>
      </p:pic>
      <p:sp>
        <p:nvSpPr>
          <p:cNvPr id="4" name="Text Placeholder 3">
            <a:extLst>
              <a:ext uri="{FF2B5EF4-FFF2-40B4-BE49-F238E27FC236}">
                <a16:creationId xmlns:a16="http://schemas.microsoft.com/office/drawing/2014/main" id="{9B8D4C62-8F2F-491F-9D22-86E844FFFAA5}"/>
              </a:ext>
            </a:extLst>
          </p:cNvPr>
          <p:cNvSpPr>
            <a:spLocks noGrp="1"/>
          </p:cNvSpPr>
          <p:nvPr>
            <p:ph type="body" sz="half" idx="2"/>
          </p:nvPr>
        </p:nvSpPr>
        <p:spPr>
          <a:xfrm>
            <a:off x="9217891" y="3321638"/>
            <a:ext cx="2657162" cy="2672762"/>
          </a:xfrm>
        </p:spPr>
        <p:txBody>
          <a:bodyPr>
            <a:noAutofit/>
          </a:bodyPr>
          <a:lstStyle/>
          <a:p>
            <a:pPr algn="ctr"/>
            <a:r>
              <a:rPr lang="en-US" sz="1600" b="1" i="1" u="sng" dirty="0">
                <a:solidFill>
                  <a:srgbClr val="7030A0"/>
                </a:solidFill>
              </a:rPr>
              <a:t>Interesting fact:</a:t>
            </a:r>
            <a:br>
              <a:rPr lang="en-US" sz="1600" b="1" i="1" u="sng" dirty="0">
                <a:solidFill>
                  <a:srgbClr val="7030A0"/>
                </a:solidFill>
              </a:rPr>
            </a:br>
            <a:r>
              <a:rPr lang="en-US" sz="1600" b="1" i="1" dirty="0"/>
              <a:t>This plant attracts slugs, snails and whitefly and when at the nursery carefully check the underside of the leaves for whitefly as they are a greenhouse pest. Essential oils of the plant are toxic to mosquito larvae. </a:t>
            </a:r>
            <a:br>
              <a:rPr lang="en-US" sz="1600" b="1" i="1" dirty="0"/>
            </a:br>
            <a:endParaRPr lang="en-IN" sz="1600" b="1" i="1" dirty="0"/>
          </a:p>
        </p:txBody>
      </p:sp>
    </p:spTree>
    <p:extLst>
      <p:ext uri="{BB962C8B-B14F-4D97-AF65-F5344CB8AC3E}">
        <p14:creationId xmlns:p14="http://schemas.microsoft.com/office/powerpoint/2010/main" val="2432011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7E1DC-6900-4261-A891-458124973A6E}"/>
              </a:ext>
            </a:extLst>
          </p:cNvPr>
          <p:cNvSpPr>
            <a:spLocks noGrp="1"/>
          </p:cNvSpPr>
          <p:nvPr>
            <p:ph type="title"/>
          </p:nvPr>
        </p:nvSpPr>
        <p:spPr>
          <a:xfrm>
            <a:off x="9494981" y="1123966"/>
            <a:ext cx="1911907" cy="1526869"/>
          </a:xfrm>
        </p:spPr>
        <p:txBody>
          <a:bodyPr>
            <a:normAutofit/>
          </a:bodyPr>
          <a:lstStyle/>
          <a:p>
            <a:pPr algn="ctr"/>
            <a:r>
              <a:rPr lang="en-IN" sz="1600" b="1" i="1" u="sng" dirty="0">
                <a:solidFill>
                  <a:srgbClr val="00B050"/>
                </a:solidFill>
                <a:latin typeface="+mn-lt"/>
              </a:rPr>
              <a:t>Scientific Name: </a:t>
            </a:r>
            <a:br>
              <a:rPr lang="en-IN" sz="1600" i="1" dirty="0">
                <a:solidFill>
                  <a:srgbClr val="0070C0"/>
                </a:solidFill>
                <a:latin typeface="+mn-lt"/>
              </a:rPr>
            </a:br>
            <a:r>
              <a:rPr lang="en-IN" sz="1600" i="1" dirty="0">
                <a:latin typeface="+mn-lt"/>
              </a:rPr>
              <a:t>Jasminum </a:t>
            </a:r>
            <a:r>
              <a:rPr lang="en-IN" sz="1600" i="1" dirty="0" err="1">
                <a:latin typeface="+mn-lt"/>
              </a:rPr>
              <a:t>sambac</a:t>
            </a:r>
            <a:br>
              <a:rPr lang="en-IN" sz="1600" i="1" dirty="0">
                <a:solidFill>
                  <a:srgbClr val="0070C0"/>
                </a:solidFill>
                <a:latin typeface="+mn-lt"/>
              </a:rPr>
            </a:br>
            <a:br>
              <a:rPr lang="en-IN" sz="1600" i="1" dirty="0">
                <a:solidFill>
                  <a:srgbClr val="0070C0"/>
                </a:solidFill>
                <a:latin typeface="+mn-lt"/>
              </a:rPr>
            </a:br>
            <a:r>
              <a:rPr lang="en-IN" sz="1600" b="1" i="1" u="sng" dirty="0">
                <a:solidFill>
                  <a:srgbClr val="FF0000"/>
                </a:solidFill>
                <a:latin typeface="+mn-lt"/>
              </a:rPr>
              <a:t>Common Name: </a:t>
            </a:r>
            <a:br>
              <a:rPr lang="en-IN" sz="1600" b="1" i="1" dirty="0">
                <a:solidFill>
                  <a:srgbClr val="0070C0"/>
                </a:solidFill>
                <a:latin typeface="+mn-lt"/>
              </a:rPr>
            </a:br>
            <a:r>
              <a:rPr lang="en-IN" sz="1600" i="1" dirty="0">
                <a:latin typeface="+mn-lt"/>
              </a:rPr>
              <a:t>Arabian jasmine</a:t>
            </a:r>
          </a:p>
        </p:txBody>
      </p:sp>
      <p:pic>
        <p:nvPicPr>
          <p:cNvPr id="6" name="Content Placeholder 5">
            <a:extLst>
              <a:ext uri="{FF2B5EF4-FFF2-40B4-BE49-F238E27FC236}">
                <a16:creationId xmlns:a16="http://schemas.microsoft.com/office/drawing/2014/main" id="{EE30F26A-BB0B-430C-8B57-DED425609A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8410575" cy="6390757"/>
          </a:xfrm>
        </p:spPr>
      </p:pic>
      <p:sp>
        <p:nvSpPr>
          <p:cNvPr id="4" name="Text Placeholder 3">
            <a:extLst>
              <a:ext uri="{FF2B5EF4-FFF2-40B4-BE49-F238E27FC236}">
                <a16:creationId xmlns:a16="http://schemas.microsoft.com/office/drawing/2014/main" id="{B7E6080D-EDB9-4693-B6E7-B0A4C5B08496}"/>
              </a:ext>
            </a:extLst>
          </p:cNvPr>
          <p:cNvSpPr>
            <a:spLocks noGrp="1"/>
          </p:cNvSpPr>
          <p:nvPr>
            <p:ph type="body" sz="half" idx="2"/>
          </p:nvPr>
        </p:nvSpPr>
        <p:spPr>
          <a:xfrm>
            <a:off x="9347200" y="2765551"/>
            <a:ext cx="2474467" cy="2968484"/>
          </a:xfrm>
        </p:spPr>
        <p:txBody>
          <a:bodyPr>
            <a:noAutofit/>
          </a:bodyPr>
          <a:lstStyle/>
          <a:p>
            <a:pPr algn="ctr"/>
            <a:r>
              <a:rPr lang="en-IN" sz="1600" b="1" i="1" u="sng" dirty="0">
                <a:solidFill>
                  <a:srgbClr val="7030A0"/>
                </a:solidFill>
              </a:rPr>
              <a:t>Interesting fact:</a:t>
            </a:r>
            <a:br>
              <a:rPr lang="en-IN" sz="1600" b="1" i="1" u="sng" dirty="0">
                <a:solidFill>
                  <a:srgbClr val="7030A0"/>
                </a:solidFill>
              </a:rPr>
            </a:br>
            <a:r>
              <a:rPr lang="en-IN" sz="1600" b="1" i="1" dirty="0"/>
              <a:t>It is highly fragrant flowers are prized. In fact, it’s the national plant of the Philippines and one of the three national plant of Indonesia! The floral aroma is used in china to scent jasmine teas, and jasmine flowers adorn leis in the Hawaiian island</a:t>
            </a:r>
            <a:r>
              <a:rPr lang="en-IN" sz="1800" b="1" i="1" dirty="0"/>
              <a:t>.</a:t>
            </a:r>
            <a:br>
              <a:rPr lang="en-IN" sz="1800" b="1" i="1" dirty="0"/>
            </a:br>
            <a:endParaRPr lang="en-IN" sz="1800" b="1" i="1" dirty="0"/>
          </a:p>
        </p:txBody>
      </p:sp>
    </p:spTree>
    <p:extLst>
      <p:ext uri="{BB962C8B-B14F-4D97-AF65-F5344CB8AC3E}">
        <p14:creationId xmlns:p14="http://schemas.microsoft.com/office/powerpoint/2010/main" val="3147465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24E20-8746-433C-BF37-D3169D1FEF7B}"/>
              </a:ext>
            </a:extLst>
          </p:cNvPr>
          <p:cNvSpPr>
            <a:spLocks noGrp="1"/>
          </p:cNvSpPr>
          <p:nvPr>
            <p:ph type="title"/>
          </p:nvPr>
        </p:nvSpPr>
        <p:spPr>
          <a:xfrm>
            <a:off x="9550400" y="946727"/>
            <a:ext cx="2095232" cy="1792443"/>
          </a:xfrm>
        </p:spPr>
        <p:txBody>
          <a:bodyPr>
            <a:noAutofit/>
          </a:bodyPr>
          <a:lstStyle/>
          <a:p>
            <a:pPr algn="ctr"/>
            <a:r>
              <a:rPr lang="en-IN" sz="1600" b="1" i="1" u="sng" dirty="0">
                <a:solidFill>
                  <a:srgbClr val="00B050"/>
                </a:solidFill>
                <a:latin typeface="+mn-lt"/>
              </a:rPr>
              <a:t>Scientific Name: </a:t>
            </a:r>
            <a:br>
              <a:rPr lang="en-IN" sz="1600" b="1" i="1" u="sng" dirty="0">
                <a:solidFill>
                  <a:srgbClr val="0070C0"/>
                </a:solidFill>
                <a:latin typeface="+mn-lt"/>
              </a:rPr>
            </a:br>
            <a:r>
              <a:rPr lang="en-IN" sz="1600" i="1" dirty="0" err="1">
                <a:latin typeface="+mn-lt"/>
              </a:rPr>
              <a:t>Nyctanthes</a:t>
            </a:r>
            <a:r>
              <a:rPr lang="en-IN" sz="1600" i="1" dirty="0">
                <a:latin typeface="+mn-lt"/>
              </a:rPr>
              <a:t> </a:t>
            </a:r>
            <a:r>
              <a:rPr lang="en-IN" sz="1600" i="1" dirty="0" err="1">
                <a:latin typeface="+mn-lt"/>
              </a:rPr>
              <a:t>aebor</a:t>
            </a:r>
            <a:r>
              <a:rPr lang="en-IN" sz="1600" i="1" dirty="0">
                <a:latin typeface="+mn-lt"/>
              </a:rPr>
              <a:t>-tristis</a:t>
            </a:r>
            <a:br>
              <a:rPr lang="en-IN" sz="1600" i="1" dirty="0">
                <a:solidFill>
                  <a:srgbClr val="0070C0"/>
                </a:solidFill>
                <a:latin typeface="+mn-lt"/>
              </a:rPr>
            </a:br>
            <a:br>
              <a:rPr lang="en-IN" sz="1600" i="1" dirty="0">
                <a:solidFill>
                  <a:srgbClr val="0070C0"/>
                </a:solidFill>
                <a:latin typeface="+mn-lt"/>
              </a:rPr>
            </a:br>
            <a:r>
              <a:rPr lang="en-IN" sz="1600" b="1" i="1" u="sng" dirty="0">
                <a:solidFill>
                  <a:srgbClr val="FF0000"/>
                </a:solidFill>
                <a:latin typeface="+mn-lt"/>
              </a:rPr>
              <a:t>Common Name:</a:t>
            </a:r>
            <a:br>
              <a:rPr lang="en-IN" sz="1600" b="1" i="1" u="sng" dirty="0">
                <a:solidFill>
                  <a:srgbClr val="FF0000"/>
                </a:solidFill>
                <a:latin typeface="+mn-lt"/>
              </a:rPr>
            </a:br>
            <a:r>
              <a:rPr lang="en-IN" sz="1600" i="1" dirty="0">
                <a:latin typeface="+mn-lt"/>
              </a:rPr>
              <a:t>Night flowering jasmine  </a:t>
            </a:r>
          </a:p>
        </p:txBody>
      </p:sp>
      <p:pic>
        <p:nvPicPr>
          <p:cNvPr id="6" name="Content Placeholder 5">
            <a:extLst>
              <a:ext uri="{FF2B5EF4-FFF2-40B4-BE49-F238E27FC236}">
                <a16:creationId xmlns:a16="http://schemas.microsoft.com/office/drawing/2014/main" id="{0D0240D4-C7B4-411A-9BBD-59F7C0946D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8286750" cy="6410325"/>
          </a:xfrm>
        </p:spPr>
      </p:pic>
      <p:sp>
        <p:nvSpPr>
          <p:cNvPr id="4" name="Text Placeholder 3">
            <a:extLst>
              <a:ext uri="{FF2B5EF4-FFF2-40B4-BE49-F238E27FC236}">
                <a16:creationId xmlns:a16="http://schemas.microsoft.com/office/drawing/2014/main" id="{C114A034-241F-47E7-911E-299C070F0459}"/>
              </a:ext>
            </a:extLst>
          </p:cNvPr>
          <p:cNvSpPr>
            <a:spLocks noGrp="1"/>
          </p:cNvSpPr>
          <p:nvPr>
            <p:ph type="body" sz="half" idx="2"/>
          </p:nvPr>
        </p:nvSpPr>
        <p:spPr>
          <a:xfrm>
            <a:off x="9567080" y="3162866"/>
            <a:ext cx="2217097" cy="2406661"/>
          </a:xfrm>
        </p:spPr>
        <p:txBody>
          <a:bodyPr>
            <a:noAutofit/>
          </a:bodyPr>
          <a:lstStyle/>
          <a:p>
            <a:pPr algn="ctr"/>
            <a:r>
              <a:rPr lang="en-IN" sz="1600" b="1" i="1" u="sng" dirty="0">
                <a:solidFill>
                  <a:srgbClr val="7030A0"/>
                </a:solidFill>
              </a:rPr>
              <a:t>Interesting fact:</a:t>
            </a:r>
            <a:br>
              <a:rPr lang="en-IN" sz="1600" b="1" i="1" u="sng" dirty="0">
                <a:solidFill>
                  <a:srgbClr val="0070C0"/>
                </a:solidFill>
              </a:rPr>
            </a:br>
            <a:r>
              <a:rPr lang="en-IN" sz="1600" b="1" i="1" dirty="0"/>
              <a:t>It develops bell-shaped blooms with white, waxy petals. Most species originate from South and </a:t>
            </a:r>
            <a:r>
              <a:rPr lang="en-IN" sz="1600" b="1" i="1" dirty="0" err="1"/>
              <a:t>Sotheast</a:t>
            </a:r>
            <a:r>
              <a:rPr lang="en-IN" sz="1600" b="1" i="1" dirty="0"/>
              <a:t> </a:t>
            </a:r>
            <a:r>
              <a:rPr lang="en-IN" sz="1600" b="1" i="1" dirty="0" err="1"/>
              <a:t>Aisa</a:t>
            </a:r>
            <a:r>
              <a:rPr lang="en-IN" sz="1600" b="1" i="1" dirty="0"/>
              <a:t> but there are some that are native of Africa as well</a:t>
            </a:r>
          </a:p>
        </p:txBody>
      </p:sp>
    </p:spTree>
    <p:extLst>
      <p:ext uri="{BB962C8B-B14F-4D97-AF65-F5344CB8AC3E}">
        <p14:creationId xmlns:p14="http://schemas.microsoft.com/office/powerpoint/2010/main" val="96523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763C0-5EAB-4EBB-A360-E9128A8D46AE}"/>
              </a:ext>
            </a:extLst>
          </p:cNvPr>
          <p:cNvSpPr>
            <a:spLocks noGrp="1"/>
          </p:cNvSpPr>
          <p:nvPr>
            <p:ph type="title"/>
          </p:nvPr>
        </p:nvSpPr>
        <p:spPr>
          <a:xfrm>
            <a:off x="9239247" y="1052878"/>
            <a:ext cx="2572704" cy="1801158"/>
          </a:xfrm>
        </p:spPr>
        <p:txBody>
          <a:bodyPr>
            <a:normAutofit/>
          </a:bodyPr>
          <a:lstStyle/>
          <a:p>
            <a:pPr algn="ctr"/>
            <a:r>
              <a:rPr lang="en-IN" sz="1600" b="1" i="1" u="sng" dirty="0">
                <a:solidFill>
                  <a:srgbClr val="00B050"/>
                </a:solidFill>
                <a:latin typeface="+mn-lt"/>
              </a:rPr>
              <a:t>Scientific Name:</a:t>
            </a:r>
            <a:br>
              <a:rPr lang="en-IN" sz="1600" b="1" i="1" u="sng" dirty="0">
                <a:solidFill>
                  <a:srgbClr val="00B050"/>
                </a:solidFill>
                <a:latin typeface="+mn-lt"/>
              </a:rPr>
            </a:br>
            <a:r>
              <a:rPr lang="en-IN" sz="1600" i="1" dirty="0">
                <a:latin typeface="+mn-lt"/>
              </a:rPr>
              <a:t> </a:t>
            </a:r>
            <a:r>
              <a:rPr lang="en-IN" sz="1600" i="1" dirty="0" err="1">
                <a:latin typeface="+mn-lt"/>
              </a:rPr>
              <a:t>chrysobalanus</a:t>
            </a:r>
            <a:r>
              <a:rPr lang="en-IN" sz="1600" i="1" dirty="0">
                <a:latin typeface="+mn-lt"/>
              </a:rPr>
              <a:t> </a:t>
            </a:r>
            <a:r>
              <a:rPr lang="en-IN" sz="1600" i="1" dirty="0" err="1">
                <a:latin typeface="+mn-lt"/>
              </a:rPr>
              <a:t>icaco</a:t>
            </a:r>
            <a:br>
              <a:rPr lang="en-IN" sz="1600" i="1" dirty="0">
                <a:latin typeface="+mn-lt"/>
              </a:rPr>
            </a:br>
            <a:br>
              <a:rPr lang="en-IN" sz="1600" i="1" dirty="0">
                <a:latin typeface="+mn-lt"/>
              </a:rPr>
            </a:br>
            <a:r>
              <a:rPr lang="en-IN" sz="1600" b="1" i="1" u="sng" dirty="0">
                <a:solidFill>
                  <a:srgbClr val="FF0000"/>
                </a:solidFill>
                <a:latin typeface="+mn-lt"/>
              </a:rPr>
              <a:t>Common Name</a:t>
            </a:r>
            <a:r>
              <a:rPr lang="en-IN" sz="1600" b="1" i="1" u="sng" dirty="0">
                <a:solidFill>
                  <a:srgbClr val="0070C0"/>
                </a:solidFill>
                <a:latin typeface="+mn-lt"/>
              </a:rPr>
              <a:t>: </a:t>
            </a:r>
            <a:br>
              <a:rPr lang="en-IN" sz="1600" b="1" i="1" dirty="0">
                <a:solidFill>
                  <a:srgbClr val="0070C0"/>
                </a:solidFill>
                <a:latin typeface="+mn-lt"/>
              </a:rPr>
            </a:br>
            <a:r>
              <a:rPr lang="en-IN" sz="1600" b="1" i="1" dirty="0">
                <a:latin typeface="+mn-lt"/>
              </a:rPr>
              <a:t>C</a:t>
            </a:r>
            <a:r>
              <a:rPr lang="en-IN" sz="1600" i="1" dirty="0">
                <a:latin typeface="+mn-lt"/>
              </a:rPr>
              <a:t>oco plum </a:t>
            </a:r>
          </a:p>
        </p:txBody>
      </p:sp>
      <p:pic>
        <p:nvPicPr>
          <p:cNvPr id="6" name="Content Placeholder 5">
            <a:extLst>
              <a:ext uri="{FF2B5EF4-FFF2-40B4-BE49-F238E27FC236}">
                <a16:creationId xmlns:a16="http://schemas.microsoft.com/office/drawing/2014/main" id="{0DF638FF-9C3F-41DE-8DCE-FEEC33FDC9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8324850" cy="6362700"/>
          </a:xfrm>
        </p:spPr>
      </p:pic>
      <p:sp>
        <p:nvSpPr>
          <p:cNvPr id="4" name="Text Placeholder 3">
            <a:extLst>
              <a:ext uri="{FF2B5EF4-FFF2-40B4-BE49-F238E27FC236}">
                <a16:creationId xmlns:a16="http://schemas.microsoft.com/office/drawing/2014/main" id="{A6AD38DB-39BB-481A-AC4C-74BB0BD7358B}"/>
              </a:ext>
            </a:extLst>
          </p:cNvPr>
          <p:cNvSpPr>
            <a:spLocks noGrp="1"/>
          </p:cNvSpPr>
          <p:nvPr>
            <p:ph type="body" sz="half" idx="2"/>
          </p:nvPr>
        </p:nvSpPr>
        <p:spPr>
          <a:xfrm>
            <a:off x="9239247" y="3015096"/>
            <a:ext cx="2691766" cy="2923886"/>
          </a:xfrm>
        </p:spPr>
        <p:txBody>
          <a:bodyPr>
            <a:noAutofit/>
          </a:bodyPr>
          <a:lstStyle/>
          <a:p>
            <a:pPr algn="ctr"/>
            <a:r>
              <a:rPr lang="en-IN" sz="1600" b="1" i="1" u="sng" dirty="0">
                <a:solidFill>
                  <a:srgbClr val="7030A0"/>
                </a:solidFill>
              </a:rPr>
              <a:t>Interesting fact:</a:t>
            </a:r>
            <a:br>
              <a:rPr lang="en-IN" sz="1600" b="1" i="1" u="sng" dirty="0">
                <a:solidFill>
                  <a:srgbClr val="7030A0"/>
                </a:solidFill>
              </a:rPr>
            </a:br>
            <a:r>
              <a:rPr lang="en-IN" sz="1600" b="1" i="1" dirty="0"/>
              <a:t>Coco plum contain Vitamin A, Vitamin C, Vitamin k, Iron, Calcium, Potassium, Protein, Dietary </a:t>
            </a:r>
            <a:r>
              <a:rPr lang="en-IN" sz="1600" b="1" i="1" dirty="0" err="1"/>
              <a:t>fiber</a:t>
            </a:r>
            <a:r>
              <a:rPr lang="en-IN" sz="1600" b="1" i="1" dirty="0"/>
              <a:t> , Copper and beta- carotene. This small fruit can really pack a BIG PUNCH and help to maintain our health in so many ways </a:t>
            </a:r>
          </a:p>
        </p:txBody>
      </p:sp>
    </p:spTree>
    <p:extLst>
      <p:ext uri="{BB962C8B-B14F-4D97-AF65-F5344CB8AC3E}">
        <p14:creationId xmlns:p14="http://schemas.microsoft.com/office/powerpoint/2010/main" val="873931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2056A-79D6-49D9-9077-9C064C62C3AF}"/>
              </a:ext>
            </a:extLst>
          </p:cNvPr>
          <p:cNvSpPr>
            <a:spLocks noGrp="1"/>
          </p:cNvSpPr>
          <p:nvPr>
            <p:ph type="title"/>
          </p:nvPr>
        </p:nvSpPr>
        <p:spPr>
          <a:xfrm>
            <a:off x="9578109" y="1020773"/>
            <a:ext cx="2079898" cy="1860971"/>
          </a:xfrm>
        </p:spPr>
        <p:txBody>
          <a:bodyPr>
            <a:noAutofit/>
          </a:bodyPr>
          <a:lstStyle/>
          <a:p>
            <a:pPr algn="ctr"/>
            <a:r>
              <a:rPr lang="en-IN" sz="1600" b="1" i="1" dirty="0">
                <a:solidFill>
                  <a:srgbClr val="00B050"/>
                </a:solidFill>
                <a:latin typeface="+mn-lt"/>
              </a:rPr>
              <a:t>Scientific Name:</a:t>
            </a:r>
            <a:br>
              <a:rPr lang="en-IN" sz="1600" b="1" i="1" dirty="0">
                <a:solidFill>
                  <a:srgbClr val="00B050"/>
                </a:solidFill>
                <a:latin typeface="+mn-lt"/>
              </a:rPr>
            </a:br>
            <a:r>
              <a:rPr lang="en-IN" sz="1600" i="1" dirty="0">
                <a:latin typeface="+mn-lt"/>
              </a:rPr>
              <a:t>Rosa </a:t>
            </a:r>
            <a:r>
              <a:rPr lang="en-IN" sz="1600" i="1" dirty="0" err="1">
                <a:latin typeface="+mn-lt"/>
              </a:rPr>
              <a:t>rubiginosa</a:t>
            </a:r>
            <a:r>
              <a:rPr lang="en-IN" sz="1600" i="1" dirty="0">
                <a:latin typeface="+mn-lt"/>
              </a:rPr>
              <a:t> </a:t>
            </a:r>
            <a:br>
              <a:rPr lang="en-IN" sz="1600" i="1" dirty="0">
                <a:solidFill>
                  <a:srgbClr val="0070C0"/>
                </a:solidFill>
                <a:latin typeface="+mn-lt"/>
              </a:rPr>
            </a:br>
            <a:br>
              <a:rPr lang="en-IN" sz="1600" i="1" dirty="0">
                <a:solidFill>
                  <a:srgbClr val="0070C0"/>
                </a:solidFill>
                <a:latin typeface="+mn-lt"/>
              </a:rPr>
            </a:br>
            <a:r>
              <a:rPr lang="en-IN" sz="1600" b="1" i="1" dirty="0">
                <a:solidFill>
                  <a:srgbClr val="FF0000"/>
                </a:solidFill>
                <a:latin typeface="+mn-lt"/>
              </a:rPr>
              <a:t>Common Name: </a:t>
            </a:r>
            <a:br>
              <a:rPr lang="en-IN" sz="1600" b="1" i="1" dirty="0">
                <a:solidFill>
                  <a:srgbClr val="FF0000"/>
                </a:solidFill>
                <a:latin typeface="+mn-lt"/>
              </a:rPr>
            </a:br>
            <a:r>
              <a:rPr lang="en-IN" sz="1600" i="1" dirty="0" err="1">
                <a:solidFill>
                  <a:srgbClr val="000000"/>
                </a:solidFill>
                <a:latin typeface="+mn-lt"/>
              </a:rPr>
              <a:t>Natikrd</a:t>
            </a:r>
            <a:r>
              <a:rPr lang="en-IN" sz="1600" i="1" dirty="0">
                <a:solidFill>
                  <a:srgbClr val="FF0000"/>
                </a:solidFill>
                <a:latin typeface="+mn-lt"/>
              </a:rPr>
              <a:t> </a:t>
            </a:r>
            <a:r>
              <a:rPr lang="en-IN" sz="1600" i="1" dirty="0">
                <a:latin typeface="+mn-lt"/>
              </a:rPr>
              <a:t>rose plant</a:t>
            </a:r>
            <a:r>
              <a:rPr lang="en-IN" sz="1600" b="1" i="1" dirty="0">
                <a:latin typeface="+mn-lt"/>
              </a:rPr>
              <a:t> </a:t>
            </a:r>
          </a:p>
        </p:txBody>
      </p:sp>
      <p:pic>
        <p:nvPicPr>
          <p:cNvPr id="6" name="Content Placeholder 5">
            <a:extLst>
              <a:ext uri="{FF2B5EF4-FFF2-40B4-BE49-F238E27FC236}">
                <a16:creationId xmlns:a16="http://schemas.microsoft.com/office/drawing/2014/main" id="{D24B73EB-BDBC-4883-952C-EC872C2A31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8439150" cy="6380317"/>
          </a:xfrm>
        </p:spPr>
      </p:pic>
      <p:sp>
        <p:nvSpPr>
          <p:cNvPr id="4" name="Text Placeholder 3">
            <a:extLst>
              <a:ext uri="{FF2B5EF4-FFF2-40B4-BE49-F238E27FC236}">
                <a16:creationId xmlns:a16="http://schemas.microsoft.com/office/drawing/2014/main" id="{19CCABC3-2420-45ED-9B58-D8E0124AB3FB}"/>
              </a:ext>
            </a:extLst>
          </p:cNvPr>
          <p:cNvSpPr>
            <a:spLocks noGrp="1"/>
          </p:cNvSpPr>
          <p:nvPr>
            <p:ph type="body" sz="half" idx="2"/>
          </p:nvPr>
        </p:nvSpPr>
        <p:spPr>
          <a:xfrm>
            <a:off x="9360361" y="3021400"/>
            <a:ext cx="2445428" cy="2418817"/>
          </a:xfrm>
        </p:spPr>
        <p:txBody>
          <a:bodyPr>
            <a:noAutofit/>
          </a:bodyPr>
          <a:lstStyle/>
          <a:p>
            <a:pPr algn="ctr"/>
            <a:br>
              <a:rPr lang="en-IN" sz="1800" dirty="0"/>
            </a:br>
            <a:r>
              <a:rPr lang="en-US" sz="1600" b="1" i="1" dirty="0">
                <a:solidFill>
                  <a:srgbClr val="0070C0"/>
                </a:solidFill>
                <a:latin typeface="Calibri (Body)"/>
              </a:rPr>
              <a:t>Interesting fact:</a:t>
            </a:r>
            <a:br>
              <a:rPr lang="en-US" sz="1600" b="1" i="1" dirty="0">
                <a:solidFill>
                  <a:srgbClr val="0070C0"/>
                </a:solidFill>
                <a:latin typeface="Calibri (Body)"/>
              </a:rPr>
            </a:br>
            <a:r>
              <a:rPr lang="en-US" sz="1600" b="1" i="1" dirty="0">
                <a:latin typeface="Calibri (Body)"/>
              </a:rPr>
              <a:t>Roses are erect climbing, or trailing shrubs, the stems of which are usually  copiously armed with </a:t>
            </a:r>
            <a:r>
              <a:rPr lang="en-US" sz="1600" b="1" i="1" dirty="0" err="1">
                <a:latin typeface="Calibri (Body)"/>
              </a:rPr>
              <a:t>pricles</a:t>
            </a:r>
            <a:r>
              <a:rPr lang="en-US" sz="1600" b="1" i="1" dirty="0">
                <a:latin typeface="Calibri (Body)"/>
              </a:rPr>
              <a:t> of various shapes and sizes, commonly called thorns.</a:t>
            </a:r>
          </a:p>
          <a:p>
            <a:endParaRPr lang="en-IN" sz="1800" dirty="0"/>
          </a:p>
        </p:txBody>
      </p:sp>
    </p:spTree>
    <p:extLst>
      <p:ext uri="{BB962C8B-B14F-4D97-AF65-F5344CB8AC3E}">
        <p14:creationId xmlns:p14="http://schemas.microsoft.com/office/powerpoint/2010/main" val="10028779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132B-DB75-D872-E225-3E5000273750}"/>
              </a:ext>
            </a:extLst>
          </p:cNvPr>
          <p:cNvSpPr>
            <a:spLocks noGrp="1"/>
          </p:cNvSpPr>
          <p:nvPr>
            <p:ph type="title"/>
          </p:nvPr>
        </p:nvSpPr>
        <p:spPr>
          <a:xfrm>
            <a:off x="8572499" y="1282446"/>
            <a:ext cx="3400425" cy="4293108"/>
          </a:xfrm>
        </p:spPr>
        <p:txBody>
          <a:bodyPr>
            <a:normAutofit fontScale="90000"/>
          </a:bodyPr>
          <a:lstStyle/>
          <a:p>
            <a:pPr algn="ctr"/>
            <a:r>
              <a:rPr lang="en-US" sz="1800" b="1" dirty="0">
                <a:solidFill>
                  <a:srgbClr val="00B050"/>
                </a:solidFill>
                <a:latin typeface="Bahnschrift SemiBold" pitchFamily="34" charset="0"/>
                <a:cs typeface="+mn-cs"/>
              </a:rPr>
              <a:t>  </a:t>
            </a:r>
            <a:br>
              <a:rPr lang="en-US" sz="1800" b="1" dirty="0">
                <a:solidFill>
                  <a:srgbClr val="00B050"/>
                </a:solidFill>
                <a:latin typeface="Bahnschrift SemiBold" pitchFamily="34" charset="0"/>
                <a:cs typeface="+mn-cs"/>
              </a:rPr>
            </a:br>
            <a:r>
              <a:rPr lang="en-US" sz="1800" b="1" u="sng" dirty="0">
                <a:solidFill>
                  <a:srgbClr val="00B050"/>
                </a:solidFill>
                <a:latin typeface="Calibri (Body)"/>
                <a:cs typeface="+mn-cs"/>
              </a:rPr>
              <a:t>Scientific Name</a:t>
            </a:r>
            <a:br>
              <a:rPr lang="en-US" sz="1800" b="1" dirty="0">
                <a:solidFill>
                  <a:srgbClr val="000000"/>
                </a:solidFill>
                <a:latin typeface="Calibri (Body)"/>
                <a:cs typeface="+mn-cs"/>
              </a:rPr>
            </a:br>
            <a:r>
              <a:rPr lang="en-US" sz="1800" b="1" dirty="0">
                <a:solidFill>
                  <a:srgbClr val="000000"/>
                </a:solidFill>
                <a:latin typeface="Calibri (Body)"/>
                <a:cs typeface="+mn-cs"/>
              </a:rPr>
              <a:t>              Hibiscus Rosa Sinensis</a:t>
            </a:r>
            <a:br>
              <a:rPr lang="en-US" sz="1800" b="1" dirty="0">
                <a:solidFill>
                  <a:srgbClr val="000000"/>
                </a:solidFill>
                <a:latin typeface="Calibri (Body)"/>
                <a:cs typeface="+mn-cs"/>
              </a:rPr>
            </a:br>
            <a:br>
              <a:rPr lang="en-US" sz="1800" b="1" dirty="0">
                <a:solidFill>
                  <a:srgbClr val="000000"/>
                </a:solidFill>
                <a:latin typeface="Bahnschrift SemiBold" pitchFamily="34" charset="0"/>
                <a:cs typeface="+mn-cs"/>
              </a:rPr>
            </a:br>
            <a:r>
              <a:rPr lang="en-US" sz="1800" b="1" u="sng" dirty="0">
                <a:solidFill>
                  <a:srgbClr val="FF0066"/>
                </a:solidFill>
                <a:latin typeface="Bahnschrift SemiBold" pitchFamily="34" charset="0"/>
                <a:cs typeface="+mn-cs"/>
              </a:rPr>
              <a:t>     Common Name </a:t>
            </a:r>
            <a:br>
              <a:rPr lang="en-US" sz="1800" b="1" u="sng" dirty="0">
                <a:solidFill>
                  <a:srgbClr val="FF0066"/>
                </a:solidFill>
                <a:latin typeface="Bahnschrift SemiBold" pitchFamily="34" charset="0"/>
                <a:cs typeface="+mn-cs"/>
              </a:rPr>
            </a:br>
            <a:r>
              <a:rPr lang="en-US" sz="1800" b="1" dirty="0">
                <a:solidFill>
                  <a:srgbClr val="000000"/>
                </a:solidFill>
                <a:latin typeface="Bahnschrift SemiBold" pitchFamily="34" charset="0"/>
                <a:cs typeface="+mn-cs"/>
              </a:rPr>
              <a:t>China Rose</a:t>
            </a:r>
            <a:br>
              <a:rPr lang="en-US" sz="1800" b="1" dirty="0">
                <a:solidFill>
                  <a:srgbClr val="000000"/>
                </a:solidFill>
                <a:latin typeface="Bahnschrift SemiBold" pitchFamily="34" charset="0"/>
                <a:cs typeface="+mn-cs"/>
              </a:rPr>
            </a:br>
            <a:r>
              <a:rPr lang="en-US" sz="1800" b="1" u="sng" dirty="0">
                <a:solidFill>
                  <a:srgbClr val="000000"/>
                </a:solidFill>
                <a:latin typeface="Bahnschrift SemiBold" pitchFamily="34" charset="0"/>
                <a:cs typeface="+mn-cs"/>
              </a:rPr>
              <a:t>(</a:t>
            </a:r>
            <a:r>
              <a:rPr lang="hi-IN" sz="1800" b="1" dirty="0">
                <a:solidFill>
                  <a:srgbClr val="000000"/>
                </a:solidFill>
                <a:effectLst/>
                <a:latin typeface="Bahnschrift SemiBold" pitchFamily="34" charset="0"/>
                <a:cs typeface="+mn-cs"/>
              </a:rPr>
              <a:t> गुढ़ल </a:t>
            </a:r>
            <a:r>
              <a:rPr lang="en-US" sz="1800" b="1" dirty="0">
                <a:solidFill>
                  <a:srgbClr val="000000"/>
                </a:solidFill>
                <a:effectLst/>
                <a:latin typeface="Bahnschrift SemiBold" pitchFamily="34" charset="0"/>
                <a:cs typeface="+mn-cs"/>
              </a:rPr>
              <a:t>)</a:t>
            </a:r>
            <a:br>
              <a:rPr lang="en-US" sz="1800" b="1" dirty="0">
                <a:solidFill>
                  <a:srgbClr val="000000"/>
                </a:solidFill>
                <a:effectLst/>
                <a:latin typeface="Bahnschrift SemiBold" pitchFamily="34" charset="0"/>
                <a:cs typeface="+mn-cs"/>
              </a:rPr>
            </a:br>
            <a:br>
              <a:rPr lang="en-US" sz="1800" b="1" dirty="0">
                <a:solidFill>
                  <a:srgbClr val="000000"/>
                </a:solidFill>
                <a:latin typeface="Bahnschrift SemiBold" pitchFamily="34" charset="0"/>
                <a:cs typeface="+mn-cs"/>
              </a:rPr>
            </a:br>
            <a:r>
              <a:rPr lang="en-US" sz="1800" b="1" u="sng" dirty="0">
                <a:solidFill>
                  <a:srgbClr val="000000"/>
                </a:solidFill>
                <a:latin typeface="+mn-lt"/>
                <a:cs typeface="+mn-cs"/>
              </a:rPr>
              <a:t> </a:t>
            </a:r>
            <a:r>
              <a:rPr lang="en-US" sz="1800" b="1" u="sng" dirty="0">
                <a:solidFill>
                  <a:srgbClr val="7030A0"/>
                </a:solidFill>
                <a:latin typeface="+mn-lt"/>
                <a:cs typeface="+mn-cs"/>
              </a:rPr>
              <a:t>Interesting Fact</a:t>
            </a:r>
            <a:br>
              <a:rPr lang="en-US" sz="1800" b="1" i="1" dirty="0">
                <a:solidFill>
                  <a:srgbClr val="000000"/>
                </a:solidFill>
                <a:latin typeface="Bahnschrift SemiBold" pitchFamily="34" charset="0"/>
                <a:cs typeface="+mn-cs"/>
              </a:rPr>
            </a:br>
            <a:r>
              <a:rPr lang="en-US" sz="1800" b="1" i="1" dirty="0">
                <a:solidFill>
                  <a:srgbClr val="000000"/>
                </a:solidFill>
                <a:latin typeface="Bahnschrift SemiBold" pitchFamily="34" charset="0"/>
                <a:cs typeface="+mn-cs"/>
              </a:rPr>
              <a:t> </a:t>
            </a:r>
            <a:r>
              <a:rPr lang="en-US" sz="1800" b="1" i="1" dirty="0">
                <a:solidFill>
                  <a:srgbClr val="000000"/>
                </a:solidFill>
                <a:effectLst/>
                <a:latin typeface="+mn-lt"/>
                <a:cs typeface="+mn-cs"/>
              </a:rPr>
              <a:t>Chinese hibiscus is a large shrub that is a member of the </a:t>
            </a:r>
            <a:r>
              <a:rPr lang="en-US" sz="1800" b="1" i="1" dirty="0" err="1">
                <a:solidFill>
                  <a:srgbClr val="000000"/>
                </a:solidFill>
                <a:effectLst/>
                <a:latin typeface="+mn-lt"/>
                <a:cs typeface="+mn-cs"/>
              </a:rPr>
              <a:t>Malvaceae</a:t>
            </a:r>
            <a:r>
              <a:rPr lang="en-US" sz="1800" b="1" i="1" dirty="0">
                <a:solidFill>
                  <a:srgbClr val="000000"/>
                </a:solidFill>
                <a:effectLst/>
                <a:latin typeface="+mn-lt"/>
                <a:cs typeface="+mn-cs"/>
              </a:rPr>
              <a:t> (mallow) family. It is native to Asia. It grows 4 to 10 feet high and 5 to 8 feet wide, so consider its space requirements when determining its planting location. This is a tropical, evergreen plant known for its bold flowers that can be up to 6 inches across with a showy central tube.   The genus name Hibiscus is Latin for mallow and the species names rosa sinensis are Latin for rose and Chinese.</a:t>
            </a:r>
            <a:endParaRPr lang="en-IN" sz="1800" b="1" i="1" dirty="0">
              <a:solidFill>
                <a:srgbClr val="000000"/>
              </a:solidFill>
              <a:latin typeface="+mn-lt"/>
              <a:cs typeface="+mn-cs"/>
            </a:endParaRPr>
          </a:p>
        </p:txBody>
      </p:sp>
      <p:pic>
        <p:nvPicPr>
          <p:cNvPr id="4" name="Picture 3">
            <a:extLst>
              <a:ext uri="{FF2B5EF4-FFF2-40B4-BE49-F238E27FC236}">
                <a16:creationId xmlns:a16="http://schemas.microsoft.com/office/drawing/2014/main" id="{AF23447B-D3E7-E92C-A96F-1A1EFEC280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8067675" cy="6276975"/>
          </a:xfrm>
          <a:prstGeom prst="rect">
            <a:avLst/>
          </a:prstGeom>
        </p:spPr>
      </p:pic>
    </p:spTree>
    <p:extLst>
      <p:ext uri="{BB962C8B-B14F-4D97-AF65-F5344CB8AC3E}">
        <p14:creationId xmlns:p14="http://schemas.microsoft.com/office/powerpoint/2010/main" val="3150226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9EDB53-1DF9-4C09-6EDD-7626CB201962}"/>
              </a:ext>
            </a:extLst>
          </p:cNvPr>
          <p:cNvSpPr>
            <a:spLocks noGrp="1"/>
          </p:cNvSpPr>
          <p:nvPr>
            <p:ph idx="1"/>
          </p:nvPr>
        </p:nvSpPr>
        <p:spPr>
          <a:xfrm>
            <a:off x="8793018" y="1042643"/>
            <a:ext cx="3251200" cy="4772714"/>
          </a:xfrm>
        </p:spPr>
        <p:txBody>
          <a:bodyPr>
            <a:noAutofit/>
          </a:bodyPr>
          <a:lstStyle/>
          <a:p>
            <a:pPr marL="0" indent="0" algn="ctr">
              <a:spcBef>
                <a:spcPct val="0"/>
              </a:spcBef>
              <a:buNone/>
            </a:pPr>
            <a:r>
              <a:rPr lang="en-US" sz="1600" b="1" u="sng" dirty="0">
                <a:solidFill>
                  <a:srgbClr val="00B050"/>
                </a:solidFill>
                <a:ea typeface="+mj-ea"/>
                <a:cs typeface="+mj-cs"/>
              </a:rPr>
              <a:t>SCIENTIFIC NAME</a:t>
            </a:r>
          </a:p>
          <a:p>
            <a:pPr marL="0" indent="0" algn="ctr">
              <a:spcBef>
                <a:spcPct val="0"/>
              </a:spcBef>
              <a:buNone/>
            </a:pPr>
            <a:r>
              <a:rPr lang="en-US" sz="1600" b="1" dirty="0">
                <a:ea typeface="+mj-ea"/>
                <a:cs typeface="+mj-cs"/>
              </a:rPr>
              <a:t>Cinnamomum Tamala</a:t>
            </a:r>
          </a:p>
          <a:p>
            <a:pPr marL="0" indent="0" algn="ctr">
              <a:spcBef>
                <a:spcPct val="0"/>
              </a:spcBef>
              <a:buNone/>
            </a:pPr>
            <a:endParaRPr lang="en-US" sz="1600" b="1" u="sng" dirty="0">
              <a:ea typeface="+mj-ea"/>
              <a:cs typeface="+mj-cs"/>
            </a:endParaRPr>
          </a:p>
          <a:p>
            <a:pPr marL="0" indent="0" algn="ctr">
              <a:spcBef>
                <a:spcPct val="0"/>
              </a:spcBef>
              <a:buNone/>
            </a:pPr>
            <a:r>
              <a:rPr lang="en-IN" sz="1600" b="1" u="sng" dirty="0">
                <a:solidFill>
                  <a:srgbClr val="FF0000"/>
                </a:solidFill>
                <a:ea typeface="+mj-ea"/>
                <a:cs typeface="+mj-cs"/>
              </a:rPr>
              <a:t>COMMON NAME</a:t>
            </a:r>
          </a:p>
          <a:p>
            <a:pPr marL="0" indent="0" algn="ctr">
              <a:spcBef>
                <a:spcPct val="0"/>
              </a:spcBef>
              <a:buNone/>
            </a:pPr>
            <a:r>
              <a:rPr lang="en-US" sz="1600" b="1" dirty="0">
                <a:ea typeface="+mj-ea"/>
                <a:cs typeface="+mj-cs"/>
              </a:rPr>
              <a:t>Cinnamomum </a:t>
            </a:r>
            <a:r>
              <a:rPr lang="en-US" sz="1600" b="1" dirty="0" err="1">
                <a:ea typeface="+mj-ea"/>
                <a:cs typeface="+mj-cs"/>
              </a:rPr>
              <a:t>albiflorum</a:t>
            </a:r>
            <a:r>
              <a:rPr lang="en-US" sz="1600" b="1" dirty="0">
                <a:ea typeface="+mj-ea"/>
                <a:cs typeface="+mj-cs"/>
              </a:rPr>
              <a:t> </a:t>
            </a:r>
            <a:r>
              <a:rPr lang="en-US" sz="1600" b="1" dirty="0" err="1">
                <a:ea typeface="+mj-ea"/>
                <a:cs typeface="+mj-cs"/>
              </a:rPr>
              <a:t>nees</a:t>
            </a:r>
            <a:r>
              <a:rPr lang="en-US" sz="1600" b="1" dirty="0">
                <a:ea typeface="+mj-ea"/>
                <a:cs typeface="+mj-cs"/>
              </a:rPr>
              <a:t> </a:t>
            </a:r>
          </a:p>
          <a:p>
            <a:pPr marL="0" indent="0" algn="ctr">
              <a:spcBef>
                <a:spcPct val="0"/>
              </a:spcBef>
              <a:buNone/>
            </a:pPr>
            <a:r>
              <a:rPr lang="en-US" sz="1600" b="1" dirty="0">
                <a:ea typeface="+mj-ea"/>
                <a:cs typeface="+mj-cs"/>
              </a:rPr>
              <a:t>(</a:t>
            </a:r>
            <a:r>
              <a:rPr lang="en-US" sz="1600" b="1" dirty="0" err="1">
                <a:ea typeface="+mj-ea"/>
                <a:cs typeface="+mj-cs"/>
              </a:rPr>
              <a:t>Tejpata</a:t>
            </a:r>
            <a:r>
              <a:rPr lang="en-US" sz="1600" b="1" dirty="0">
                <a:ea typeface="+mj-ea"/>
                <a:cs typeface="+mj-cs"/>
              </a:rPr>
              <a:t>)</a:t>
            </a:r>
          </a:p>
          <a:p>
            <a:pPr marL="0" indent="0" algn="ctr">
              <a:spcBef>
                <a:spcPct val="0"/>
              </a:spcBef>
              <a:buNone/>
            </a:pPr>
            <a:endParaRPr lang="en-US" sz="1600" b="1" u="sng" dirty="0">
              <a:solidFill>
                <a:srgbClr val="00B050"/>
              </a:solidFill>
              <a:ea typeface="+mj-ea"/>
              <a:cs typeface="+mj-cs"/>
            </a:endParaRPr>
          </a:p>
          <a:p>
            <a:pPr marL="0" indent="0" algn="ctr">
              <a:spcBef>
                <a:spcPct val="0"/>
              </a:spcBef>
              <a:buNone/>
            </a:pPr>
            <a:r>
              <a:rPr lang="en-US" sz="1600" b="1" u="sng" dirty="0">
                <a:solidFill>
                  <a:srgbClr val="7030A0"/>
                </a:solidFill>
                <a:ea typeface="+mj-ea"/>
                <a:cs typeface="+mj-cs"/>
              </a:rPr>
              <a:t>INTERESTING FACTS:</a:t>
            </a:r>
          </a:p>
          <a:p>
            <a:pPr marL="0" indent="0" algn="ctr">
              <a:spcBef>
                <a:spcPct val="0"/>
              </a:spcBef>
              <a:buNone/>
            </a:pPr>
            <a:endParaRPr lang="en-US" sz="1600" b="1" u="sng" dirty="0">
              <a:solidFill>
                <a:srgbClr val="7030A0"/>
              </a:solidFill>
              <a:ea typeface="+mj-ea"/>
              <a:cs typeface="+mj-cs"/>
            </a:endParaRPr>
          </a:p>
          <a:p>
            <a:pPr marL="0" indent="0" algn="ctr">
              <a:spcBef>
                <a:spcPct val="0"/>
              </a:spcBef>
              <a:buNone/>
            </a:pPr>
            <a:r>
              <a:rPr lang="en-US" sz="1600" b="1" i="1" dirty="0" err="1">
                <a:ea typeface="+mj-ea"/>
                <a:cs typeface="+mj-cs"/>
              </a:rPr>
              <a:t>Tejpatta</a:t>
            </a:r>
            <a:r>
              <a:rPr lang="en-US" sz="1600" b="1" i="1" dirty="0">
                <a:ea typeface="+mj-ea"/>
                <a:cs typeface="+mj-cs"/>
              </a:rPr>
              <a:t>  or Indian  </a:t>
            </a:r>
            <a:r>
              <a:rPr lang="en-US" sz="1600" b="1" i="1" dirty="0" err="1">
                <a:ea typeface="+mj-ea"/>
                <a:cs typeface="+mj-cs"/>
              </a:rPr>
              <a:t>Bayleaf</a:t>
            </a:r>
            <a:r>
              <a:rPr lang="en-US" sz="1600" b="1" i="1" dirty="0">
                <a:ea typeface="+mj-ea"/>
                <a:cs typeface="+mj-cs"/>
              </a:rPr>
              <a:t>  help manage high cholesterol due to its antioxidant and anti-inflammatory properties. It lowers the level of total blood cholesterol, bad cholesterol (LDL) and triglycerides. The heart-healthy fats present in </a:t>
            </a:r>
            <a:r>
              <a:rPr lang="en-US" sz="1600" b="1" i="1" dirty="0" err="1">
                <a:ea typeface="+mj-ea"/>
                <a:cs typeface="+mj-cs"/>
              </a:rPr>
              <a:t>Tejpatta</a:t>
            </a:r>
            <a:r>
              <a:rPr lang="en-US" sz="1600" b="1" i="1" dirty="0">
                <a:ea typeface="+mj-ea"/>
                <a:cs typeface="+mj-cs"/>
              </a:rPr>
              <a:t> also improves the level of good cholesterol</a:t>
            </a:r>
            <a:r>
              <a:rPr lang="en-US" sz="1600" b="1" i="1" u="sng" dirty="0">
                <a:ea typeface="+mj-ea"/>
                <a:cs typeface="+mj-cs"/>
              </a:rPr>
              <a:t>.</a:t>
            </a:r>
          </a:p>
          <a:p>
            <a:pPr marL="0" indent="0">
              <a:buNone/>
            </a:pPr>
            <a:endParaRPr lang="en-US" sz="2000" b="1" dirty="0">
              <a:solidFill>
                <a:srgbClr val="0070C0"/>
              </a:solidFill>
              <a:latin typeface="Bahnschrift SemiBold" pitchFamily="34" charset="0"/>
            </a:endParaRPr>
          </a:p>
        </p:txBody>
      </p:sp>
      <p:pic>
        <p:nvPicPr>
          <p:cNvPr id="4" name="Picture 3">
            <a:extLst>
              <a:ext uri="{FF2B5EF4-FFF2-40B4-BE49-F238E27FC236}">
                <a16:creationId xmlns:a16="http://schemas.microsoft.com/office/drawing/2014/main" id="{A802744D-1FD4-4799-3923-0307E5A2D00D}"/>
              </a:ext>
            </a:extLst>
          </p:cNvPr>
          <p:cNvPicPr>
            <a:picLocks noChangeAspect="1"/>
          </p:cNvPicPr>
          <p:nvPr/>
        </p:nvPicPr>
        <p:blipFill>
          <a:blip r:embed="rId2"/>
          <a:stretch>
            <a:fillRect/>
          </a:stretch>
        </p:blipFill>
        <p:spPr>
          <a:xfrm>
            <a:off x="-1" y="-1"/>
            <a:ext cx="8201892" cy="6484775"/>
          </a:xfrm>
          <a:prstGeom prst="rect">
            <a:avLst/>
          </a:prstGeom>
          <a:ln>
            <a:noFill/>
          </a:ln>
          <a:effectLst>
            <a:softEdge rad="112500"/>
          </a:effectLst>
        </p:spPr>
      </p:pic>
    </p:spTree>
    <p:extLst>
      <p:ext uri="{BB962C8B-B14F-4D97-AF65-F5344CB8AC3E}">
        <p14:creationId xmlns:p14="http://schemas.microsoft.com/office/powerpoint/2010/main" val="3079962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BEC21-2403-7E81-55FC-01477D4375E9}"/>
              </a:ext>
            </a:extLst>
          </p:cNvPr>
          <p:cNvSpPr>
            <a:spLocks noGrp="1"/>
          </p:cNvSpPr>
          <p:nvPr>
            <p:ph type="title"/>
          </p:nvPr>
        </p:nvSpPr>
        <p:spPr>
          <a:xfrm>
            <a:off x="8334375" y="879943"/>
            <a:ext cx="3857625" cy="5098113"/>
          </a:xfrm>
        </p:spPr>
        <p:txBody>
          <a:bodyPr>
            <a:normAutofit fontScale="90000"/>
          </a:bodyPr>
          <a:lstStyle/>
          <a:p>
            <a:pPr algn="ctr"/>
            <a:r>
              <a:rPr lang="en-US" sz="3200" dirty="0">
                <a:latin typeface="Baskerville Old Face" panose="02020602080505020303" pitchFamily="18" charset="0"/>
              </a:rPr>
              <a:t>                                                    </a:t>
            </a:r>
            <a:r>
              <a:rPr lang="en-US" sz="2000" b="1" u="sng" dirty="0">
                <a:solidFill>
                  <a:srgbClr val="00B050"/>
                </a:solidFill>
                <a:latin typeface="Bahnschrift SemiBold" pitchFamily="34" charset="0"/>
                <a:cs typeface="+mn-cs"/>
              </a:rPr>
              <a:t>Scientific Name</a:t>
            </a:r>
            <a:br>
              <a:rPr lang="en-US" sz="2000" b="1" dirty="0">
                <a:latin typeface="Bahnschrift SemiBold" pitchFamily="34" charset="0"/>
                <a:cs typeface="+mn-cs"/>
              </a:rPr>
            </a:br>
            <a:r>
              <a:rPr lang="en-US" sz="2000" b="1" dirty="0">
                <a:latin typeface="Bahnschrift SemiBold" pitchFamily="34" charset="0"/>
                <a:cs typeface="+mn-cs"/>
              </a:rPr>
              <a:t>    Crassula ovata</a:t>
            </a:r>
            <a:br>
              <a:rPr lang="en-US" sz="2000" b="1" dirty="0">
                <a:latin typeface="Bahnschrift SemiBold" pitchFamily="34" charset="0"/>
                <a:cs typeface="+mn-cs"/>
              </a:rPr>
            </a:br>
            <a:br>
              <a:rPr lang="en-US" sz="2000" b="1" dirty="0">
                <a:latin typeface="Bahnschrift SemiBold" pitchFamily="34" charset="0"/>
                <a:cs typeface="+mn-cs"/>
              </a:rPr>
            </a:br>
            <a:r>
              <a:rPr lang="en-US" sz="1800" b="1" u="sng" dirty="0">
                <a:solidFill>
                  <a:srgbClr val="FF0000"/>
                </a:solidFill>
                <a:latin typeface="Bahnschrift SemiBold" pitchFamily="34" charset="0"/>
                <a:cs typeface="+mn-cs"/>
              </a:rPr>
              <a:t>Common Name</a:t>
            </a:r>
            <a:br>
              <a:rPr lang="en-US" sz="1800" b="1" u="sng" dirty="0">
                <a:latin typeface="Bahnschrift SemiBold" pitchFamily="34" charset="0"/>
                <a:cs typeface="+mn-cs"/>
              </a:rPr>
            </a:br>
            <a:r>
              <a:rPr lang="en-US" sz="1800" b="1" dirty="0">
                <a:latin typeface="Bahnschrift SemiBold" pitchFamily="34" charset="0"/>
                <a:cs typeface="+mn-cs"/>
              </a:rPr>
              <a:t>Jade plant/Money plant</a:t>
            </a:r>
            <a:br>
              <a:rPr lang="en-US" sz="1800" b="1" dirty="0">
                <a:latin typeface="Bahnschrift SemiBold" pitchFamily="34" charset="0"/>
                <a:cs typeface="+mn-cs"/>
              </a:rPr>
            </a:br>
            <a:r>
              <a:rPr lang="en-US" sz="1800" b="1" dirty="0">
                <a:latin typeface="Bahnschrift SemiBold" pitchFamily="34" charset="0"/>
                <a:cs typeface="+mn-cs"/>
              </a:rPr>
              <a:t>(</a:t>
            </a:r>
            <a:r>
              <a:rPr lang="hi-IN" sz="1800" b="1" dirty="0">
                <a:effectLst/>
                <a:latin typeface="Bahnschrift SemiBold" pitchFamily="34" charset="0"/>
                <a:cs typeface="+mn-cs"/>
              </a:rPr>
              <a:t>जेड पौधा</a:t>
            </a:r>
            <a:r>
              <a:rPr lang="en-US" sz="1800" b="1" dirty="0">
                <a:effectLst/>
                <a:latin typeface="Bahnschrift SemiBold" pitchFamily="34" charset="0"/>
                <a:cs typeface="+mn-cs"/>
              </a:rPr>
              <a:t>)</a:t>
            </a:r>
            <a:br>
              <a:rPr lang="hi-IN" sz="1800" b="1" dirty="0">
                <a:effectLst/>
                <a:latin typeface="Bahnschrift SemiBold" pitchFamily="34" charset="0"/>
                <a:cs typeface="+mn-cs"/>
              </a:rPr>
            </a:br>
            <a:br>
              <a:rPr lang="en-US" sz="1800" b="1" dirty="0">
                <a:latin typeface="Bahnschrift SemiBold" pitchFamily="34" charset="0"/>
                <a:cs typeface="+mn-cs"/>
              </a:rPr>
            </a:br>
            <a:r>
              <a:rPr lang="en-US" sz="1800" b="1" u="sng" dirty="0">
                <a:solidFill>
                  <a:srgbClr val="7030A0"/>
                </a:solidFill>
                <a:latin typeface="Bahnschrift SemiBold" pitchFamily="34" charset="0"/>
                <a:cs typeface="+mn-cs"/>
              </a:rPr>
              <a:t>Interesting Fact</a:t>
            </a:r>
            <a:br>
              <a:rPr lang="en-US" sz="1800" b="1" u="sng" dirty="0">
                <a:latin typeface="Bahnschrift SemiBold" pitchFamily="34" charset="0"/>
                <a:cs typeface="+mn-cs"/>
              </a:rPr>
            </a:br>
            <a:r>
              <a:rPr lang="en-US" sz="1800" b="1" dirty="0">
                <a:effectLst/>
                <a:latin typeface="Bahnschrift SemiBold" pitchFamily="34" charset="0"/>
                <a:cs typeface="+mn-cs"/>
              </a:rPr>
              <a:t>This succulent plant only grows in parts of Mozambique and South Africa. In nature, this species of Crassula can be found in the Eastern Cape and KwaZulu-Natal provinces. Crassula grows among shrubs in light forests, on sandy clay gray soil, on rocky slopes, hills and fields, often in sheltered ravines, together with various species of Aloe, Euphorbia and other desert crops. Nowadays it can be found all over the world, and many varieties with amazing shapes and coloring of the leaves have also been bred.</a:t>
            </a:r>
            <a:br>
              <a:rPr lang="en-US" sz="1800" b="1" dirty="0">
                <a:latin typeface="Bahnschrift SemiBold" pitchFamily="34" charset="0"/>
                <a:cs typeface="+mn-cs"/>
              </a:rPr>
            </a:br>
            <a:endParaRPr lang="en-IN" sz="1800" b="1" dirty="0">
              <a:latin typeface="Bahnschrift SemiBold" pitchFamily="34" charset="0"/>
              <a:cs typeface="+mn-cs"/>
            </a:endParaRPr>
          </a:p>
        </p:txBody>
      </p:sp>
      <p:pic>
        <p:nvPicPr>
          <p:cNvPr id="4" name="Picture 3">
            <a:extLst>
              <a:ext uri="{FF2B5EF4-FFF2-40B4-BE49-F238E27FC236}">
                <a16:creationId xmlns:a16="http://schemas.microsoft.com/office/drawing/2014/main" id="{1BB87326-43E9-3048-E577-2B69DEBCE15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 y="0"/>
            <a:ext cx="8248651" cy="6097111"/>
          </a:xfrm>
          <a:prstGeom prst="rect">
            <a:avLst/>
          </a:prstGeom>
        </p:spPr>
      </p:pic>
    </p:spTree>
    <p:extLst>
      <p:ext uri="{BB962C8B-B14F-4D97-AF65-F5344CB8AC3E}">
        <p14:creationId xmlns:p14="http://schemas.microsoft.com/office/powerpoint/2010/main" val="2078328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41764-B303-BA93-026D-D55D6FC5D798}"/>
              </a:ext>
            </a:extLst>
          </p:cNvPr>
          <p:cNvSpPr>
            <a:spLocks noGrp="1"/>
          </p:cNvSpPr>
          <p:nvPr>
            <p:ph type="ctrTitle"/>
          </p:nvPr>
        </p:nvSpPr>
        <p:spPr>
          <a:xfrm>
            <a:off x="8353425" y="686434"/>
            <a:ext cx="3751616" cy="5375081"/>
          </a:xfrm>
        </p:spPr>
        <p:txBody>
          <a:bodyPr>
            <a:noAutofit/>
          </a:bodyPr>
          <a:lstStyle/>
          <a:p>
            <a:r>
              <a:rPr lang="en-US" sz="1600" b="1" u="sng" dirty="0">
                <a:solidFill>
                  <a:srgbClr val="00B050"/>
                </a:solidFill>
                <a:latin typeface="+mn-lt"/>
                <a:cs typeface="+mn-cs"/>
              </a:rPr>
              <a:t>Scientific Name</a:t>
            </a:r>
            <a:br>
              <a:rPr lang="en-US" sz="1600" b="1" dirty="0">
                <a:latin typeface="+mn-lt"/>
                <a:cs typeface="+mn-cs"/>
              </a:rPr>
            </a:br>
            <a:r>
              <a:rPr lang="en-US" sz="1600" b="1" dirty="0" err="1">
                <a:latin typeface="+mn-lt"/>
                <a:cs typeface="+mn-cs"/>
              </a:rPr>
              <a:t>Tylophora</a:t>
            </a:r>
            <a:r>
              <a:rPr lang="en-US" sz="1600" b="1" dirty="0">
                <a:latin typeface="+mn-lt"/>
                <a:cs typeface="+mn-cs"/>
              </a:rPr>
              <a:t> Indica</a:t>
            </a:r>
            <a:br>
              <a:rPr lang="en-US" sz="1600" b="1" dirty="0">
                <a:latin typeface="+mn-lt"/>
                <a:cs typeface="+mn-cs"/>
              </a:rPr>
            </a:br>
            <a:br>
              <a:rPr lang="en-US" sz="1600" b="1" dirty="0">
                <a:latin typeface="+mn-lt"/>
                <a:cs typeface="+mn-cs"/>
              </a:rPr>
            </a:br>
            <a:r>
              <a:rPr lang="en-US" sz="1600" b="1" u="sng" dirty="0">
                <a:solidFill>
                  <a:srgbClr val="FF0066"/>
                </a:solidFill>
                <a:latin typeface="+mn-lt"/>
                <a:cs typeface="+mn-cs"/>
              </a:rPr>
              <a:t>Common Name</a:t>
            </a:r>
            <a:br>
              <a:rPr lang="en-US" sz="1600" b="1" dirty="0">
                <a:latin typeface="+mn-lt"/>
                <a:cs typeface="+mn-cs"/>
              </a:rPr>
            </a:br>
            <a:r>
              <a:rPr lang="en-US" sz="1600" b="1" dirty="0" err="1">
                <a:latin typeface="+mn-lt"/>
                <a:cs typeface="+mn-cs"/>
              </a:rPr>
              <a:t>Antomul</a:t>
            </a:r>
            <a:r>
              <a:rPr lang="en-US" sz="1600" b="1" dirty="0">
                <a:latin typeface="+mn-lt"/>
                <a:cs typeface="+mn-cs"/>
              </a:rPr>
              <a:t>/Indian Ipecac</a:t>
            </a:r>
            <a:br>
              <a:rPr lang="hi-IN" sz="1600" b="1" dirty="0">
                <a:effectLst/>
                <a:latin typeface="+mn-lt"/>
                <a:cs typeface="+mn-cs"/>
              </a:rPr>
            </a:br>
            <a:r>
              <a:rPr lang="en-US" sz="1600" b="1" dirty="0">
                <a:effectLst/>
                <a:latin typeface="+mn-lt"/>
                <a:cs typeface="+mn-cs"/>
              </a:rPr>
              <a:t>(</a:t>
            </a:r>
            <a:r>
              <a:rPr lang="hi-IN" sz="1600" b="1" dirty="0">
                <a:effectLst/>
                <a:latin typeface="+mn-lt"/>
                <a:cs typeface="+mn-cs"/>
              </a:rPr>
              <a:t>दम</a:t>
            </a:r>
            <a:r>
              <a:rPr lang="en-US" sz="1600" b="1" dirty="0">
                <a:latin typeface="+mn-lt"/>
                <a:cs typeface="+mn-cs"/>
              </a:rPr>
              <a:t>I </a:t>
            </a:r>
            <a:r>
              <a:rPr lang="hi-IN" sz="1600" b="1" dirty="0">
                <a:effectLst/>
                <a:latin typeface="+mn-lt"/>
                <a:cs typeface="+mn-cs"/>
              </a:rPr>
              <a:t>बेल</a:t>
            </a:r>
            <a:r>
              <a:rPr lang="en-US" sz="1600" b="1" dirty="0">
                <a:effectLst/>
                <a:latin typeface="+mn-lt"/>
                <a:cs typeface="+mn-cs"/>
              </a:rPr>
              <a:t>)</a:t>
            </a:r>
            <a:br>
              <a:rPr lang="hi-IN" sz="1600" b="1" dirty="0">
                <a:effectLst/>
                <a:latin typeface="+mn-lt"/>
                <a:cs typeface="+mn-cs"/>
              </a:rPr>
            </a:br>
            <a:br>
              <a:rPr lang="en-US" sz="1600" b="1" dirty="0">
                <a:latin typeface="+mn-lt"/>
                <a:cs typeface="+mn-cs"/>
              </a:rPr>
            </a:br>
            <a:r>
              <a:rPr lang="en-US" sz="1600" b="1" u="sng" dirty="0">
                <a:solidFill>
                  <a:srgbClr val="7030A0"/>
                </a:solidFill>
                <a:latin typeface="+mn-lt"/>
                <a:cs typeface="+mn-cs"/>
              </a:rPr>
              <a:t>Interesting Fact</a:t>
            </a:r>
            <a:br>
              <a:rPr lang="en-US" sz="1600" b="1" u="sng" dirty="0">
                <a:solidFill>
                  <a:srgbClr val="7030A0"/>
                </a:solidFill>
                <a:latin typeface="+mn-lt"/>
                <a:cs typeface="+mn-cs"/>
              </a:rPr>
            </a:br>
            <a:br>
              <a:rPr lang="en-US" sz="1600" b="1" dirty="0">
                <a:latin typeface="+mn-lt"/>
                <a:cs typeface="+mn-cs"/>
              </a:rPr>
            </a:br>
            <a:r>
              <a:rPr lang="en-US" sz="1600" b="1" dirty="0" err="1">
                <a:effectLst/>
                <a:latin typeface="+mn-lt"/>
                <a:cs typeface="+mn-cs"/>
              </a:rPr>
              <a:t>Tylophora</a:t>
            </a:r>
            <a:r>
              <a:rPr lang="en-US" sz="1600" b="1" dirty="0">
                <a:effectLst/>
                <a:latin typeface="+mn-lt"/>
                <a:cs typeface="+mn-cs"/>
              </a:rPr>
              <a:t> indica (family Apocynaceae) is a perennial climbing plant used in the Ayurvedic system of medicine. The leaves of the plant have been extensively used in the treatment of various inflammatory and allergic disorders including bronchial asthma, bronchitis, whooping cough etc. The extracts of the leaves of T. indica have antiasthmatic and antiallergic potential .The extract of T. indica leaves showed inhibition of cellular immune responses in experimental models</a:t>
            </a:r>
            <a:endParaRPr lang="en-IN" sz="1600" b="1" dirty="0">
              <a:latin typeface="+mn-lt"/>
              <a:cs typeface="+mn-cs"/>
            </a:endParaRPr>
          </a:p>
        </p:txBody>
      </p:sp>
      <p:pic>
        <p:nvPicPr>
          <p:cNvPr id="4" name="Picture 3">
            <a:extLst>
              <a:ext uri="{FF2B5EF4-FFF2-40B4-BE49-F238E27FC236}">
                <a16:creationId xmlns:a16="http://schemas.microsoft.com/office/drawing/2014/main" id="{983B8F6D-CF47-C6D8-C36F-D32C709017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5408"/>
            <a:ext cx="8181975" cy="6562408"/>
          </a:xfrm>
          <a:prstGeom prst="rect">
            <a:avLst/>
          </a:prstGeom>
        </p:spPr>
      </p:pic>
    </p:spTree>
    <p:extLst>
      <p:ext uri="{BB962C8B-B14F-4D97-AF65-F5344CB8AC3E}">
        <p14:creationId xmlns:p14="http://schemas.microsoft.com/office/powerpoint/2010/main" val="92010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531AE-D6A3-301E-C282-738E5D4A39EA}"/>
              </a:ext>
            </a:extLst>
          </p:cNvPr>
          <p:cNvSpPr>
            <a:spLocks noGrp="1"/>
          </p:cNvSpPr>
          <p:nvPr>
            <p:ph type="title"/>
          </p:nvPr>
        </p:nvSpPr>
        <p:spPr>
          <a:xfrm>
            <a:off x="8575151" y="676275"/>
            <a:ext cx="3616849" cy="5286375"/>
          </a:xfrm>
        </p:spPr>
        <p:txBody>
          <a:bodyPr>
            <a:normAutofit fontScale="90000"/>
          </a:bodyPr>
          <a:lstStyle/>
          <a:p>
            <a:pPr algn="ctr"/>
            <a:r>
              <a:rPr lang="en-US" sz="1600" b="1" i="1" u="sng" dirty="0">
                <a:solidFill>
                  <a:srgbClr val="00B050"/>
                </a:solidFill>
                <a:latin typeface="+mn-lt"/>
              </a:rPr>
              <a:t>Scientific Name</a:t>
            </a:r>
            <a:br>
              <a:rPr lang="en-US" sz="1600" b="1" i="1" dirty="0">
                <a:latin typeface="+mn-lt"/>
              </a:rPr>
            </a:br>
            <a:r>
              <a:rPr lang="en-US" sz="1600" b="1" i="1" dirty="0">
                <a:latin typeface="+mn-lt"/>
              </a:rPr>
              <a:t>    Punica Granatum</a:t>
            </a:r>
            <a:br>
              <a:rPr lang="en-US" sz="1600" b="1" i="1" dirty="0">
                <a:latin typeface="+mn-lt"/>
              </a:rPr>
            </a:br>
            <a:br>
              <a:rPr lang="en-US" sz="1600" b="1" i="1" dirty="0">
                <a:latin typeface="+mn-lt"/>
              </a:rPr>
            </a:br>
            <a:r>
              <a:rPr lang="en-US" sz="1600" b="1" i="1" u="sng" dirty="0">
                <a:latin typeface="+mn-lt"/>
              </a:rPr>
              <a:t> </a:t>
            </a:r>
            <a:r>
              <a:rPr lang="en-US" sz="1600" b="1" i="1" u="sng" dirty="0">
                <a:solidFill>
                  <a:srgbClr val="FF0000"/>
                </a:solidFill>
                <a:latin typeface="+mn-lt"/>
              </a:rPr>
              <a:t>Common Name</a:t>
            </a:r>
            <a:br>
              <a:rPr lang="en-US" sz="1600" b="1" i="1" u="sng" dirty="0">
                <a:latin typeface="+mn-lt"/>
              </a:rPr>
            </a:br>
            <a:r>
              <a:rPr lang="en-US" sz="1600" b="1" i="1" dirty="0">
                <a:latin typeface="+mn-lt"/>
              </a:rPr>
              <a:t> Pomegranate</a:t>
            </a:r>
            <a:br>
              <a:rPr lang="en-US" sz="1600" b="1" i="1" dirty="0">
                <a:latin typeface="+mn-lt"/>
              </a:rPr>
            </a:br>
            <a:r>
              <a:rPr lang="en-US" sz="1600" b="1" i="1" dirty="0">
                <a:latin typeface="+mn-lt"/>
              </a:rPr>
              <a:t>           (</a:t>
            </a:r>
            <a:r>
              <a:rPr lang="hi-IN" sz="1600" b="1" i="1" dirty="0">
                <a:effectLst/>
                <a:latin typeface="+mn-lt"/>
              </a:rPr>
              <a:t>अनार</a:t>
            </a:r>
            <a:r>
              <a:rPr lang="en-US" sz="1600" b="1" i="1" dirty="0">
                <a:effectLst/>
                <a:latin typeface="+mn-lt"/>
              </a:rPr>
              <a:t>)</a:t>
            </a:r>
            <a:br>
              <a:rPr lang="en-US" sz="1600" b="1" i="1" dirty="0">
                <a:latin typeface="+mn-lt"/>
              </a:rPr>
            </a:br>
            <a:r>
              <a:rPr lang="en-US" sz="1600" b="1" i="1" dirty="0">
                <a:latin typeface="+mn-lt"/>
              </a:rPr>
              <a:t>            </a:t>
            </a:r>
            <a:br>
              <a:rPr lang="en-US" sz="1600" b="1" i="1" dirty="0">
                <a:latin typeface="+mn-lt"/>
              </a:rPr>
            </a:br>
            <a:r>
              <a:rPr lang="en-US" sz="1600" b="1" i="1" u="sng" dirty="0">
                <a:solidFill>
                  <a:srgbClr val="7030A0"/>
                </a:solidFill>
                <a:latin typeface="+mn-lt"/>
              </a:rPr>
              <a:t> Interesting Fact</a:t>
            </a:r>
            <a:br>
              <a:rPr lang="en-US" sz="1600" b="1" i="1" u="sng" dirty="0">
                <a:solidFill>
                  <a:srgbClr val="7030A0"/>
                </a:solidFill>
                <a:latin typeface="+mn-lt"/>
              </a:rPr>
            </a:br>
            <a:r>
              <a:rPr lang="en-US" sz="1800" b="1" i="1" dirty="0">
                <a:latin typeface="+mn-lt"/>
              </a:rPr>
              <a:t>    </a:t>
            </a:r>
            <a:r>
              <a:rPr lang="en-US" sz="1800" b="1" i="1" dirty="0">
                <a:effectLst/>
                <a:latin typeface="+mn-lt"/>
              </a:rPr>
              <a:t>Pomegranate is a small, fruit-bearing tree native to Iran and northern India and cultivated around the world.</a:t>
            </a:r>
            <a:br>
              <a:rPr lang="en-US" sz="1800" b="1" i="1" dirty="0">
                <a:effectLst/>
                <a:latin typeface="+mn-lt"/>
              </a:rPr>
            </a:br>
            <a:r>
              <a:rPr lang="en-US" sz="1800" b="1" i="1" dirty="0">
                <a:effectLst/>
                <a:latin typeface="+mn-lt"/>
              </a:rPr>
              <a:t>Ancient writings described pomegranate as a sacred fruit that provided fertility, abundance, and luck.</a:t>
            </a:r>
            <a:br>
              <a:rPr lang="en-US" sz="1800" b="1" i="1" dirty="0">
                <a:effectLst/>
                <a:latin typeface="+mn-lt"/>
              </a:rPr>
            </a:br>
            <a:r>
              <a:rPr lang="en-US" sz="1800" b="1" i="1" dirty="0">
                <a:effectLst/>
                <a:latin typeface="+mn-lt"/>
              </a:rPr>
              <a:t>Preparations from pomegranate including the juice or extract have been promoted for prevention or treatment of many conditions including heart disease, high blood pressure, high blood cholesterol levels, cancer, and diabetes</a:t>
            </a:r>
            <a:br>
              <a:rPr lang="en-US" sz="1800" b="1" i="1" dirty="0">
                <a:effectLst/>
                <a:latin typeface="+mn-lt"/>
              </a:rPr>
            </a:br>
            <a:endParaRPr lang="en-IN" sz="1800" b="1" i="1" dirty="0">
              <a:latin typeface="+mn-lt"/>
            </a:endParaRPr>
          </a:p>
        </p:txBody>
      </p:sp>
      <p:pic>
        <p:nvPicPr>
          <p:cNvPr id="4" name="Picture 3">
            <a:extLst>
              <a:ext uri="{FF2B5EF4-FFF2-40B4-BE49-F238E27FC236}">
                <a16:creationId xmlns:a16="http://schemas.microsoft.com/office/drawing/2014/main" id="{B2DB7BE1-1B87-EBE1-F5E0-709AF7545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8391525" cy="6438900"/>
          </a:xfrm>
          <a:prstGeom prst="rect">
            <a:avLst/>
          </a:prstGeom>
        </p:spPr>
      </p:pic>
    </p:spTree>
    <p:extLst>
      <p:ext uri="{BB962C8B-B14F-4D97-AF65-F5344CB8AC3E}">
        <p14:creationId xmlns:p14="http://schemas.microsoft.com/office/powerpoint/2010/main" val="26691804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5105-1CFC-EBBF-4289-4B9DDF5A9D40}"/>
              </a:ext>
            </a:extLst>
          </p:cNvPr>
          <p:cNvSpPr>
            <a:spLocks noGrp="1"/>
          </p:cNvSpPr>
          <p:nvPr>
            <p:ph type="ctrTitle"/>
          </p:nvPr>
        </p:nvSpPr>
        <p:spPr>
          <a:xfrm>
            <a:off x="7961745" y="935540"/>
            <a:ext cx="4230255" cy="4986920"/>
          </a:xfrm>
        </p:spPr>
        <p:txBody>
          <a:bodyPr>
            <a:noAutofit/>
          </a:bodyPr>
          <a:lstStyle/>
          <a:p>
            <a:br>
              <a:rPr lang="en-US" sz="1600" b="1" dirty="0">
                <a:solidFill>
                  <a:srgbClr val="00B050"/>
                </a:solidFill>
                <a:latin typeface="+mn-lt"/>
                <a:cs typeface="+mn-cs"/>
              </a:rPr>
            </a:br>
            <a:r>
              <a:rPr lang="en-US" sz="1600" b="1" u="sng" dirty="0">
                <a:solidFill>
                  <a:srgbClr val="00B050"/>
                </a:solidFill>
                <a:latin typeface="+mn-lt"/>
                <a:cs typeface="+mn-cs"/>
              </a:rPr>
              <a:t>Scientific Name</a:t>
            </a:r>
            <a:br>
              <a:rPr lang="en-US" sz="1600" b="1" dirty="0">
                <a:latin typeface="+mn-lt"/>
                <a:cs typeface="+mn-cs"/>
              </a:rPr>
            </a:br>
            <a:r>
              <a:rPr lang="en-US" sz="1600" b="1" dirty="0" err="1">
                <a:latin typeface="+mn-lt"/>
                <a:cs typeface="+mn-cs"/>
              </a:rPr>
              <a:t>Ocimum</a:t>
            </a:r>
            <a:r>
              <a:rPr lang="en-US" sz="1600" b="1" dirty="0">
                <a:latin typeface="+mn-lt"/>
                <a:cs typeface="+mn-cs"/>
              </a:rPr>
              <a:t> </a:t>
            </a:r>
            <a:r>
              <a:rPr lang="en-US" sz="1600" b="1" dirty="0" err="1">
                <a:latin typeface="+mn-lt"/>
                <a:cs typeface="+mn-cs"/>
              </a:rPr>
              <a:t>Basillion</a:t>
            </a:r>
            <a:br>
              <a:rPr lang="en-US" sz="1600" b="1" dirty="0">
                <a:latin typeface="+mn-lt"/>
                <a:cs typeface="+mn-cs"/>
              </a:rPr>
            </a:br>
            <a:br>
              <a:rPr lang="en-US" sz="1600" b="1" dirty="0">
                <a:latin typeface="+mn-lt"/>
                <a:cs typeface="+mn-cs"/>
              </a:rPr>
            </a:br>
            <a:r>
              <a:rPr lang="en-US" sz="1600" b="1" u="sng" dirty="0">
                <a:solidFill>
                  <a:srgbClr val="FF0000"/>
                </a:solidFill>
                <a:latin typeface="+mn-lt"/>
                <a:cs typeface="+mn-cs"/>
              </a:rPr>
              <a:t>Common Name</a:t>
            </a:r>
            <a:br>
              <a:rPr lang="en-US" sz="1600" b="1" dirty="0">
                <a:latin typeface="+mn-lt"/>
                <a:cs typeface="+mn-cs"/>
              </a:rPr>
            </a:br>
            <a:r>
              <a:rPr lang="en-US" sz="1600" b="1" dirty="0">
                <a:latin typeface="+mn-lt"/>
                <a:cs typeface="+mn-cs"/>
              </a:rPr>
              <a:t> Holy Basil</a:t>
            </a:r>
            <a:br>
              <a:rPr lang="en-US" sz="1600" b="1" dirty="0">
                <a:latin typeface="+mn-lt"/>
                <a:cs typeface="+mn-cs"/>
              </a:rPr>
            </a:br>
            <a:r>
              <a:rPr lang="en-US" sz="1600" b="1" dirty="0">
                <a:latin typeface="+mn-lt"/>
                <a:cs typeface="+mn-cs"/>
              </a:rPr>
              <a:t>(</a:t>
            </a:r>
            <a:r>
              <a:rPr lang="hi-IN" sz="1600" b="1" dirty="0">
                <a:effectLst/>
                <a:latin typeface="+mn-lt"/>
                <a:cs typeface="+mn-cs"/>
              </a:rPr>
              <a:t>तुलसी</a:t>
            </a:r>
            <a:r>
              <a:rPr lang="en-US" sz="1600" b="1" dirty="0">
                <a:effectLst/>
                <a:latin typeface="+mn-lt"/>
                <a:cs typeface="+mn-cs"/>
              </a:rPr>
              <a:t>)</a:t>
            </a:r>
            <a:br>
              <a:rPr lang="en-US" sz="1600" b="1" dirty="0">
                <a:effectLst/>
                <a:latin typeface="+mn-lt"/>
                <a:cs typeface="+mn-cs"/>
              </a:rPr>
            </a:br>
            <a:br>
              <a:rPr lang="en-US" sz="1600" b="1" dirty="0">
                <a:effectLst/>
                <a:latin typeface="+mn-lt"/>
                <a:cs typeface="+mn-cs"/>
              </a:rPr>
            </a:br>
            <a:r>
              <a:rPr lang="en-US" sz="1600" b="1" u="sng" dirty="0">
                <a:solidFill>
                  <a:srgbClr val="7030A0"/>
                </a:solidFill>
                <a:latin typeface="+mn-lt"/>
                <a:cs typeface="+mn-cs"/>
              </a:rPr>
              <a:t>Interesting Fact</a:t>
            </a:r>
            <a:br>
              <a:rPr lang="en-US" sz="1600" b="1" dirty="0">
                <a:latin typeface="+mn-lt"/>
                <a:cs typeface="+mn-cs"/>
              </a:rPr>
            </a:br>
            <a:r>
              <a:rPr lang="en-US" sz="1500" b="1" dirty="0" err="1">
                <a:effectLst/>
                <a:latin typeface="+mn-lt"/>
                <a:cs typeface="+mn-cs"/>
              </a:rPr>
              <a:t>Ocimum</a:t>
            </a:r>
            <a:r>
              <a:rPr lang="en-US" sz="1500" b="1" dirty="0">
                <a:effectLst/>
                <a:latin typeface="+mn-lt"/>
                <a:cs typeface="+mn-cs"/>
              </a:rPr>
              <a:t>  is a genus of aromatic annual and perennial </a:t>
            </a:r>
            <a:r>
              <a:rPr lang="en-US" sz="1500" b="1" u="none" strike="noStrike" dirty="0">
                <a:effectLst/>
                <a:latin typeface="+mn-lt"/>
                <a:cs typeface="+mn-cs"/>
              </a:rPr>
              <a:t>herbs</a:t>
            </a:r>
            <a:r>
              <a:rPr lang="en-US" sz="1500" b="1" dirty="0">
                <a:effectLst/>
                <a:latin typeface="+mn-lt"/>
                <a:cs typeface="+mn-cs"/>
              </a:rPr>
              <a:t> and shrubs in the family </a:t>
            </a:r>
            <a:r>
              <a:rPr lang="en-US" sz="1500" b="1" u="none" strike="noStrike" dirty="0">
                <a:effectLst/>
                <a:latin typeface="+mn-lt"/>
                <a:cs typeface="+mn-cs"/>
              </a:rPr>
              <a:t>Lamiaceae</a:t>
            </a:r>
            <a:r>
              <a:rPr lang="en-US" sz="1500" b="1" dirty="0">
                <a:effectLst/>
                <a:latin typeface="+mn-lt"/>
                <a:cs typeface="+mn-cs"/>
              </a:rPr>
              <a:t>, native to the tropical and warm temperate regions of all 6 inhabited continents, with the greatest number of species in Africa. Its best known species are the cooking herb </a:t>
            </a:r>
            <a:r>
              <a:rPr lang="en-US" sz="1500" b="1" u="none" strike="noStrike" dirty="0">
                <a:effectLst/>
                <a:latin typeface="+mn-lt"/>
                <a:cs typeface="+mn-cs"/>
              </a:rPr>
              <a:t>great basil</a:t>
            </a:r>
            <a:r>
              <a:rPr lang="en-US" sz="1500" b="1" dirty="0">
                <a:effectLst/>
                <a:latin typeface="+mn-lt"/>
                <a:cs typeface="+mn-cs"/>
              </a:rPr>
              <a:t>, O. </a:t>
            </a:r>
            <a:r>
              <a:rPr lang="en-US" sz="1500" b="1" dirty="0" err="1">
                <a:effectLst/>
                <a:latin typeface="+mn-lt"/>
                <a:cs typeface="+mn-cs"/>
              </a:rPr>
              <a:t>basilicum</a:t>
            </a:r>
            <a:r>
              <a:rPr lang="en-US" sz="1500" b="1" dirty="0">
                <a:effectLst/>
                <a:latin typeface="+mn-lt"/>
                <a:cs typeface="+mn-cs"/>
              </a:rPr>
              <a:t>, and the </a:t>
            </a:r>
            <a:r>
              <a:rPr lang="en-US" sz="1500" b="1" u="none" strike="noStrike" dirty="0">
                <a:effectLst/>
                <a:latin typeface="+mn-lt"/>
                <a:cs typeface="+mn-cs"/>
              </a:rPr>
              <a:t>medicinal herb</a:t>
            </a:r>
            <a:r>
              <a:rPr lang="en-US" sz="1500" b="1" dirty="0">
                <a:effectLst/>
                <a:latin typeface="+mn-lt"/>
                <a:cs typeface="+mn-cs"/>
              </a:rPr>
              <a:t> </a:t>
            </a:r>
            <a:r>
              <a:rPr lang="en-US" sz="1500" b="1" u="none" strike="noStrike" dirty="0">
                <a:effectLst/>
                <a:latin typeface="+mn-lt"/>
                <a:cs typeface="+mn-cs"/>
              </a:rPr>
              <a:t>tulsi (holy basil)</a:t>
            </a:r>
            <a:r>
              <a:rPr lang="en-US" sz="1500" b="1" dirty="0">
                <a:effectLst/>
                <a:latin typeface="+mn-lt"/>
                <a:cs typeface="+mn-cs"/>
              </a:rPr>
              <a:t>, O. </a:t>
            </a:r>
            <a:r>
              <a:rPr lang="en-US" sz="1500" b="1" dirty="0" err="1">
                <a:effectLst/>
                <a:latin typeface="+mn-lt"/>
                <a:cs typeface="+mn-cs"/>
              </a:rPr>
              <a:t>tenuiflorum</a:t>
            </a:r>
            <a:r>
              <a:rPr lang="en-US" sz="1500" b="1" dirty="0">
                <a:effectLst/>
                <a:latin typeface="+mn-lt"/>
                <a:cs typeface="+mn-cs"/>
              </a:rPr>
              <a:t>. Leaves and flowers - raw or cooked. Used as a </a:t>
            </a:r>
            <a:r>
              <a:rPr lang="en-US" sz="1500" b="1" dirty="0" err="1">
                <a:effectLst/>
                <a:latin typeface="+mn-lt"/>
                <a:cs typeface="+mn-cs"/>
              </a:rPr>
              <a:t>flavouring</a:t>
            </a:r>
            <a:r>
              <a:rPr lang="en-US" sz="1500" b="1" dirty="0">
                <a:effectLst/>
                <a:latin typeface="+mn-lt"/>
                <a:cs typeface="+mn-cs"/>
              </a:rPr>
              <a:t> or as a spinach. The leaves are normally used fresh but can also be dried for winter use and the leaves sparingly in cooking because the heat concentrates the </a:t>
            </a:r>
            <a:r>
              <a:rPr lang="en-US" sz="1500" b="1" dirty="0" err="1">
                <a:effectLst/>
                <a:latin typeface="+mn-lt"/>
                <a:cs typeface="+mn-cs"/>
              </a:rPr>
              <a:t>flavour</a:t>
            </a:r>
            <a:r>
              <a:rPr lang="en-US" sz="1500" b="1" dirty="0">
                <a:effectLst/>
                <a:latin typeface="+mn-lt"/>
                <a:cs typeface="+mn-cs"/>
              </a:rPr>
              <a:t>. A refreshing tea is made from the leaves. The seed can be eaten on its own or added to bread dough as a flavoring</a:t>
            </a:r>
            <a:r>
              <a:rPr lang="en-US" sz="1500" b="1" dirty="0">
                <a:latin typeface="+mn-lt"/>
                <a:cs typeface="+mn-cs"/>
              </a:rPr>
              <a:t>.</a:t>
            </a:r>
            <a:endParaRPr lang="en-IN" sz="1500" b="1" dirty="0">
              <a:latin typeface="+mn-lt"/>
              <a:cs typeface="+mn-cs"/>
            </a:endParaRPr>
          </a:p>
        </p:txBody>
      </p:sp>
      <p:pic>
        <p:nvPicPr>
          <p:cNvPr id="5" name="Picture 4">
            <a:extLst>
              <a:ext uri="{FF2B5EF4-FFF2-40B4-BE49-F238E27FC236}">
                <a16:creationId xmlns:a16="http://schemas.microsoft.com/office/drawing/2014/main" id="{282A202B-E71E-502F-46FE-AF2254E1F2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835247" cy="6524626"/>
          </a:xfrm>
          <a:prstGeom prst="rect">
            <a:avLst/>
          </a:prstGeom>
        </p:spPr>
      </p:pic>
    </p:spTree>
    <p:extLst>
      <p:ext uri="{BB962C8B-B14F-4D97-AF65-F5344CB8AC3E}">
        <p14:creationId xmlns:p14="http://schemas.microsoft.com/office/powerpoint/2010/main" val="2955812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21953-CEA4-ADF4-4F09-37DDBAA9063F}"/>
              </a:ext>
            </a:extLst>
          </p:cNvPr>
          <p:cNvSpPr>
            <a:spLocks noGrp="1"/>
          </p:cNvSpPr>
          <p:nvPr>
            <p:ph type="ctrTitle"/>
          </p:nvPr>
        </p:nvSpPr>
        <p:spPr>
          <a:xfrm>
            <a:off x="8648700" y="1049464"/>
            <a:ext cx="3630202" cy="4759072"/>
          </a:xfrm>
        </p:spPr>
        <p:txBody>
          <a:bodyPr>
            <a:normAutofit fontScale="90000"/>
          </a:bodyPr>
          <a:lstStyle/>
          <a:p>
            <a:r>
              <a:rPr lang="en-US" b="1" i="1" u="sng" dirty="0">
                <a:solidFill>
                  <a:srgbClr val="00B050"/>
                </a:solidFill>
                <a:latin typeface="+mn-lt"/>
                <a:cs typeface="+mn-cs"/>
              </a:rPr>
              <a:t>Scientific Name</a:t>
            </a:r>
            <a:br>
              <a:rPr lang="en-US" b="1" i="1" dirty="0">
                <a:latin typeface="+mn-lt"/>
                <a:cs typeface="+mn-cs"/>
              </a:rPr>
            </a:br>
            <a:r>
              <a:rPr lang="en-US" b="1" i="1" dirty="0" err="1">
                <a:latin typeface="+mn-lt"/>
                <a:cs typeface="+mn-cs"/>
              </a:rPr>
              <a:t>Foeniculum</a:t>
            </a:r>
            <a:r>
              <a:rPr lang="en-US" b="1" i="1" dirty="0">
                <a:latin typeface="+mn-lt"/>
                <a:cs typeface="+mn-cs"/>
              </a:rPr>
              <a:t> Vulgare</a:t>
            </a:r>
            <a:br>
              <a:rPr lang="en-US" b="1" i="1" dirty="0">
                <a:latin typeface="+mn-lt"/>
                <a:cs typeface="+mn-cs"/>
              </a:rPr>
            </a:br>
            <a:br>
              <a:rPr lang="en-US" b="1" i="1" dirty="0">
                <a:latin typeface="+mn-lt"/>
                <a:cs typeface="+mn-cs"/>
              </a:rPr>
            </a:br>
            <a:r>
              <a:rPr lang="en-US" b="1" i="1" u="sng" dirty="0">
                <a:solidFill>
                  <a:srgbClr val="FF0000"/>
                </a:solidFill>
                <a:latin typeface="+mn-lt"/>
                <a:cs typeface="+mn-cs"/>
              </a:rPr>
              <a:t>Common Name</a:t>
            </a:r>
            <a:br>
              <a:rPr lang="en-US" b="1" i="1" dirty="0">
                <a:latin typeface="+mn-lt"/>
                <a:cs typeface="+mn-cs"/>
              </a:rPr>
            </a:br>
            <a:r>
              <a:rPr lang="en-US" b="1" i="1" dirty="0">
                <a:latin typeface="+mn-lt"/>
                <a:cs typeface="+mn-cs"/>
              </a:rPr>
              <a:t>Fennel</a:t>
            </a:r>
            <a:br>
              <a:rPr lang="en-US" b="1" i="1" dirty="0">
                <a:latin typeface="+mn-lt"/>
                <a:cs typeface="+mn-cs"/>
              </a:rPr>
            </a:br>
            <a:r>
              <a:rPr lang="en-US" b="1" i="1" dirty="0">
                <a:latin typeface="+mn-lt"/>
                <a:cs typeface="+mn-cs"/>
              </a:rPr>
              <a:t>(</a:t>
            </a:r>
            <a:r>
              <a:rPr lang="hi-IN" b="1" i="1" dirty="0">
                <a:effectLst/>
                <a:latin typeface="+mn-lt"/>
                <a:cs typeface="+mn-cs"/>
              </a:rPr>
              <a:t>सौंफ</a:t>
            </a:r>
            <a:r>
              <a:rPr lang="en-US" b="1" i="1" dirty="0">
                <a:latin typeface="+mn-lt"/>
                <a:cs typeface="+mn-cs"/>
              </a:rPr>
              <a:t>)</a:t>
            </a:r>
            <a:br>
              <a:rPr lang="en-US" b="1" i="1" dirty="0">
                <a:latin typeface="+mn-lt"/>
                <a:cs typeface="+mn-cs"/>
              </a:rPr>
            </a:br>
            <a:br>
              <a:rPr lang="en-US" b="1" i="1" dirty="0">
                <a:latin typeface="+mn-lt"/>
                <a:cs typeface="+mn-cs"/>
              </a:rPr>
            </a:br>
            <a:r>
              <a:rPr lang="en-US" b="1" i="1" u="sng" dirty="0">
                <a:solidFill>
                  <a:srgbClr val="7030A0"/>
                </a:solidFill>
                <a:latin typeface="+mn-lt"/>
                <a:cs typeface="+mn-cs"/>
              </a:rPr>
              <a:t>Interesting Fact</a:t>
            </a:r>
            <a:br>
              <a:rPr lang="en-US" b="1" i="1" dirty="0">
                <a:latin typeface="+mn-lt"/>
                <a:cs typeface="+mn-cs"/>
              </a:rPr>
            </a:br>
            <a:r>
              <a:rPr lang="en-US" b="1" i="1" dirty="0">
                <a:latin typeface="+mn-lt"/>
                <a:cs typeface="+mn-cs"/>
              </a:rPr>
              <a:t>Fennel is a flowering plant species in the carrot family. It is a hardy , perennial herb with yellow flowers and feathery leaves. It is indigenous to the shores of Mediterranean but has become widely naturalized in many parts of the world, especially on dry soils near the sea coast and on riverbanks.</a:t>
            </a:r>
            <a:br>
              <a:rPr lang="en-US" b="1" i="1" dirty="0">
                <a:latin typeface="+mn-lt"/>
                <a:cs typeface="+mn-cs"/>
              </a:rPr>
            </a:br>
            <a:r>
              <a:rPr lang="en-US" b="1" i="1" dirty="0">
                <a:latin typeface="+mn-lt"/>
                <a:cs typeface="+mn-cs"/>
              </a:rPr>
              <a:t>It is highly flavorful herb used in cooking along with the similar tasting anise. It is swollen , bulb like stem base that is used as vegetables</a:t>
            </a:r>
            <a:r>
              <a:rPr lang="en-US" dirty="0">
                <a:latin typeface="+mn-lt"/>
                <a:cs typeface="+mn-cs"/>
              </a:rPr>
              <a:t>.  </a:t>
            </a:r>
            <a:endParaRPr lang="en-IN" dirty="0">
              <a:latin typeface="+mn-lt"/>
              <a:cs typeface="+mn-cs"/>
            </a:endParaRPr>
          </a:p>
        </p:txBody>
      </p:sp>
      <p:pic>
        <p:nvPicPr>
          <p:cNvPr id="4" name="Picture 3">
            <a:extLst>
              <a:ext uri="{FF2B5EF4-FFF2-40B4-BE49-F238E27FC236}">
                <a16:creationId xmlns:a16="http://schemas.microsoft.com/office/drawing/2014/main" id="{85C43691-D9D4-EF44-D602-ADDA4959E3A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8410575" cy="6524625"/>
          </a:xfrm>
          <a:prstGeom prst="rect">
            <a:avLst/>
          </a:prstGeom>
        </p:spPr>
      </p:pic>
    </p:spTree>
    <p:extLst>
      <p:ext uri="{BB962C8B-B14F-4D97-AF65-F5344CB8AC3E}">
        <p14:creationId xmlns:p14="http://schemas.microsoft.com/office/powerpoint/2010/main" val="30457344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43C1D-EFEE-9917-3CE0-6AC8EEF42268}"/>
              </a:ext>
            </a:extLst>
          </p:cNvPr>
          <p:cNvSpPr>
            <a:spLocks noGrp="1"/>
          </p:cNvSpPr>
          <p:nvPr>
            <p:ph type="ctrTitle"/>
          </p:nvPr>
        </p:nvSpPr>
        <p:spPr>
          <a:xfrm>
            <a:off x="8724900" y="761337"/>
            <a:ext cx="3383973" cy="5335326"/>
          </a:xfrm>
        </p:spPr>
        <p:txBody>
          <a:bodyPr>
            <a:noAutofit/>
          </a:bodyPr>
          <a:lstStyle/>
          <a:p>
            <a:r>
              <a:rPr lang="en-US" sz="1600" b="1" i="1" u="sng" dirty="0">
                <a:solidFill>
                  <a:srgbClr val="00B050"/>
                </a:solidFill>
                <a:latin typeface="+mn-lt"/>
                <a:cs typeface="+mn-cs"/>
              </a:rPr>
              <a:t>Scientific Name</a:t>
            </a:r>
            <a:br>
              <a:rPr lang="en-US" sz="1600" b="1" i="1" dirty="0">
                <a:latin typeface="+mn-lt"/>
                <a:cs typeface="+mn-cs"/>
              </a:rPr>
            </a:br>
            <a:r>
              <a:rPr lang="en-US" sz="1600" b="1" i="1" dirty="0">
                <a:latin typeface="+mn-lt"/>
                <a:cs typeface="+mn-cs"/>
              </a:rPr>
              <a:t>Salvia Officinalis</a:t>
            </a:r>
            <a:br>
              <a:rPr lang="en-US" sz="1600" b="1" i="1" dirty="0">
                <a:latin typeface="+mn-lt"/>
                <a:cs typeface="+mn-cs"/>
              </a:rPr>
            </a:br>
            <a:br>
              <a:rPr lang="en-US" sz="1600" b="1" i="1" dirty="0">
                <a:latin typeface="+mn-lt"/>
                <a:cs typeface="+mn-cs"/>
              </a:rPr>
            </a:br>
            <a:r>
              <a:rPr lang="en-US" sz="1600" b="1" i="1" u="sng" dirty="0">
                <a:solidFill>
                  <a:srgbClr val="FF0066"/>
                </a:solidFill>
                <a:latin typeface="+mn-lt"/>
                <a:cs typeface="+mn-cs"/>
              </a:rPr>
              <a:t>Common Name</a:t>
            </a:r>
            <a:br>
              <a:rPr lang="en-US" sz="1600" b="1" i="1" dirty="0">
                <a:latin typeface="+mn-lt"/>
                <a:cs typeface="+mn-cs"/>
              </a:rPr>
            </a:br>
            <a:r>
              <a:rPr lang="en-US" sz="1600" b="1" i="1" dirty="0">
                <a:latin typeface="+mn-lt"/>
                <a:cs typeface="+mn-cs"/>
              </a:rPr>
              <a:t>Sage</a:t>
            </a:r>
            <a:br>
              <a:rPr lang="en-US" sz="1600" b="1" i="1" dirty="0">
                <a:latin typeface="+mn-lt"/>
                <a:cs typeface="+mn-cs"/>
              </a:rPr>
            </a:br>
            <a:r>
              <a:rPr lang="en-US" sz="1600" b="1" i="1" dirty="0">
                <a:latin typeface="+mn-lt"/>
                <a:cs typeface="+mn-cs"/>
              </a:rPr>
              <a:t>( </a:t>
            </a:r>
            <a:r>
              <a:rPr lang="hi-IN" sz="1600" b="1" i="1" dirty="0">
                <a:latin typeface="+mn-lt"/>
                <a:cs typeface="+mn-cs"/>
              </a:rPr>
              <a:t>ऋषि</a:t>
            </a:r>
            <a:r>
              <a:rPr lang="en-US" sz="1600" b="1" i="1" dirty="0">
                <a:latin typeface="+mn-lt"/>
                <a:cs typeface="+mn-cs"/>
              </a:rPr>
              <a:t> )</a:t>
            </a:r>
            <a:br>
              <a:rPr lang="en-US" sz="1600" b="1" i="1" dirty="0">
                <a:latin typeface="+mn-lt"/>
                <a:cs typeface="+mn-cs"/>
              </a:rPr>
            </a:br>
            <a:br>
              <a:rPr lang="en-US" sz="1600" b="1" i="1" dirty="0">
                <a:latin typeface="+mn-lt"/>
                <a:cs typeface="+mn-cs"/>
              </a:rPr>
            </a:br>
            <a:r>
              <a:rPr lang="en-US" sz="1600" b="1" i="1" u="sng" dirty="0">
                <a:solidFill>
                  <a:srgbClr val="7030A0"/>
                </a:solidFill>
                <a:latin typeface="+mn-lt"/>
                <a:cs typeface="+mn-cs"/>
              </a:rPr>
              <a:t>Interesting Fact</a:t>
            </a:r>
            <a:br>
              <a:rPr lang="en-US" sz="1600" b="1" i="1" dirty="0">
                <a:latin typeface="+mn-lt"/>
                <a:cs typeface="+mn-cs"/>
              </a:rPr>
            </a:br>
            <a:r>
              <a:rPr lang="en-US" sz="1600" b="1" i="1" dirty="0">
                <a:effectLst/>
                <a:latin typeface="+mn-lt"/>
                <a:cs typeface="+mn-cs"/>
              </a:rPr>
              <a:t>the common sage or just sage, is a perennial, evergreen </a:t>
            </a:r>
            <a:r>
              <a:rPr lang="en-US" sz="1600" b="1" i="1" strike="noStrike" dirty="0">
                <a:effectLst/>
                <a:latin typeface="+mn-lt"/>
                <a:cs typeface="+mn-cs"/>
              </a:rPr>
              <a:t>subshrub</a:t>
            </a:r>
            <a:r>
              <a:rPr lang="en-US" sz="1600" b="1" i="1" dirty="0">
                <a:effectLst/>
                <a:latin typeface="+mn-lt"/>
                <a:cs typeface="+mn-cs"/>
              </a:rPr>
              <a:t>, with woody stems, grayish leaves, and blue to purplish flowers. It is a member of the mint family </a:t>
            </a:r>
            <a:r>
              <a:rPr lang="en-US" sz="1600" b="1" i="1" strike="noStrike" dirty="0">
                <a:effectLst/>
                <a:latin typeface="+mn-lt"/>
                <a:cs typeface="+mn-cs"/>
              </a:rPr>
              <a:t>Lamiaceae</a:t>
            </a:r>
            <a:r>
              <a:rPr lang="en-US" sz="1600" b="1" i="1" dirty="0">
                <a:effectLst/>
                <a:latin typeface="+mn-lt"/>
                <a:cs typeface="+mn-cs"/>
              </a:rPr>
              <a:t> and native to the </a:t>
            </a:r>
            <a:r>
              <a:rPr lang="en-US" sz="1600" b="1" i="1" strike="noStrike" dirty="0">
                <a:effectLst/>
                <a:latin typeface="+mn-lt"/>
                <a:cs typeface="+mn-cs"/>
              </a:rPr>
              <a:t>Mediterranean region</a:t>
            </a:r>
            <a:r>
              <a:rPr lang="en-US" sz="1600" b="1" i="1" dirty="0">
                <a:effectLst/>
                <a:latin typeface="+mn-lt"/>
                <a:cs typeface="+mn-cs"/>
              </a:rPr>
              <a:t>, though it has been naturalized in many places throughout the world. It has a long history of medicinal and culinary use, and in modern times it has been used as an ornamental garden plant. The common name "sage" is also used for closely related species and </a:t>
            </a:r>
            <a:r>
              <a:rPr lang="en-US" sz="1600" b="1" i="1" strike="noStrike" dirty="0">
                <a:effectLst/>
                <a:latin typeface="+mn-lt"/>
                <a:cs typeface="+mn-cs"/>
              </a:rPr>
              <a:t>cultivars</a:t>
            </a:r>
            <a:r>
              <a:rPr lang="en-US" sz="1600" b="1" i="1" dirty="0">
                <a:effectLst/>
                <a:latin typeface="+mn-lt"/>
                <a:cs typeface="+mn-cs"/>
              </a:rPr>
              <a:t>.</a:t>
            </a:r>
            <a:endParaRPr lang="en-IN" sz="1600" b="1" i="1" dirty="0">
              <a:latin typeface="+mn-lt"/>
              <a:cs typeface="+mn-cs"/>
            </a:endParaRPr>
          </a:p>
        </p:txBody>
      </p:sp>
      <p:pic>
        <p:nvPicPr>
          <p:cNvPr id="4" name="Picture 3">
            <a:extLst>
              <a:ext uri="{FF2B5EF4-FFF2-40B4-BE49-F238E27FC236}">
                <a16:creationId xmlns:a16="http://schemas.microsoft.com/office/drawing/2014/main" id="{AFB5C76C-1937-EC18-D40E-80AF6396D8D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1"/>
            <a:ext cx="8305800" cy="6524625"/>
          </a:xfrm>
          <a:prstGeom prst="rect">
            <a:avLst/>
          </a:prstGeom>
        </p:spPr>
      </p:pic>
    </p:spTree>
    <p:extLst>
      <p:ext uri="{BB962C8B-B14F-4D97-AF65-F5344CB8AC3E}">
        <p14:creationId xmlns:p14="http://schemas.microsoft.com/office/powerpoint/2010/main" val="41184730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57E749-5012-4F85-93EB-C217ACDF12EB}"/>
              </a:ext>
            </a:extLst>
          </p:cNvPr>
          <p:cNvSpPr txBox="1"/>
          <p:nvPr/>
        </p:nvSpPr>
        <p:spPr>
          <a:xfrm>
            <a:off x="9402763" y="989995"/>
            <a:ext cx="2119710" cy="1477328"/>
          </a:xfrm>
          <a:prstGeom prst="rect">
            <a:avLst/>
          </a:prstGeom>
          <a:noFill/>
        </p:spPr>
        <p:txBody>
          <a:bodyPr wrap="square" rtlCol="0">
            <a:spAutoFit/>
          </a:bodyPr>
          <a:lstStyle/>
          <a:p>
            <a:pPr algn="ctr"/>
            <a:r>
              <a:rPr lang="en-US" b="1" u="sng" dirty="0">
                <a:solidFill>
                  <a:srgbClr val="00B050"/>
                </a:solidFill>
                <a:latin typeface="Calibri (Body)"/>
              </a:rPr>
              <a:t>Scientific Name: </a:t>
            </a:r>
            <a:br>
              <a:rPr lang="en-US" b="1" u="sng" dirty="0">
                <a:latin typeface="Calibri (Body)"/>
              </a:rPr>
            </a:br>
            <a:r>
              <a:rPr lang="en-US" dirty="0">
                <a:latin typeface="Calibri (Body)"/>
              </a:rPr>
              <a:t>Sabal minor</a:t>
            </a:r>
            <a:br>
              <a:rPr lang="en-US" dirty="0">
                <a:latin typeface="Calibri (Body)"/>
              </a:rPr>
            </a:br>
            <a:br>
              <a:rPr lang="en-US" dirty="0">
                <a:latin typeface="Calibri (Body)"/>
              </a:rPr>
            </a:br>
            <a:r>
              <a:rPr lang="en-US" b="1" u="sng" dirty="0">
                <a:solidFill>
                  <a:srgbClr val="FF0000"/>
                </a:solidFill>
                <a:latin typeface="Calibri (Body)"/>
              </a:rPr>
              <a:t>Common Name: </a:t>
            </a:r>
          </a:p>
          <a:p>
            <a:pPr algn="ctr"/>
            <a:r>
              <a:rPr lang="en-US" dirty="0">
                <a:latin typeface="Calibri (Body)"/>
              </a:rPr>
              <a:t>Dwarf palmetto</a:t>
            </a:r>
            <a:endParaRPr lang="en-IN" dirty="0">
              <a:latin typeface="Calibri (Body)"/>
            </a:endParaRPr>
          </a:p>
        </p:txBody>
      </p:sp>
      <p:sp>
        <p:nvSpPr>
          <p:cNvPr id="6" name="TextBox 5">
            <a:extLst>
              <a:ext uri="{FF2B5EF4-FFF2-40B4-BE49-F238E27FC236}">
                <a16:creationId xmlns:a16="http://schemas.microsoft.com/office/drawing/2014/main" id="{25847165-1CC4-4948-8C98-73FF7CD7B1FC}"/>
              </a:ext>
            </a:extLst>
          </p:cNvPr>
          <p:cNvSpPr txBox="1"/>
          <p:nvPr/>
        </p:nvSpPr>
        <p:spPr>
          <a:xfrm>
            <a:off x="9291927" y="2623511"/>
            <a:ext cx="2478484" cy="3046988"/>
          </a:xfrm>
          <a:prstGeom prst="rect">
            <a:avLst/>
          </a:prstGeom>
          <a:noFill/>
        </p:spPr>
        <p:txBody>
          <a:bodyPr wrap="square">
            <a:spAutoFit/>
          </a:bodyPr>
          <a:lstStyle/>
          <a:p>
            <a:pPr algn="ctr"/>
            <a:r>
              <a:rPr lang="en-US" sz="1600" b="1" u="sng" dirty="0">
                <a:solidFill>
                  <a:srgbClr val="7030A0"/>
                </a:solidFill>
                <a:latin typeface="Calibri (Body)"/>
              </a:rPr>
              <a:t>Interesting fact:</a:t>
            </a:r>
            <a:br>
              <a:rPr lang="en-US" sz="1600" b="1" u="sng" dirty="0">
                <a:solidFill>
                  <a:srgbClr val="7030A0"/>
                </a:solidFill>
                <a:latin typeface="Calibri (Body)"/>
              </a:rPr>
            </a:br>
            <a:r>
              <a:rPr lang="en-US" sz="1600" b="1" dirty="0">
                <a:latin typeface="Calibri (Body)"/>
              </a:rPr>
              <a:t>Native American tribes were known for using the dwarf palm for medicine and food. The Houma sliced the roots and baked them like a type of bread. They also used the dried roots in a decoction for the treatment of high blood pressure and kidney and urinary problem.</a:t>
            </a:r>
          </a:p>
        </p:txBody>
      </p:sp>
      <p:pic>
        <p:nvPicPr>
          <p:cNvPr id="9" name="Picture 8">
            <a:extLst>
              <a:ext uri="{FF2B5EF4-FFF2-40B4-BE49-F238E27FC236}">
                <a16:creationId xmlns:a16="http://schemas.microsoft.com/office/drawing/2014/main" id="{345BBA66-9953-4D45-AF39-35BABC7205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8505825" cy="6486525"/>
          </a:xfrm>
          <a:prstGeom prst="rect">
            <a:avLst/>
          </a:prstGeom>
        </p:spPr>
      </p:pic>
    </p:spTree>
    <p:extLst>
      <p:ext uri="{BB962C8B-B14F-4D97-AF65-F5344CB8AC3E}">
        <p14:creationId xmlns:p14="http://schemas.microsoft.com/office/powerpoint/2010/main" val="2875499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C41FA9-D625-4637-A6FB-4311F7C4C99C}"/>
              </a:ext>
            </a:extLst>
          </p:cNvPr>
          <p:cNvPicPr>
            <a:picLocks noChangeAspect="1"/>
          </p:cNvPicPr>
          <p:nvPr/>
        </p:nvPicPr>
        <p:blipFill>
          <a:blip r:embed="rId2"/>
          <a:stretch>
            <a:fillRect/>
          </a:stretch>
        </p:blipFill>
        <p:spPr>
          <a:xfrm>
            <a:off x="1237343" y="2359046"/>
            <a:ext cx="3353091" cy="2450804"/>
          </a:xfrm>
          <a:prstGeom prst="rect">
            <a:avLst/>
          </a:prstGeom>
        </p:spPr>
      </p:pic>
      <p:sp>
        <p:nvSpPr>
          <p:cNvPr id="3" name="Title 1">
            <a:extLst>
              <a:ext uri="{FF2B5EF4-FFF2-40B4-BE49-F238E27FC236}">
                <a16:creationId xmlns:a16="http://schemas.microsoft.com/office/drawing/2014/main" id="{54D69605-8C72-4618-B657-8217EEE8584B}"/>
              </a:ext>
            </a:extLst>
          </p:cNvPr>
          <p:cNvSpPr txBox="1">
            <a:spLocks/>
          </p:cNvSpPr>
          <p:nvPr/>
        </p:nvSpPr>
        <p:spPr>
          <a:xfrm>
            <a:off x="7772545" y="609989"/>
            <a:ext cx="3200400" cy="2286000"/>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IN" sz="2400" b="1" dirty="0"/>
          </a:p>
        </p:txBody>
      </p:sp>
      <p:sp>
        <p:nvSpPr>
          <p:cNvPr id="5" name="TextBox 4">
            <a:extLst>
              <a:ext uri="{FF2B5EF4-FFF2-40B4-BE49-F238E27FC236}">
                <a16:creationId xmlns:a16="http://schemas.microsoft.com/office/drawing/2014/main" id="{3D46537C-150B-4096-969E-CB33155FA8F0}"/>
              </a:ext>
            </a:extLst>
          </p:cNvPr>
          <p:cNvSpPr txBox="1"/>
          <p:nvPr/>
        </p:nvSpPr>
        <p:spPr>
          <a:xfrm>
            <a:off x="9309778" y="3007624"/>
            <a:ext cx="2493085" cy="3046988"/>
          </a:xfrm>
          <a:prstGeom prst="rect">
            <a:avLst/>
          </a:prstGeom>
          <a:noFill/>
        </p:spPr>
        <p:txBody>
          <a:bodyPr wrap="square">
            <a:spAutoFit/>
          </a:bodyPr>
          <a:lstStyle/>
          <a:p>
            <a:pPr algn="ctr"/>
            <a:r>
              <a:rPr lang="en-US" sz="1600" b="1" i="1" u="sng" dirty="0">
                <a:solidFill>
                  <a:srgbClr val="7030A0"/>
                </a:solidFill>
              </a:rPr>
              <a:t>Interesting fact: </a:t>
            </a:r>
            <a:br>
              <a:rPr lang="en-US" sz="1600" b="1" i="1" dirty="0">
                <a:solidFill>
                  <a:srgbClr val="7030A0"/>
                </a:solidFill>
              </a:rPr>
            </a:br>
            <a:r>
              <a:rPr lang="en-US" sz="1600" b="1" i="1" dirty="0"/>
              <a:t>this is one of the very few plant that can bloom for months on end with indirect sunlight, making it a popular houseplant. When planted outdoor under the right conditions, the firecracker plant blooms fiery red flowers that last from late spring to autumn </a:t>
            </a:r>
            <a:endParaRPr lang="en-IN" sz="1600" b="1" i="1" dirty="0"/>
          </a:p>
        </p:txBody>
      </p:sp>
      <p:pic>
        <p:nvPicPr>
          <p:cNvPr id="7" name="Picture 6">
            <a:extLst>
              <a:ext uri="{FF2B5EF4-FFF2-40B4-BE49-F238E27FC236}">
                <a16:creationId xmlns:a16="http://schemas.microsoft.com/office/drawing/2014/main" id="{508853D3-A6AF-4E64-A76C-0B3DB4A706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811"/>
            <a:ext cx="8334375" cy="6343413"/>
          </a:xfrm>
          <a:prstGeom prst="rect">
            <a:avLst/>
          </a:prstGeom>
        </p:spPr>
      </p:pic>
      <p:sp>
        <p:nvSpPr>
          <p:cNvPr id="8" name="TextBox 7">
            <a:extLst>
              <a:ext uri="{FF2B5EF4-FFF2-40B4-BE49-F238E27FC236}">
                <a16:creationId xmlns:a16="http://schemas.microsoft.com/office/drawing/2014/main" id="{421DE71C-0E3A-4A80-9D94-35CE5DA29FEB}"/>
              </a:ext>
            </a:extLst>
          </p:cNvPr>
          <p:cNvSpPr txBox="1"/>
          <p:nvPr/>
        </p:nvSpPr>
        <p:spPr>
          <a:xfrm>
            <a:off x="9050786" y="1448189"/>
            <a:ext cx="2752077" cy="1323439"/>
          </a:xfrm>
          <a:prstGeom prst="rect">
            <a:avLst/>
          </a:prstGeom>
          <a:noFill/>
        </p:spPr>
        <p:txBody>
          <a:bodyPr wrap="square" rtlCol="0">
            <a:spAutoFit/>
          </a:bodyPr>
          <a:lstStyle/>
          <a:p>
            <a:pPr algn="ctr"/>
            <a:r>
              <a:rPr lang="en-IN" sz="1600" b="1" i="1" u="sng" dirty="0">
                <a:solidFill>
                  <a:srgbClr val="00B050"/>
                </a:solidFill>
              </a:rPr>
              <a:t>Scientific Name:</a:t>
            </a:r>
            <a:br>
              <a:rPr lang="en-IN" sz="1600" b="1" i="1" u="sng" dirty="0">
                <a:solidFill>
                  <a:srgbClr val="00B050"/>
                </a:solidFill>
              </a:rPr>
            </a:br>
            <a:r>
              <a:rPr lang="en-IN" sz="1600" b="1" i="1" dirty="0" err="1"/>
              <a:t>Crossandra</a:t>
            </a:r>
            <a:br>
              <a:rPr lang="en-IN" sz="1600" b="1" i="1" dirty="0"/>
            </a:br>
            <a:br>
              <a:rPr lang="en-IN" sz="1600" b="1" i="1" dirty="0"/>
            </a:br>
            <a:r>
              <a:rPr lang="en-IN" sz="1600" b="1" i="1" u="sng" dirty="0">
                <a:solidFill>
                  <a:srgbClr val="FF0000"/>
                </a:solidFill>
              </a:rPr>
              <a:t>Common Name:</a:t>
            </a:r>
            <a:br>
              <a:rPr lang="en-IN" sz="1600" b="1" i="1" u="sng" dirty="0">
                <a:solidFill>
                  <a:srgbClr val="FF0000"/>
                </a:solidFill>
              </a:rPr>
            </a:br>
            <a:r>
              <a:rPr lang="en-IN" sz="1600" b="1" i="1" dirty="0"/>
              <a:t>Firecracker plant</a:t>
            </a:r>
          </a:p>
        </p:txBody>
      </p:sp>
    </p:spTree>
    <p:extLst>
      <p:ext uri="{BB962C8B-B14F-4D97-AF65-F5344CB8AC3E}">
        <p14:creationId xmlns:p14="http://schemas.microsoft.com/office/powerpoint/2010/main" val="2648122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395B60-1B7B-408B-BA12-D2F33E140ABE}"/>
              </a:ext>
            </a:extLst>
          </p:cNvPr>
          <p:cNvSpPr txBox="1"/>
          <p:nvPr/>
        </p:nvSpPr>
        <p:spPr>
          <a:xfrm>
            <a:off x="8950036" y="1228148"/>
            <a:ext cx="3075174" cy="1323439"/>
          </a:xfrm>
          <a:prstGeom prst="rect">
            <a:avLst/>
          </a:prstGeom>
          <a:noFill/>
        </p:spPr>
        <p:txBody>
          <a:bodyPr wrap="square">
            <a:spAutoFit/>
          </a:bodyPr>
          <a:lstStyle/>
          <a:p>
            <a:pPr algn="ctr"/>
            <a:r>
              <a:rPr lang="en-US" sz="1600" b="1" i="1" u="sng" dirty="0">
                <a:solidFill>
                  <a:srgbClr val="00B050"/>
                </a:solidFill>
              </a:rPr>
              <a:t>Scientific Name:</a:t>
            </a:r>
            <a:br>
              <a:rPr lang="en-US" sz="1600" b="1" i="1" u="sng" dirty="0">
                <a:solidFill>
                  <a:srgbClr val="00B050"/>
                </a:solidFill>
              </a:rPr>
            </a:br>
            <a:r>
              <a:rPr lang="en-US" sz="1600" b="1" i="1" dirty="0"/>
              <a:t>Crown daisy </a:t>
            </a:r>
            <a:br>
              <a:rPr lang="en-US" sz="1600" b="1" i="1" dirty="0"/>
            </a:br>
            <a:br>
              <a:rPr lang="en-US" sz="1600" b="1" i="1" dirty="0"/>
            </a:br>
            <a:r>
              <a:rPr lang="en-US" sz="1600" b="1" i="1" u="sng" dirty="0">
                <a:solidFill>
                  <a:srgbClr val="FF0000"/>
                </a:solidFill>
              </a:rPr>
              <a:t>Common Name: </a:t>
            </a:r>
            <a:br>
              <a:rPr lang="en-US" sz="1600" b="1" i="1" u="sng" dirty="0"/>
            </a:br>
            <a:r>
              <a:rPr lang="en-US" sz="1600" b="1" i="1" dirty="0" err="1"/>
              <a:t>Garlandchrysanthemum</a:t>
            </a:r>
            <a:endParaRPr lang="en-IN" sz="1600" b="1" i="1" dirty="0"/>
          </a:p>
        </p:txBody>
      </p:sp>
      <p:sp>
        <p:nvSpPr>
          <p:cNvPr id="5" name="TextBox 4">
            <a:extLst>
              <a:ext uri="{FF2B5EF4-FFF2-40B4-BE49-F238E27FC236}">
                <a16:creationId xmlns:a16="http://schemas.microsoft.com/office/drawing/2014/main" id="{BA328266-A47F-454E-ABF2-50019E823C93}"/>
              </a:ext>
            </a:extLst>
          </p:cNvPr>
          <p:cNvSpPr txBox="1"/>
          <p:nvPr/>
        </p:nvSpPr>
        <p:spPr>
          <a:xfrm>
            <a:off x="9105898" y="3033331"/>
            <a:ext cx="2919311" cy="2308324"/>
          </a:xfrm>
          <a:prstGeom prst="rect">
            <a:avLst/>
          </a:prstGeom>
          <a:noFill/>
        </p:spPr>
        <p:txBody>
          <a:bodyPr wrap="square">
            <a:spAutoFit/>
          </a:bodyPr>
          <a:lstStyle/>
          <a:p>
            <a:pPr algn="ctr"/>
            <a:r>
              <a:rPr lang="en-US" sz="1600" b="1" i="1" u="sng" dirty="0">
                <a:solidFill>
                  <a:srgbClr val="7030A0"/>
                </a:solidFill>
              </a:rPr>
              <a:t>Interesting fact:</a:t>
            </a:r>
            <a:br>
              <a:rPr lang="en-US" sz="1600" b="1" i="1" u="sng" dirty="0">
                <a:solidFill>
                  <a:srgbClr val="7030A0"/>
                </a:solidFill>
              </a:rPr>
            </a:br>
            <a:r>
              <a:rPr lang="en-US" sz="1600" b="1" i="1" dirty="0"/>
              <a:t>Daisies are actually closely related to artichokes, so they are a great source of </a:t>
            </a:r>
            <a:r>
              <a:rPr lang="en-US" sz="1600" b="1" i="1" dirty="0" err="1"/>
              <a:t>vitaminC</a:t>
            </a:r>
            <a:r>
              <a:rPr lang="en-US" sz="1600" b="1" i="1" dirty="0"/>
              <a:t> </a:t>
            </a:r>
            <a:br>
              <a:rPr lang="en-US" sz="1600" b="1" i="1" dirty="0"/>
            </a:br>
            <a:r>
              <a:rPr lang="en-US" sz="1600" b="1" i="1" dirty="0"/>
              <a:t>Additionally , daisies also have lots of medicinal properties- they are known to slow bleeding, relieve indigestion, and soothe coughs.</a:t>
            </a:r>
          </a:p>
        </p:txBody>
      </p:sp>
      <p:pic>
        <p:nvPicPr>
          <p:cNvPr id="7" name="Picture 6">
            <a:extLst>
              <a:ext uri="{FF2B5EF4-FFF2-40B4-BE49-F238E27FC236}">
                <a16:creationId xmlns:a16="http://schemas.microsoft.com/office/drawing/2014/main" id="{7D32B834-1187-499E-A34F-D0773839D3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83"/>
            <a:ext cx="8305800" cy="6238875"/>
          </a:xfrm>
          <a:prstGeom prst="rect">
            <a:avLst/>
          </a:prstGeom>
        </p:spPr>
      </p:pic>
    </p:spTree>
    <p:extLst>
      <p:ext uri="{BB962C8B-B14F-4D97-AF65-F5344CB8AC3E}">
        <p14:creationId xmlns:p14="http://schemas.microsoft.com/office/powerpoint/2010/main" val="6141587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66066D-F75F-4464-B95F-30FE6ED9C3ED}"/>
              </a:ext>
            </a:extLst>
          </p:cNvPr>
          <p:cNvSpPr txBox="1"/>
          <p:nvPr/>
        </p:nvSpPr>
        <p:spPr>
          <a:xfrm>
            <a:off x="9023927" y="972545"/>
            <a:ext cx="3011055" cy="1318073"/>
          </a:xfrm>
          <a:prstGeom prst="rect">
            <a:avLst/>
          </a:prstGeom>
          <a:noFill/>
        </p:spPr>
        <p:txBody>
          <a:bodyPr wrap="square">
            <a:spAutoFit/>
          </a:bodyPr>
          <a:lstStyle/>
          <a:p>
            <a:pPr algn="ctr"/>
            <a:r>
              <a:rPr lang="en-IN" sz="1600" b="1" i="1" u="sng" dirty="0">
                <a:solidFill>
                  <a:srgbClr val="00B050"/>
                </a:solidFill>
              </a:rPr>
              <a:t>Scientific Name: </a:t>
            </a:r>
            <a:br>
              <a:rPr lang="en-IN" sz="1600" b="1" i="1" dirty="0">
                <a:solidFill>
                  <a:srgbClr val="00B050"/>
                </a:solidFill>
              </a:rPr>
            </a:br>
            <a:r>
              <a:rPr lang="en-IN" sz="1600" b="1" i="1" dirty="0"/>
              <a:t>Salvia Coccinea</a:t>
            </a:r>
            <a:br>
              <a:rPr lang="en-IN" sz="1600" b="1" i="1" dirty="0">
                <a:solidFill>
                  <a:srgbClr val="0070C0"/>
                </a:solidFill>
              </a:rPr>
            </a:br>
            <a:br>
              <a:rPr lang="en-IN" sz="1600" b="1" i="1" dirty="0">
                <a:solidFill>
                  <a:srgbClr val="0070C0"/>
                </a:solidFill>
              </a:rPr>
            </a:br>
            <a:r>
              <a:rPr lang="en-IN" sz="1600" b="1" i="1" u="sng" dirty="0">
                <a:solidFill>
                  <a:srgbClr val="FF0000"/>
                </a:solidFill>
              </a:rPr>
              <a:t>Common Name:</a:t>
            </a:r>
            <a:br>
              <a:rPr lang="en-IN" sz="1600" b="1" i="1" u="sng" dirty="0">
                <a:solidFill>
                  <a:srgbClr val="FF0000"/>
                </a:solidFill>
              </a:rPr>
            </a:br>
            <a:r>
              <a:rPr lang="en-IN" sz="1600" b="1" i="1" dirty="0"/>
              <a:t>Scarlet Saga</a:t>
            </a:r>
          </a:p>
        </p:txBody>
      </p:sp>
      <p:sp>
        <p:nvSpPr>
          <p:cNvPr id="5" name="TextBox 4">
            <a:extLst>
              <a:ext uri="{FF2B5EF4-FFF2-40B4-BE49-F238E27FC236}">
                <a16:creationId xmlns:a16="http://schemas.microsoft.com/office/drawing/2014/main" id="{AC9AD123-7DF1-4FD9-90B7-EFE6CC21EDD7}"/>
              </a:ext>
            </a:extLst>
          </p:cNvPr>
          <p:cNvSpPr txBox="1"/>
          <p:nvPr/>
        </p:nvSpPr>
        <p:spPr>
          <a:xfrm>
            <a:off x="9301018" y="2798891"/>
            <a:ext cx="2632364" cy="2554545"/>
          </a:xfrm>
          <a:prstGeom prst="rect">
            <a:avLst/>
          </a:prstGeom>
          <a:noFill/>
        </p:spPr>
        <p:txBody>
          <a:bodyPr wrap="square">
            <a:spAutoFit/>
          </a:bodyPr>
          <a:lstStyle/>
          <a:p>
            <a:pPr algn="ctr"/>
            <a:r>
              <a:rPr lang="en-US" sz="1600" b="1" i="1" u="sng" dirty="0">
                <a:solidFill>
                  <a:srgbClr val="7030A0"/>
                </a:solidFill>
              </a:rPr>
              <a:t>Interesting fact:</a:t>
            </a:r>
            <a:br>
              <a:rPr lang="en-US" sz="1600" b="1" i="1" u="sng" dirty="0">
                <a:solidFill>
                  <a:srgbClr val="7030A0"/>
                </a:solidFill>
              </a:rPr>
            </a:br>
            <a:r>
              <a:rPr lang="en-US" sz="1600" b="1" i="1" dirty="0"/>
              <a:t>This plant attracts slugs, snails and whitefly and when at the nursery carefully check the underside of the leaves for whitefly as they are a greenhouse pest. Essential oils of the plant are toxic to mosquito larvae</a:t>
            </a:r>
            <a:r>
              <a:rPr lang="en-US" sz="1600" b="1" i="1" dirty="0">
                <a:solidFill>
                  <a:srgbClr val="0070C0"/>
                </a:solidFill>
              </a:rPr>
              <a:t>.</a:t>
            </a:r>
            <a:endParaRPr lang="en-IN" sz="1600" b="1" i="1" dirty="0">
              <a:solidFill>
                <a:srgbClr val="0070C0"/>
              </a:solidFill>
            </a:endParaRPr>
          </a:p>
        </p:txBody>
      </p:sp>
      <p:pic>
        <p:nvPicPr>
          <p:cNvPr id="7" name="Picture 6">
            <a:extLst>
              <a:ext uri="{FF2B5EF4-FFF2-40B4-BE49-F238E27FC236}">
                <a16:creationId xmlns:a16="http://schemas.microsoft.com/office/drawing/2014/main" id="{785906CD-9006-4896-96BD-2B8093A3D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8372475" cy="6448425"/>
          </a:xfrm>
          <a:prstGeom prst="rect">
            <a:avLst/>
          </a:prstGeom>
        </p:spPr>
      </p:pic>
    </p:spTree>
    <p:extLst>
      <p:ext uri="{BB962C8B-B14F-4D97-AF65-F5344CB8AC3E}">
        <p14:creationId xmlns:p14="http://schemas.microsoft.com/office/powerpoint/2010/main" val="231957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208E07-9D62-F751-EEEC-0D8569DE8D06}"/>
              </a:ext>
            </a:extLst>
          </p:cNvPr>
          <p:cNvSpPr>
            <a:spLocks noGrp="1"/>
          </p:cNvSpPr>
          <p:nvPr>
            <p:ph idx="1"/>
          </p:nvPr>
        </p:nvSpPr>
        <p:spPr>
          <a:xfrm>
            <a:off x="8700655" y="1109616"/>
            <a:ext cx="3414480" cy="4847840"/>
          </a:xfrm>
        </p:spPr>
        <p:txBody>
          <a:bodyPr>
            <a:normAutofit lnSpcReduction="10000"/>
          </a:bodyPr>
          <a:lstStyle/>
          <a:p>
            <a:pPr marL="0" indent="0" algn="ctr">
              <a:spcBef>
                <a:spcPct val="0"/>
              </a:spcBef>
              <a:buNone/>
            </a:pPr>
            <a:r>
              <a:rPr lang="en-US" sz="1600" b="1" u="sng" dirty="0">
                <a:solidFill>
                  <a:srgbClr val="00B050"/>
                </a:solidFill>
                <a:ea typeface="+mj-ea"/>
                <a:cs typeface="+mj-cs"/>
              </a:rPr>
              <a:t>SCIENTIFIC NAME</a:t>
            </a:r>
          </a:p>
          <a:p>
            <a:pPr marL="0" indent="0" algn="ctr">
              <a:spcBef>
                <a:spcPct val="0"/>
              </a:spcBef>
              <a:buNone/>
            </a:pPr>
            <a:r>
              <a:rPr lang="en-US" sz="1600" b="1" dirty="0" err="1">
                <a:ea typeface="+mj-ea"/>
                <a:cs typeface="+mj-cs"/>
              </a:rPr>
              <a:t>chromolaena</a:t>
            </a:r>
            <a:r>
              <a:rPr lang="en-US" sz="1600" b="1" dirty="0">
                <a:ea typeface="+mj-ea"/>
                <a:cs typeface="+mj-cs"/>
              </a:rPr>
              <a:t> odoratum</a:t>
            </a:r>
          </a:p>
          <a:p>
            <a:pPr marL="0" indent="0" algn="ctr">
              <a:spcBef>
                <a:spcPct val="0"/>
              </a:spcBef>
              <a:buNone/>
            </a:pPr>
            <a:endParaRPr lang="en-US" sz="1600" b="1" u="sng" dirty="0">
              <a:ea typeface="+mj-ea"/>
              <a:cs typeface="+mj-cs"/>
            </a:endParaRPr>
          </a:p>
          <a:p>
            <a:pPr marL="0" indent="0" algn="ctr">
              <a:spcBef>
                <a:spcPct val="0"/>
              </a:spcBef>
              <a:buNone/>
            </a:pPr>
            <a:r>
              <a:rPr lang="en-US" sz="1600" b="1" u="sng" dirty="0">
                <a:solidFill>
                  <a:srgbClr val="FF0000"/>
                </a:solidFill>
                <a:ea typeface="+mj-ea"/>
                <a:cs typeface="+mj-cs"/>
              </a:rPr>
              <a:t>COMMON NAME</a:t>
            </a:r>
          </a:p>
          <a:p>
            <a:pPr marL="0" indent="0" algn="ctr">
              <a:spcBef>
                <a:spcPct val="0"/>
              </a:spcBef>
              <a:buNone/>
            </a:pPr>
            <a:r>
              <a:rPr lang="en-US" sz="1600" b="1" dirty="0">
                <a:ea typeface="+mj-ea"/>
                <a:cs typeface="+mj-cs"/>
              </a:rPr>
              <a:t>Siam weed, Devil weed</a:t>
            </a:r>
          </a:p>
          <a:p>
            <a:pPr marL="0" indent="0" algn="ctr">
              <a:spcBef>
                <a:spcPct val="0"/>
              </a:spcBef>
              <a:buNone/>
            </a:pPr>
            <a:endParaRPr lang="en-US" sz="1600" b="1" u="sng" dirty="0">
              <a:ea typeface="+mj-ea"/>
              <a:cs typeface="+mj-cs"/>
            </a:endParaRPr>
          </a:p>
          <a:p>
            <a:pPr marL="0" indent="0" algn="ctr">
              <a:spcBef>
                <a:spcPct val="0"/>
              </a:spcBef>
              <a:buNone/>
            </a:pPr>
            <a:r>
              <a:rPr lang="en-US" sz="1600" b="1" u="sng" dirty="0">
                <a:solidFill>
                  <a:srgbClr val="7030A0"/>
                </a:solidFill>
                <a:ea typeface="+mj-ea"/>
                <a:cs typeface="+mj-cs"/>
              </a:rPr>
              <a:t>INTERESTING FACTS</a:t>
            </a:r>
            <a:r>
              <a:rPr lang="en-US" sz="1600" b="1" u="sng" dirty="0">
                <a:solidFill>
                  <a:srgbClr val="00B050"/>
                </a:solidFill>
                <a:ea typeface="+mj-ea"/>
                <a:cs typeface="+mj-cs"/>
              </a:rPr>
              <a:t>:</a:t>
            </a:r>
          </a:p>
          <a:p>
            <a:pPr marL="0" indent="0" algn="ctr">
              <a:spcBef>
                <a:spcPct val="0"/>
              </a:spcBef>
              <a:buNone/>
            </a:pPr>
            <a:endParaRPr lang="en-US" sz="1600" b="1" u="sng" dirty="0">
              <a:solidFill>
                <a:srgbClr val="00B050"/>
              </a:solidFill>
              <a:ea typeface="+mj-ea"/>
              <a:cs typeface="+mj-cs"/>
            </a:endParaRPr>
          </a:p>
          <a:p>
            <a:pPr marL="0" indent="0" algn="ctr">
              <a:spcBef>
                <a:spcPct val="0"/>
              </a:spcBef>
              <a:buNone/>
            </a:pPr>
            <a:r>
              <a:rPr lang="en-US" sz="1600" b="1" i="1" dirty="0" err="1">
                <a:ea typeface="+mj-ea"/>
                <a:cs typeface="+mj-cs"/>
              </a:rPr>
              <a:t>Chromolaena</a:t>
            </a:r>
            <a:r>
              <a:rPr lang="en-US" sz="1600" b="1" i="1" dirty="0">
                <a:ea typeface="+mj-ea"/>
                <a:cs typeface="+mj-cs"/>
              </a:rPr>
              <a:t> odorata (Family: Asteraceae) synonyms as Eupatorium odoratum is a traditional medicinal plant that is widely used for its wound healing property. In particular, the several parts of this herb have been used to treat wounds, burns, and skin infections. Furthermore, it has also been shown to possess anticancer, antidiabetic, anti-</a:t>
            </a:r>
            <a:r>
              <a:rPr lang="en-US" sz="1600" b="1" i="1" dirty="0" err="1">
                <a:ea typeface="+mj-ea"/>
                <a:cs typeface="+mj-cs"/>
              </a:rPr>
              <a:t>hepatotoxic,anti</a:t>
            </a:r>
            <a:r>
              <a:rPr lang="en-US" sz="1600" b="1" i="1" dirty="0">
                <a:ea typeface="+mj-ea"/>
                <a:cs typeface="+mj-cs"/>
              </a:rPr>
              <a:t>-inflammatory, antimicrobial, and antioxidant properties</a:t>
            </a:r>
            <a:r>
              <a:rPr lang="en-US" sz="1800" b="1" dirty="0">
                <a:ea typeface="+mj-ea"/>
                <a:cs typeface="+mj-cs"/>
              </a:rPr>
              <a:t>.</a:t>
            </a:r>
          </a:p>
          <a:p>
            <a:pPr marL="0" indent="0" algn="ctr">
              <a:buNone/>
            </a:pPr>
            <a:endParaRPr lang="en-IN" sz="3200" b="1" i="1" dirty="0"/>
          </a:p>
        </p:txBody>
      </p:sp>
      <p:pic>
        <p:nvPicPr>
          <p:cNvPr id="5" name="Picture 4">
            <a:extLst>
              <a:ext uri="{FF2B5EF4-FFF2-40B4-BE49-F238E27FC236}">
                <a16:creationId xmlns:a16="http://schemas.microsoft.com/office/drawing/2014/main" id="{3937E115-F7A3-530C-D798-6A712EFB127B}"/>
              </a:ext>
            </a:extLst>
          </p:cNvPr>
          <p:cNvPicPr>
            <a:picLocks noChangeAspect="1"/>
          </p:cNvPicPr>
          <p:nvPr/>
        </p:nvPicPr>
        <p:blipFill>
          <a:blip r:embed="rId2"/>
          <a:stretch>
            <a:fillRect/>
          </a:stretch>
        </p:blipFill>
        <p:spPr>
          <a:xfrm>
            <a:off x="-139487" y="0"/>
            <a:ext cx="8147569" cy="6524786"/>
          </a:xfrm>
          <a:prstGeom prst="rect">
            <a:avLst/>
          </a:prstGeom>
          <a:ln>
            <a:noFill/>
          </a:ln>
          <a:effectLst>
            <a:softEdge rad="112500"/>
          </a:effectLst>
        </p:spPr>
      </p:pic>
    </p:spTree>
    <p:extLst>
      <p:ext uri="{BB962C8B-B14F-4D97-AF65-F5344CB8AC3E}">
        <p14:creationId xmlns:p14="http://schemas.microsoft.com/office/powerpoint/2010/main" val="156190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0D67ED-9BC5-42FA-B7B3-2C289E8427A1}"/>
              </a:ext>
            </a:extLst>
          </p:cNvPr>
          <p:cNvSpPr txBox="1"/>
          <p:nvPr/>
        </p:nvSpPr>
        <p:spPr>
          <a:xfrm>
            <a:off x="8942490" y="1100366"/>
            <a:ext cx="2998433" cy="1477328"/>
          </a:xfrm>
          <a:prstGeom prst="rect">
            <a:avLst/>
          </a:prstGeom>
          <a:noFill/>
        </p:spPr>
        <p:txBody>
          <a:bodyPr wrap="square">
            <a:spAutoFit/>
          </a:bodyPr>
          <a:lstStyle/>
          <a:p>
            <a:pPr algn="ctr"/>
            <a:r>
              <a:rPr lang="en-US" b="1" i="1" u="sng" dirty="0">
                <a:solidFill>
                  <a:srgbClr val="00B050"/>
                </a:solidFill>
              </a:rPr>
              <a:t>Scientific Name: </a:t>
            </a:r>
            <a:br>
              <a:rPr lang="en-US" b="1" i="1" u="sng" dirty="0">
                <a:solidFill>
                  <a:srgbClr val="0070C0"/>
                </a:solidFill>
              </a:rPr>
            </a:br>
            <a:r>
              <a:rPr lang="en-US" b="1" i="1" dirty="0"/>
              <a:t>Jasminum </a:t>
            </a:r>
            <a:r>
              <a:rPr lang="en-US" b="1" i="1" dirty="0" err="1"/>
              <a:t>sambac</a:t>
            </a:r>
            <a:br>
              <a:rPr lang="en-US" b="1" i="1" dirty="0">
                <a:solidFill>
                  <a:srgbClr val="0070C0"/>
                </a:solidFill>
              </a:rPr>
            </a:br>
            <a:br>
              <a:rPr lang="en-US" b="1" i="1" dirty="0">
                <a:solidFill>
                  <a:srgbClr val="0070C0"/>
                </a:solidFill>
              </a:rPr>
            </a:br>
            <a:r>
              <a:rPr lang="en-US" b="1" i="1" u="sng" dirty="0">
                <a:solidFill>
                  <a:srgbClr val="FF0000"/>
                </a:solidFill>
              </a:rPr>
              <a:t>Common Name: </a:t>
            </a:r>
            <a:br>
              <a:rPr lang="en-US" b="1" i="1" u="sng" dirty="0">
                <a:solidFill>
                  <a:srgbClr val="FF0000"/>
                </a:solidFill>
              </a:rPr>
            </a:br>
            <a:r>
              <a:rPr lang="en-US" b="1" i="1" dirty="0"/>
              <a:t>Arabian jasmine</a:t>
            </a:r>
            <a:endParaRPr lang="en-IN" b="1" i="1" dirty="0"/>
          </a:p>
        </p:txBody>
      </p:sp>
      <p:sp>
        <p:nvSpPr>
          <p:cNvPr id="5" name="TextBox 4">
            <a:extLst>
              <a:ext uri="{FF2B5EF4-FFF2-40B4-BE49-F238E27FC236}">
                <a16:creationId xmlns:a16="http://schemas.microsoft.com/office/drawing/2014/main" id="{CBF5AD08-DCA2-4CFD-AC6A-CF368484B9E8}"/>
              </a:ext>
            </a:extLst>
          </p:cNvPr>
          <p:cNvSpPr txBox="1"/>
          <p:nvPr/>
        </p:nvSpPr>
        <p:spPr>
          <a:xfrm>
            <a:off x="9020174" y="2768193"/>
            <a:ext cx="2998433" cy="2308324"/>
          </a:xfrm>
          <a:prstGeom prst="rect">
            <a:avLst/>
          </a:prstGeom>
          <a:noFill/>
        </p:spPr>
        <p:txBody>
          <a:bodyPr wrap="square">
            <a:spAutoFit/>
          </a:bodyPr>
          <a:lstStyle/>
          <a:p>
            <a:pPr algn="ctr"/>
            <a:r>
              <a:rPr lang="en-US" sz="1600" b="1" i="1" u="sng" dirty="0">
                <a:solidFill>
                  <a:srgbClr val="7030A0"/>
                </a:solidFill>
              </a:rPr>
              <a:t>Interesting fact:</a:t>
            </a:r>
            <a:br>
              <a:rPr lang="en-US" sz="1600" b="1" i="1" u="sng" dirty="0">
                <a:solidFill>
                  <a:srgbClr val="7030A0"/>
                </a:solidFill>
              </a:rPr>
            </a:br>
            <a:r>
              <a:rPr lang="en-US" sz="1600" b="1" i="1" dirty="0"/>
              <a:t>It is highly fragrant flowers are prized. In fact, it’s the national plant of the </a:t>
            </a:r>
            <a:r>
              <a:rPr lang="en-US" sz="1600" b="1" i="1" dirty="0" err="1"/>
              <a:t>Phillipines</a:t>
            </a:r>
            <a:r>
              <a:rPr lang="en-US" sz="1600" b="1" i="1" dirty="0"/>
              <a:t> and one of the three national plant of Indonesia! The floral aroma is used in china to scent jasmine teas, and jasmine flowers adorn leis in the Hawaiian island.</a:t>
            </a:r>
            <a:endParaRPr lang="en-IN" sz="1600" b="1" i="1" dirty="0"/>
          </a:p>
        </p:txBody>
      </p:sp>
      <p:pic>
        <p:nvPicPr>
          <p:cNvPr id="7" name="Picture 6">
            <a:extLst>
              <a:ext uri="{FF2B5EF4-FFF2-40B4-BE49-F238E27FC236}">
                <a16:creationId xmlns:a16="http://schemas.microsoft.com/office/drawing/2014/main" id="{45E5723C-0F08-4E24-8C1A-A581E6DA9F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267700" cy="6057900"/>
          </a:xfrm>
          <a:prstGeom prst="rect">
            <a:avLst/>
          </a:prstGeom>
        </p:spPr>
      </p:pic>
    </p:spTree>
    <p:extLst>
      <p:ext uri="{BB962C8B-B14F-4D97-AF65-F5344CB8AC3E}">
        <p14:creationId xmlns:p14="http://schemas.microsoft.com/office/powerpoint/2010/main" val="6719733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ADD850-33A8-4DE8-8551-2CCCFFBF11BB}"/>
              </a:ext>
            </a:extLst>
          </p:cNvPr>
          <p:cNvSpPr txBox="1"/>
          <p:nvPr/>
        </p:nvSpPr>
        <p:spPr>
          <a:xfrm>
            <a:off x="8723701" y="952744"/>
            <a:ext cx="3175987" cy="1477328"/>
          </a:xfrm>
          <a:prstGeom prst="rect">
            <a:avLst/>
          </a:prstGeom>
          <a:noFill/>
        </p:spPr>
        <p:txBody>
          <a:bodyPr wrap="square">
            <a:spAutoFit/>
          </a:bodyPr>
          <a:lstStyle/>
          <a:p>
            <a:pPr algn="ctr"/>
            <a:r>
              <a:rPr lang="en-US" b="1" i="1" u="sng" dirty="0">
                <a:solidFill>
                  <a:srgbClr val="00B050"/>
                </a:solidFill>
              </a:rPr>
              <a:t>Scientific Name: </a:t>
            </a:r>
            <a:br>
              <a:rPr lang="en-US" b="1" i="1" dirty="0"/>
            </a:br>
            <a:r>
              <a:rPr lang="en-US" b="1" i="1" dirty="0" err="1"/>
              <a:t>Nyctanthes</a:t>
            </a:r>
            <a:r>
              <a:rPr lang="en-US" b="1" i="1" dirty="0"/>
              <a:t> </a:t>
            </a:r>
            <a:r>
              <a:rPr lang="en-US" b="1" i="1" dirty="0" err="1"/>
              <a:t>aebor</a:t>
            </a:r>
            <a:r>
              <a:rPr lang="en-US" b="1" i="1" dirty="0"/>
              <a:t>-tristis</a:t>
            </a:r>
            <a:br>
              <a:rPr lang="en-US" b="1" i="1" dirty="0"/>
            </a:br>
            <a:br>
              <a:rPr lang="en-US" b="1" i="1" dirty="0"/>
            </a:br>
            <a:r>
              <a:rPr lang="en-US" b="1" i="1" u="sng" dirty="0">
                <a:solidFill>
                  <a:srgbClr val="FF0000"/>
                </a:solidFill>
              </a:rPr>
              <a:t>Common Name:</a:t>
            </a:r>
            <a:br>
              <a:rPr lang="en-US" b="1" i="1" u="sng" dirty="0">
                <a:solidFill>
                  <a:srgbClr val="FF0000"/>
                </a:solidFill>
              </a:rPr>
            </a:br>
            <a:r>
              <a:rPr lang="en-US" b="1" i="1" dirty="0"/>
              <a:t>Night flowering jasmine </a:t>
            </a:r>
            <a:endParaRPr lang="en-IN" b="1" i="1" dirty="0"/>
          </a:p>
        </p:txBody>
      </p:sp>
      <p:sp>
        <p:nvSpPr>
          <p:cNvPr id="5" name="TextBox 4">
            <a:extLst>
              <a:ext uri="{FF2B5EF4-FFF2-40B4-BE49-F238E27FC236}">
                <a16:creationId xmlns:a16="http://schemas.microsoft.com/office/drawing/2014/main" id="{FB52C9A5-287A-4F06-B881-339ACAF639E7}"/>
              </a:ext>
            </a:extLst>
          </p:cNvPr>
          <p:cNvSpPr txBox="1"/>
          <p:nvPr/>
        </p:nvSpPr>
        <p:spPr>
          <a:xfrm>
            <a:off x="8818190" y="3038475"/>
            <a:ext cx="3175987" cy="2031325"/>
          </a:xfrm>
          <a:prstGeom prst="rect">
            <a:avLst/>
          </a:prstGeom>
          <a:noFill/>
        </p:spPr>
        <p:txBody>
          <a:bodyPr wrap="square">
            <a:spAutoFit/>
          </a:bodyPr>
          <a:lstStyle/>
          <a:p>
            <a:pPr algn="ctr"/>
            <a:r>
              <a:rPr lang="en-US" b="1" i="1" u="sng" dirty="0">
                <a:solidFill>
                  <a:srgbClr val="7030A0"/>
                </a:solidFill>
              </a:rPr>
              <a:t>Interesting fact:</a:t>
            </a:r>
            <a:br>
              <a:rPr lang="en-US" b="1" i="1" u="sng" dirty="0">
                <a:solidFill>
                  <a:srgbClr val="7030A0"/>
                </a:solidFill>
              </a:rPr>
            </a:br>
            <a:r>
              <a:rPr lang="en-US" b="1" i="1" dirty="0"/>
              <a:t>It develops bell-shaped blooms with white, waxy petals. Most species </a:t>
            </a:r>
            <a:r>
              <a:rPr lang="en-US" b="1" i="1" dirty="0" err="1"/>
              <a:t>orginate</a:t>
            </a:r>
            <a:r>
              <a:rPr lang="en-US" b="1" i="1" dirty="0"/>
              <a:t> from South and </a:t>
            </a:r>
            <a:r>
              <a:rPr lang="en-US" b="1" i="1" dirty="0" err="1"/>
              <a:t>Sotheast</a:t>
            </a:r>
            <a:r>
              <a:rPr lang="en-US" b="1" i="1" dirty="0"/>
              <a:t> </a:t>
            </a:r>
            <a:r>
              <a:rPr lang="en-US" b="1" i="1" dirty="0" err="1"/>
              <a:t>Aisa</a:t>
            </a:r>
            <a:r>
              <a:rPr lang="en-US" b="1" i="1" dirty="0"/>
              <a:t> but there are some that are native of Africa as well</a:t>
            </a:r>
          </a:p>
        </p:txBody>
      </p:sp>
      <p:pic>
        <p:nvPicPr>
          <p:cNvPr id="9" name="Picture 8">
            <a:extLst>
              <a:ext uri="{FF2B5EF4-FFF2-40B4-BE49-F238E27FC236}">
                <a16:creationId xmlns:a16="http://schemas.microsoft.com/office/drawing/2014/main" id="{D1571ED9-6496-4C74-85D4-C3CD51B229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8391525" cy="6372225"/>
          </a:xfrm>
          <a:prstGeom prst="rect">
            <a:avLst/>
          </a:prstGeom>
        </p:spPr>
      </p:pic>
    </p:spTree>
    <p:extLst>
      <p:ext uri="{BB962C8B-B14F-4D97-AF65-F5344CB8AC3E}">
        <p14:creationId xmlns:p14="http://schemas.microsoft.com/office/powerpoint/2010/main" val="2383420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FD6420-A483-455B-BA9D-79AE5E45CCBD}"/>
              </a:ext>
            </a:extLst>
          </p:cNvPr>
          <p:cNvSpPr txBox="1"/>
          <p:nvPr/>
        </p:nvSpPr>
        <p:spPr>
          <a:xfrm>
            <a:off x="9572625" y="1140007"/>
            <a:ext cx="1934660" cy="1323439"/>
          </a:xfrm>
          <a:prstGeom prst="rect">
            <a:avLst/>
          </a:prstGeom>
          <a:noFill/>
        </p:spPr>
        <p:txBody>
          <a:bodyPr wrap="square">
            <a:spAutoFit/>
          </a:bodyPr>
          <a:lstStyle/>
          <a:p>
            <a:pPr algn="ctr"/>
            <a:r>
              <a:rPr lang="en-US" sz="1600" b="1" i="1" u="sng" dirty="0">
                <a:solidFill>
                  <a:srgbClr val="00B050"/>
                </a:solidFill>
              </a:rPr>
              <a:t>Scientific Name:</a:t>
            </a:r>
            <a:br>
              <a:rPr lang="en-US" sz="1600" b="1" i="1" u="sng" dirty="0">
                <a:solidFill>
                  <a:srgbClr val="00B050"/>
                </a:solidFill>
              </a:rPr>
            </a:br>
            <a:r>
              <a:rPr lang="en-US" sz="1600" b="1" i="1" dirty="0"/>
              <a:t> </a:t>
            </a:r>
            <a:r>
              <a:rPr lang="en-US" sz="1600" b="1" i="1" dirty="0" err="1"/>
              <a:t>chrysobalanus</a:t>
            </a:r>
            <a:r>
              <a:rPr lang="en-US" sz="1600" b="1" i="1" dirty="0"/>
              <a:t> </a:t>
            </a:r>
            <a:r>
              <a:rPr lang="en-US" sz="1600" b="1" i="1" dirty="0" err="1"/>
              <a:t>icaco</a:t>
            </a:r>
            <a:br>
              <a:rPr lang="en-US" sz="1600" b="1" i="1" dirty="0"/>
            </a:br>
            <a:br>
              <a:rPr lang="en-US" sz="1600" b="1" i="1" dirty="0"/>
            </a:br>
            <a:r>
              <a:rPr lang="en-US" sz="1600" b="1" i="1" u="sng" dirty="0">
                <a:solidFill>
                  <a:srgbClr val="FF0000"/>
                </a:solidFill>
              </a:rPr>
              <a:t>Common Name: </a:t>
            </a:r>
            <a:r>
              <a:rPr lang="en-US" sz="1600" b="1" i="1" dirty="0"/>
              <a:t>Coco plum </a:t>
            </a:r>
            <a:endParaRPr lang="en-IN" sz="1600" b="1" i="1" dirty="0"/>
          </a:p>
        </p:txBody>
      </p:sp>
      <p:sp>
        <p:nvSpPr>
          <p:cNvPr id="5" name="TextBox 4">
            <a:extLst>
              <a:ext uri="{FF2B5EF4-FFF2-40B4-BE49-F238E27FC236}">
                <a16:creationId xmlns:a16="http://schemas.microsoft.com/office/drawing/2014/main" id="{509690FA-729A-4B80-ACDF-6F3941845A7D}"/>
              </a:ext>
            </a:extLst>
          </p:cNvPr>
          <p:cNvSpPr txBox="1"/>
          <p:nvPr/>
        </p:nvSpPr>
        <p:spPr>
          <a:xfrm>
            <a:off x="9311191" y="2818488"/>
            <a:ext cx="2457528" cy="2800767"/>
          </a:xfrm>
          <a:prstGeom prst="rect">
            <a:avLst/>
          </a:prstGeom>
          <a:noFill/>
        </p:spPr>
        <p:txBody>
          <a:bodyPr wrap="square">
            <a:spAutoFit/>
          </a:bodyPr>
          <a:lstStyle/>
          <a:p>
            <a:pPr algn="ctr"/>
            <a:r>
              <a:rPr lang="en-US" sz="1600" b="1" i="1" u="sng" dirty="0">
                <a:solidFill>
                  <a:srgbClr val="7030A0"/>
                </a:solidFill>
              </a:rPr>
              <a:t>Interesting fact:</a:t>
            </a:r>
            <a:br>
              <a:rPr lang="en-US" sz="1600" b="1" i="1" u="sng" dirty="0">
                <a:solidFill>
                  <a:srgbClr val="7030A0"/>
                </a:solidFill>
              </a:rPr>
            </a:br>
            <a:r>
              <a:rPr lang="en-US" sz="1600" b="1" i="1" dirty="0"/>
              <a:t>Coco plum contain Vitamin A, Vitamin C, Vitamin k, Iron, Calcium, Potassium, Protein, Dietary fiber , Copper and beta- carotene. This small fruit can really pack a BIG PUNCH and help to maintain our health in so many ways </a:t>
            </a:r>
          </a:p>
        </p:txBody>
      </p:sp>
      <p:pic>
        <p:nvPicPr>
          <p:cNvPr id="7" name="Picture 6">
            <a:extLst>
              <a:ext uri="{FF2B5EF4-FFF2-40B4-BE49-F238E27FC236}">
                <a16:creationId xmlns:a16="http://schemas.microsoft.com/office/drawing/2014/main" id="{FA927630-A060-489F-9770-F8FC55D74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401050" cy="6534150"/>
          </a:xfrm>
          <a:prstGeom prst="rect">
            <a:avLst/>
          </a:prstGeom>
        </p:spPr>
      </p:pic>
    </p:spTree>
    <p:extLst>
      <p:ext uri="{BB962C8B-B14F-4D97-AF65-F5344CB8AC3E}">
        <p14:creationId xmlns:p14="http://schemas.microsoft.com/office/powerpoint/2010/main" val="7090310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1A1F72-C1D1-4E7E-A58E-26F390EFFE90}"/>
              </a:ext>
            </a:extLst>
          </p:cNvPr>
          <p:cNvSpPr txBox="1"/>
          <p:nvPr/>
        </p:nvSpPr>
        <p:spPr>
          <a:xfrm>
            <a:off x="9267825" y="1155359"/>
            <a:ext cx="2109095" cy="1323439"/>
          </a:xfrm>
          <a:prstGeom prst="rect">
            <a:avLst/>
          </a:prstGeom>
          <a:noFill/>
        </p:spPr>
        <p:txBody>
          <a:bodyPr wrap="square">
            <a:spAutoFit/>
          </a:bodyPr>
          <a:lstStyle/>
          <a:p>
            <a:pPr algn="ctr"/>
            <a:r>
              <a:rPr lang="en-US" sz="1600" b="1" i="1" u="sng" dirty="0">
                <a:solidFill>
                  <a:srgbClr val="00B050"/>
                </a:solidFill>
              </a:rPr>
              <a:t>Scientific Name:</a:t>
            </a:r>
            <a:br>
              <a:rPr lang="en-US" sz="1600" b="1" i="1" u="sng" dirty="0">
                <a:solidFill>
                  <a:srgbClr val="00B050"/>
                </a:solidFill>
              </a:rPr>
            </a:br>
            <a:r>
              <a:rPr lang="en-US" sz="1600" b="1" i="1" dirty="0"/>
              <a:t>Rosa </a:t>
            </a:r>
            <a:r>
              <a:rPr lang="en-US" sz="1600" b="1" i="1" dirty="0" err="1"/>
              <a:t>rubiginosa</a:t>
            </a:r>
            <a:r>
              <a:rPr lang="en-US" sz="1600" b="1" i="1" dirty="0"/>
              <a:t> </a:t>
            </a:r>
            <a:br>
              <a:rPr lang="en-US" sz="1600" b="1" i="1" dirty="0"/>
            </a:br>
            <a:br>
              <a:rPr lang="en-US" sz="1600" b="1" i="1" dirty="0"/>
            </a:br>
            <a:r>
              <a:rPr lang="en-US" sz="1600" b="1" i="1" u="sng" dirty="0">
                <a:solidFill>
                  <a:srgbClr val="FF0000"/>
                </a:solidFill>
              </a:rPr>
              <a:t>Common Name: </a:t>
            </a:r>
            <a:r>
              <a:rPr lang="en-US" sz="1600" b="1" i="1" dirty="0" err="1"/>
              <a:t>Natikrd</a:t>
            </a:r>
            <a:r>
              <a:rPr lang="en-US" sz="1600" b="1" i="1" dirty="0"/>
              <a:t> rose plant </a:t>
            </a:r>
            <a:endParaRPr lang="en-IN" sz="1600" b="1" i="1" dirty="0"/>
          </a:p>
        </p:txBody>
      </p:sp>
      <p:sp>
        <p:nvSpPr>
          <p:cNvPr id="5" name="TextBox 4">
            <a:extLst>
              <a:ext uri="{FF2B5EF4-FFF2-40B4-BE49-F238E27FC236}">
                <a16:creationId xmlns:a16="http://schemas.microsoft.com/office/drawing/2014/main" id="{E5D35E09-3064-48BA-8D08-9EF28E0D5289}"/>
              </a:ext>
            </a:extLst>
          </p:cNvPr>
          <p:cNvSpPr txBox="1"/>
          <p:nvPr/>
        </p:nvSpPr>
        <p:spPr>
          <a:xfrm>
            <a:off x="9020175" y="2953811"/>
            <a:ext cx="2882763" cy="1815882"/>
          </a:xfrm>
          <a:prstGeom prst="rect">
            <a:avLst/>
          </a:prstGeom>
          <a:noFill/>
        </p:spPr>
        <p:txBody>
          <a:bodyPr wrap="square">
            <a:spAutoFit/>
          </a:bodyPr>
          <a:lstStyle/>
          <a:p>
            <a:pPr algn="ctr"/>
            <a:r>
              <a:rPr lang="en-US" sz="1600" b="1" i="1" u="sng" dirty="0">
                <a:solidFill>
                  <a:srgbClr val="7030A0"/>
                </a:solidFill>
              </a:rPr>
              <a:t>Interesting fact:</a:t>
            </a:r>
            <a:br>
              <a:rPr lang="en-US" sz="1600" b="1" i="1" u="sng" dirty="0">
                <a:solidFill>
                  <a:srgbClr val="7030A0"/>
                </a:solidFill>
              </a:rPr>
            </a:br>
            <a:r>
              <a:rPr lang="en-US" sz="1600" b="1" i="1" dirty="0"/>
              <a:t>Roses are erect climbing, or trailing shrubs, the stems of which are usually  copiously armed with </a:t>
            </a:r>
            <a:r>
              <a:rPr lang="en-US" sz="1600" b="1" i="1" dirty="0" err="1"/>
              <a:t>pricles</a:t>
            </a:r>
            <a:r>
              <a:rPr lang="en-US" sz="1600" b="1" i="1" dirty="0"/>
              <a:t> of various shapes and sizes, commonly called thorns.</a:t>
            </a:r>
          </a:p>
        </p:txBody>
      </p:sp>
      <p:pic>
        <p:nvPicPr>
          <p:cNvPr id="7" name="Picture 6">
            <a:extLst>
              <a:ext uri="{FF2B5EF4-FFF2-40B4-BE49-F238E27FC236}">
                <a16:creationId xmlns:a16="http://schemas.microsoft.com/office/drawing/2014/main" id="{CEC16657-AAA7-4A42-8377-62E7E1CACE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8410575" cy="6385738"/>
          </a:xfrm>
          <a:prstGeom prst="rect">
            <a:avLst/>
          </a:prstGeom>
        </p:spPr>
      </p:pic>
    </p:spTree>
    <p:extLst>
      <p:ext uri="{BB962C8B-B14F-4D97-AF65-F5344CB8AC3E}">
        <p14:creationId xmlns:p14="http://schemas.microsoft.com/office/powerpoint/2010/main" val="2666699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3-02-11 at 20.59.16.jpeg"/>
          <p:cNvPicPr>
            <a:picLocks noChangeAspect="1"/>
          </p:cNvPicPr>
          <p:nvPr/>
        </p:nvPicPr>
        <p:blipFill>
          <a:blip r:embed="rId2"/>
          <a:stretch>
            <a:fillRect/>
          </a:stretch>
        </p:blipFill>
        <p:spPr>
          <a:xfrm>
            <a:off x="73534" y="0"/>
            <a:ext cx="8232266" cy="6505575"/>
          </a:xfrm>
          <a:prstGeom prst="rect">
            <a:avLst/>
          </a:prstGeom>
        </p:spPr>
      </p:pic>
      <p:sp>
        <p:nvSpPr>
          <p:cNvPr id="3" name="TextBox 2"/>
          <p:cNvSpPr txBox="1"/>
          <p:nvPr/>
        </p:nvSpPr>
        <p:spPr>
          <a:xfrm>
            <a:off x="9079344" y="1448181"/>
            <a:ext cx="2810521" cy="4038219"/>
          </a:xfrm>
          <a:prstGeom prst="rect">
            <a:avLst/>
          </a:prstGeom>
          <a:noFill/>
        </p:spPr>
        <p:txBody>
          <a:bodyPr wrap="square" rtlCol="0">
            <a:spAutoFit/>
          </a:bodyPr>
          <a:lstStyle/>
          <a:p>
            <a:pPr algn="ctr"/>
            <a:r>
              <a:rPr lang="en-US" sz="1600" b="1" i="1" u="sng" dirty="0">
                <a:solidFill>
                  <a:srgbClr val="00B050"/>
                </a:solidFill>
              </a:rPr>
              <a:t>BOTANICAL NAME</a:t>
            </a:r>
            <a:r>
              <a:rPr lang="en-US" sz="1600" b="1" i="1" u="sng" dirty="0"/>
              <a:t>-</a:t>
            </a:r>
          </a:p>
          <a:p>
            <a:pPr algn="ctr"/>
            <a:r>
              <a:rPr lang="en-US" sz="1600" b="1" i="1" dirty="0"/>
              <a:t> Aloe </a:t>
            </a:r>
            <a:r>
              <a:rPr lang="en-US" sz="1600" b="1" i="1" dirty="0" err="1"/>
              <a:t>barbadensis</a:t>
            </a:r>
            <a:r>
              <a:rPr lang="en-US" sz="1600" b="1" i="1" dirty="0"/>
              <a:t> miller</a:t>
            </a:r>
          </a:p>
          <a:p>
            <a:pPr algn="ctr"/>
            <a:endParaRPr lang="en-US" sz="1600" b="1" i="1" dirty="0"/>
          </a:p>
          <a:p>
            <a:pPr algn="ctr"/>
            <a:r>
              <a:rPr lang="en-US" sz="1600" b="1" i="1" u="sng" dirty="0">
                <a:solidFill>
                  <a:srgbClr val="FF0000"/>
                </a:solidFill>
              </a:rPr>
              <a:t>COMMON NAME- </a:t>
            </a:r>
          </a:p>
          <a:p>
            <a:pPr algn="ctr"/>
            <a:r>
              <a:rPr lang="en-US" sz="1600" b="1" i="1" dirty="0"/>
              <a:t>Aloe vera </a:t>
            </a:r>
          </a:p>
          <a:p>
            <a:pPr algn="ctr"/>
            <a:endParaRPr lang="en-US" sz="1600" b="1" i="1" dirty="0"/>
          </a:p>
          <a:p>
            <a:pPr algn="ctr"/>
            <a:r>
              <a:rPr lang="en-US" sz="1600" b="1" i="1" u="sng" dirty="0">
                <a:solidFill>
                  <a:srgbClr val="7030A0"/>
                </a:solidFill>
              </a:rPr>
              <a:t>INTERESTING FACT- </a:t>
            </a:r>
          </a:p>
          <a:p>
            <a:pPr algn="ctr"/>
            <a:r>
              <a:rPr lang="en-US" sz="1600" b="1" i="1" dirty="0"/>
              <a:t>Aloe vera is the only edible form of aloe. The aloe </a:t>
            </a:r>
            <a:r>
              <a:rPr lang="en-US" sz="1600" b="1" i="1" dirty="0" err="1"/>
              <a:t>vera</a:t>
            </a:r>
            <a:r>
              <a:rPr lang="en-US" sz="1600" b="1" i="1" dirty="0"/>
              <a:t> plant is native to the Arabian peninsula, but it grows throughout the world. This shrubby, pointy plant has been cultivated for its soothing gel for thousands of years.</a:t>
            </a:r>
          </a:p>
          <a:p>
            <a:pPr algn="ctr"/>
            <a:endParaRPr lang="en-US" dirty="0">
              <a:latin typeface="Bahnschrift SemiBold"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3-02-11 at 20.59.17.jpeg"/>
          <p:cNvPicPr>
            <a:picLocks noChangeAspect="1"/>
          </p:cNvPicPr>
          <p:nvPr/>
        </p:nvPicPr>
        <p:blipFill>
          <a:blip r:embed="rId2"/>
          <a:stretch>
            <a:fillRect/>
          </a:stretch>
        </p:blipFill>
        <p:spPr>
          <a:xfrm>
            <a:off x="0" y="0"/>
            <a:ext cx="8391525" cy="6438900"/>
          </a:xfrm>
          <a:prstGeom prst="rect">
            <a:avLst/>
          </a:prstGeom>
        </p:spPr>
      </p:pic>
      <p:sp>
        <p:nvSpPr>
          <p:cNvPr id="3" name="TextBox 2"/>
          <p:cNvSpPr txBox="1"/>
          <p:nvPr/>
        </p:nvSpPr>
        <p:spPr>
          <a:xfrm>
            <a:off x="8743950" y="1028343"/>
            <a:ext cx="3276600" cy="4801314"/>
          </a:xfrm>
          <a:prstGeom prst="rect">
            <a:avLst/>
          </a:prstGeom>
          <a:noFill/>
        </p:spPr>
        <p:txBody>
          <a:bodyPr wrap="square" rtlCol="0">
            <a:spAutoFit/>
          </a:bodyPr>
          <a:lstStyle/>
          <a:p>
            <a:pPr algn="ctr"/>
            <a:r>
              <a:rPr lang="en-US" sz="1600" b="1" i="1" u="sng" dirty="0">
                <a:solidFill>
                  <a:srgbClr val="00B050"/>
                </a:solidFill>
              </a:rPr>
              <a:t>BOTANICAL NAME- </a:t>
            </a:r>
          </a:p>
          <a:p>
            <a:pPr algn="ctr"/>
            <a:r>
              <a:rPr lang="en-US" sz="1600" b="1" i="1" dirty="0"/>
              <a:t>Euphorbia </a:t>
            </a:r>
            <a:r>
              <a:rPr lang="en-US" sz="1600" b="1" i="1" dirty="0" err="1"/>
              <a:t>cotinifolia</a:t>
            </a:r>
            <a:endParaRPr lang="en-US" sz="1600" b="1" i="1" dirty="0"/>
          </a:p>
          <a:p>
            <a:pPr algn="ctr"/>
            <a:endParaRPr lang="en-US" sz="1600" b="1" i="1" dirty="0"/>
          </a:p>
          <a:p>
            <a:pPr algn="ctr"/>
            <a:r>
              <a:rPr lang="en-US" sz="1600" b="1" i="1" u="sng" dirty="0">
                <a:solidFill>
                  <a:srgbClr val="FF0000"/>
                </a:solidFill>
              </a:rPr>
              <a:t>COMMON NAME- </a:t>
            </a:r>
          </a:p>
          <a:p>
            <a:pPr algn="ctr"/>
            <a:r>
              <a:rPr lang="en-US" sz="1600" b="1" i="1" dirty="0" err="1"/>
              <a:t>smoketree</a:t>
            </a:r>
            <a:r>
              <a:rPr lang="en-US" sz="1600" b="1" i="1" dirty="0"/>
              <a:t> spurge, tropical smoke bush, Caribbean copper plant, and Mexican shrubby spurge</a:t>
            </a:r>
          </a:p>
          <a:p>
            <a:pPr algn="ctr"/>
            <a:endParaRPr lang="en-US" sz="1600" b="1" i="1" dirty="0"/>
          </a:p>
          <a:p>
            <a:pPr algn="ctr"/>
            <a:r>
              <a:rPr lang="en-US" sz="1600" b="1" i="1" u="sng" dirty="0">
                <a:solidFill>
                  <a:srgbClr val="7030A0"/>
                </a:solidFill>
              </a:rPr>
              <a:t>INTERESTING FACT- </a:t>
            </a:r>
          </a:p>
          <a:p>
            <a:pPr algn="ctr"/>
            <a:r>
              <a:rPr lang="en-US" sz="1600" b="1" i="1" dirty="0"/>
              <a:t>Euphorbia </a:t>
            </a:r>
            <a:r>
              <a:rPr lang="en-US" sz="1600" b="1" i="1" dirty="0" err="1"/>
              <a:t>cotinifolia</a:t>
            </a:r>
            <a:r>
              <a:rPr lang="en-US" sz="1600" b="1" i="1" dirty="0"/>
              <a:t> is a deciduous tropical shrub possessing many medicinal applications. The leaves of the plant had been employed as poison for catching fish by Southern American Indians. The latex is strongly purgative and the leaves have </a:t>
            </a:r>
            <a:r>
              <a:rPr lang="en-US" sz="1600" b="1" i="1" dirty="0" err="1"/>
              <a:t>molluscicidal</a:t>
            </a:r>
            <a:r>
              <a:rPr lang="en-US" sz="1600" b="1" i="1" dirty="0"/>
              <a:t> and antiviral properties </a:t>
            </a:r>
          </a:p>
          <a:p>
            <a:endParaRPr lang="en-US" b="1" i="1" dirty="0">
              <a:solidFill>
                <a:srgbClr val="0070C0"/>
              </a:solidFill>
              <a:latin typeface="Bahnschrift SemiBold"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3-02-11 at 20.59.09.jpeg"/>
          <p:cNvPicPr>
            <a:picLocks noChangeAspect="1"/>
          </p:cNvPicPr>
          <p:nvPr/>
        </p:nvPicPr>
        <p:blipFill>
          <a:blip r:embed="rId2"/>
          <a:stretch>
            <a:fillRect/>
          </a:stretch>
        </p:blipFill>
        <p:spPr>
          <a:xfrm>
            <a:off x="0" y="0"/>
            <a:ext cx="8277225" cy="6448425"/>
          </a:xfrm>
          <a:prstGeom prst="rect">
            <a:avLst/>
          </a:prstGeom>
        </p:spPr>
      </p:pic>
      <p:sp>
        <p:nvSpPr>
          <p:cNvPr id="3" name="TextBox 2"/>
          <p:cNvSpPr txBox="1"/>
          <p:nvPr/>
        </p:nvSpPr>
        <p:spPr>
          <a:xfrm>
            <a:off x="9485745" y="1249274"/>
            <a:ext cx="2439555" cy="3932326"/>
          </a:xfrm>
          <a:prstGeom prst="rect">
            <a:avLst/>
          </a:prstGeom>
          <a:noFill/>
        </p:spPr>
        <p:txBody>
          <a:bodyPr wrap="square" rtlCol="0">
            <a:spAutoFit/>
          </a:bodyPr>
          <a:lstStyle/>
          <a:p>
            <a:pPr algn="ctr"/>
            <a:r>
              <a:rPr lang="en-US" sz="1600" b="1" u="sng" dirty="0">
                <a:solidFill>
                  <a:srgbClr val="00B050"/>
                </a:solidFill>
              </a:rPr>
              <a:t>BOTANICAL NAME- </a:t>
            </a:r>
          </a:p>
          <a:p>
            <a:pPr algn="ctr"/>
            <a:r>
              <a:rPr lang="en-US" sz="1600" b="1" dirty="0" err="1"/>
              <a:t>Litsea</a:t>
            </a:r>
            <a:r>
              <a:rPr lang="en-US" sz="1600" b="1" dirty="0"/>
              <a:t> </a:t>
            </a:r>
            <a:r>
              <a:rPr lang="en-US" sz="1600" b="1" dirty="0" err="1"/>
              <a:t>glaucescens</a:t>
            </a:r>
            <a:r>
              <a:rPr lang="en-US" sz="1600" b="1" dirty="0"/>
              <a:t> </a:t>
            </a:r>
          </a:p>
          <a:p>
            <a:pPr algn="ctr"/>
            <a:endParaRPr lang="en-US" sz="1600" b="1" dirty="0"/>
          </a:p>
          <a:p>
            <a:pPr algn="ctr"/>
            <a:r>
              <a:rPr lang="en-US" sz="1600" b="1" u="sng" dirty="0">
                <a:solidFill>
                  <a:srgbClr val="FF0000"/>
                </a:solidFill>
              </a:rPr>
              <a:t>COMMON NAME- </a:t>
            </a:r>
          </a:p>
          <a:p>
            <a:pPr algn="ctr"/>
            <a:r>
              <a:rPr lang="en-US" sz="1600" b="1" dirty="0"/>
              <a:t>Mexican bay leaf</a:t>
            </a:r>
          </a:p>
          <a:p>
            <a:pPr algn="ctr"/>
            <a:endParaRPr lang="en-US" sz="1600" b="1" dirty="0"/>
          </a:p>
          <a:p>
            <a:pPr algn="ctr"/>
            <a:r>
              <a:rPr lang="en-US" sz="1600" b="1" u="sng" dirty="0">
                <a:solidFill>
                  <a:srgbClr val="7030A0"/>
                </a:solidFill>
              </a:rPr>
              <a:t>INTERESTING FACT- </a:t>
            </a:r>
          </a:p>
          <a:p>
            <a:pPr algn="ctr"/>
            <a:r>
              <a:rPr lang="en-US" sz="1600" b="1" dirty="0" err="1"/>
              <a:t>Litsea</a:t>
            </a:r>
            <a:r>
              <a:rPr lang="en-US" sz="1600" b="1" dirty="0"/>
              <a:t> </a:t>
            </a:r>
            <a:r>
              <a:rPr lang="en-US" sz="1600" b="1" dirty="0" err="1"/>
              <a:t>glaucescens</a:t>
            </a:r>
            <a:r>
              <a:rPr lang="en-US" sz="1600" b="1" dirty="0"/>
              <a:t> (</a:t>
            </a:r>
            <a:r>
              <a:rPr lang="en-US" sz="1600" b="1" dirty="0" err="1"/>
              <a:t>Lauraceae</a:t>
            </a:r>
            <a:r>
              <a:rPr lang="en-US" sz="1600" b="1" dirty="0"/>
              <a:t>) has been used in Mexican Traditional Medicine to relieve illness related to central nervous system, such as epilepsy, fright and sadness.</a:t>
            </a:r>
          </a:p>
          <a:p>
            <a:endParaRPr lang="en-US" sz="2400" b="1" i="1" dirty="0">
              <a:solidFill>
                <a:srgbClr val="0070C0"/>
              </a:solidFill>
              <a:latin typeface="Bahnschrift SemiBold"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3-02-11 at 20.59.06.jpeg"/>
          <p:cNvPicPr>
            <a:picLocks noChangeAspect="1"/>
          </p:cNvPicPr>
          <p:nvPr/>
        </p:nvPicPr>
        <p:blipFill>
          <a:blip r:embed="rId2"/>
          <a:stretch>
            <a:fillRect/>
          </a:stretch>
        </p:blipFill>
        <p:spPr>
          <a:xfrm>
            <a:off x="-1" y="0"/>
            <a:ext cx="8312727" cy="6354618"/>
          </a:xfrm>
          <a:prstGeom prst="rect">
            <a:avLst/>
          </a:prstGeom>
        </p:spPr>
      </p:pic>
      <p:sp>
        <p:nvSpPr>
          <p:cNvPr id="3" name="TextBox 2"/>
          <p:cNvSpPr txBox="1"/>
          <p:nvPr/>
        </p:nvSpPr>
        <p:spPr>
          <a:xfrm>
            <a:off x="9374909" y="1351508"/>
            <a:ext cx="2405702" cy="4647426"/>
          </a:xfrm>
          <a:prstGeom prst="rect">
            <a:avLst/>
          </a:prstGeom>
          <a:noFill/>
        </p:spPr>
        <p:txBody>
          <a:bodyPr wrap="square" rtlCol="0">
            <a:spAutoFit/>
          </a:bodyPr>
          <a:lstStyle/>
          <a:p>
            <a:pPr algn="ctr"/>
            <a:r>
              <a:rPr lang="en-US" sz="1600" b="1" i="1" u="sng" dirty="0">
                <a:solidFill>
                  <a:srgbClr val="00B050"/>
                </a:solidFill>
              </a:rPr>
              <a:t>BOTANICAL NAME- </a:t>
            </a:r>
          </a:p>
          <a:p>
            <a:pPr algn="ctr"/>
            <a:r>
              <a:rPr lang="en-US" sz="1600" b="1" i="1" dirty="0"/>
              <a:t>Tradescantia </a:t>
            </a:r>
            <a:r>
              <a:rPr lang="en-US" sz="1600" b="1" i="1" dirty="0" err="1"/>
              <a:t>spathacea</a:t>
            </a:r>
            <a:endParaRPr lang="en-US" sz="1600" b="1" i="1" dirty="0"/>
          </a:p>
          <a:p>
            <a:pPr algn="ctr"/>
            <a:endParaRPr lang="en-US" sz="1600" b="1" i="1" dirty="0">
              <a:solidFill>
                <a:srgbClr val="0070C0"/>
              </a:solidFill>
            </a:endParaRPr>
          </a:p>
          <a:p>
            <a:pPr algn="ctr"/>
            <a:r>
              <a:rPr lang="en-US" sz="1600" b="1" i="1" u="sng" dirty="0">
                <a:solidFill>
                  <a:srgbClr val="FF0066"/>
                </a:solidFill>
              </a:rPr>
              <a:t>COMMON NAME- </a:t>
            </a:r>
          </a:p>
          <a:p>
            <a:pPr algn="ctr"/>
            <a:r>
              <a:rPr lang="en-US" sz="1600" b="1" i="1" dirty="0"/>
              <a:t>Moses-in-the-cradle</a:t>
            </a:r>
          </a:p>
          <a:p>
            <a:pPr algn="ctr"/>
            <a:endParaRPr lang="en-US" sz="1600" b="1" i="1" dirty="0">
              <a:solidFill>
                <a:srgbClr val="0070C0"/>
              </a:solidFill>
            </a:endParaRPr>
          </a:p>
          <a:p>
            <a:pPr algn="ctr"/>
            <a:r>
              <a:rPr lang="en-US" sz="1600" b="1" i="1" u="sng" dirty="0">
                <a:solidFill>
                  <a:srgbClr val="7030A0"/>
                </a:solidFill>
              </a:rPr>
              <a:t>INTERESTING FACT-</a:t>
            </a:r>
          </a:p>
          <a:p>
            <a:pPr algn="ctr"/>
            <a:r>
              <a:rPr lang="en-US" sz="1600" b="1" i="1" dirty="0"/>
              <a:t>Moses-in-the-Cradle, as an herbal plant, has been most widely used for domestic purposes, such as in medicinal diets in Vietnam for fighting against illnesses like coughs and other symptoms that are associated with bleeding.</a:t>
            </a:r>
          </a:p>
          <a:p>
            <a:endParaRPr lang="en-US" sz="2400" dirty="0">
              <a:latin typeface="Bahnschrift SemiBold"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3-02-11 at 20.59.04.jpeg"/>
          <p:cNvPicPr>
            <a:picLocks noChangeAspect="1"/>
          </p:cNvPicPr>
          <p:nvPr/>
        </p:nvPicPr>
        <p:blipFill>
          <a:blip r:embed="rId2"/>
          <a:stretch>
            <a:fillRect/>
          </a:stretch>
        </p:blipFill>
        <p:spPr>
          <a:xfrm>
            <a:off x="0" y="-1"/>
            <a:ext cx="8368145" cy="6465455"/>
          </a:xfrm>
          <a:prstGeom prst="rect">
            <a:avLst/>
          </a:prstGeom>
        </p:spPr>
      </p:pic>
      <p:sp>
        <p:nvSpPr>
          <p:cNvPr id="3" name="TextBox 2"/>
          <p:cNvSpPr txBox="1"/>
          <p:nvPr/>
        </p:nvSpPr>
        <p:spPr>
          <a:xfrm>
            <a:off x="9107054" y="1220771"/>
            <a:ext cx="2603361" cy="5139869"/>
          </a:xfrm>
          <a:prstGeom prst="rect">
            <a:avLst/>
          </a:prstGeom>
          <a:noFill/>
        </p:spPr>
        <p:txBody>
          <a:bodyPr wrap="square" rtlCol="0">
            <a:spAutoFit/>
          </a:bodyPr>
          <a:lstStyle/>
          <a:p>
            <a:pPr algn="ctr"/>
            <a:r>
              <a:rPr lang="en-US" sz="1600" b="1" i="1" u="sng" dirty="0">
                <a:solidFill>
                  <a:srgbClr val="00B050"/>
                </a:solidFill>
              </a:rPr>
              <a:t>BOTANICAL NAME-</a:t>
            </a:r>
          </a:p>
          <a:p>
            <a:pPr algn="ctr"/>
            <a:r>
              <a:rPr lang="en-US" sz="1600" b="1" i="1" dirty="0"/>
              <a:t> Dracaena angustifolia</a:t>
            </a:r>
          </a:p>
          <a:p>
            <a:pPr algn="ctr"/>
            <a:endParaRPr lang="en-US" sz="1600" b="1" i="1" dirty="0"/>
          </a:p>
          <a:p>
            <a:pPr algn="ctr"/>
            <a:r>
              <a:rPr lang="en-US" sz="1600" b="1" i="1" u="sng" dirty="0">
                <a:solidFill>
                  <a:srgbClr val="FF0066"/>
                </a:solidFill>
              </a:rPr>
              <a:t>COMMON NAME- </a:t>
            </a:r>
          </a:p>
          <a:p>
            <a:pPr algn="ctr"/>
            <a:r>
              <a:rPr lang="en-US" sz="1600" b="1" i="1" dirty="0"/>
              <a:t>Narrow-Leaf Dragon Tree</a:t>
            </a:r>
          </a:p>
          <a:p>
            <a:pPr algn="ctr"/>
            <a:endParaRPr lang="en-US" sz="1600" b="1" i="1" dirty="0"/>
          </a:p>
          <a:p>
            <a:pPr algn="ctr"/>
            <a:r>
              <a:rPr lang="en-US" sz="1600" b="1" i="1" u="sng" dirty="0">
                <a:solidFill>
                  <a:srgbClr val="7030A0"/>
                </a:solidFill>
              </a:rPr>
              <a:t>INTERESTING FACT- </a:t>
            </a:r>
          </a:p>
          <a:p>
            <a:pPr algn="ctr"/>
            <a:r>
              <a:rPr lang="en-US" sz="1600" b="1" i="1" dirty="0"/>
              <a:t>Narrow-Leaf Dragon Tree is native to East Himalaya, China, SE Asia and Australia. Flowering: March-May. Medicinal uses: The juice squeezed from the boiled leaves is drunk as a remedy for asthma and shortness of breath. A decoction of the leaves is given to people suffering weight loss and poor appetite.</a:t>
            </a:r>
          </a:p>
          <a:p>
            <a:endParaRPr lang="en-US" sz="2400" b="1" i="1" dirty="0">
              <a:solidFill>
                <a:srgbClr val="0070C0"/>
              </a:solidFill>
              <a:latin typeface="Bahnschrift SemiBold"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3-02-11 at 20.58.25.jpeg"/>
          <p:cNvPicPr>
            <a:picLocks noChangeAspect="1"/>
          </p:cNvPicPr>
          <p:nvPr/>
        </p:nvPicPr>
        <p:blipFill>
          <a:blip r:embed="rId2"/>
          <a:stretch>
            <a:fillRect/>
          </a:stretch>
        </p:blipFill>
        <p:spPr>
          <a:xfrm>
            <a:off x="0" y="0"/>
            <a:ext cx="8266545" cy="6530109"/>
          </a:xfrm>
          <a:prstGeom prst="rect">
            <a:avLst/>
          </a:prstGeom>
        </p:spPr>
      </p:pic>
      <p:sp>
        <p:nvSpPr>
          <p:cNvPr id="3" name="TextBox 2"/>
          <p:cNvSpPr txBox="1"/>
          <p:nvPr/>
        </p:nvSpPr>
        <p:spPr>
          <a:xfrm>
            <a:off x="9162472" y="1285151"/>
            <a:ext cx="2733779" cy="5139869"/>
          </a:xfrm>
          <a:prstGeom prst="rect">
            <a:avLst/>
          </a:prstGeom>
          <a:noFill/>
        </p:spPr>
        <p:txBody>
          <a:bodyPr wrap="square" rtlCol="0">
            <a:spAutoFit/>
          </a:bodyPr>
          <a:lstStyle/>
          <a:p>
            <a:pPr algn="ctr"/>
            <a:r>
              <a:rPr lang="en-US" sz="1600" b="1" i="1" u="sng" dirty="0">
                <a:solidFill>
                  <a:srgbClr val="00B050"/>
                </a:solidFill>
              </a:rPr>
              <a:t>BOTANICAL NAME- </a:t>
            </a:r>
          </a:p>
          <a:p>
            <a:pPr algn="ctr"/>
            <a:r>
              <a:rPr lang="en-US" sz="1600" b="1" i="1" dirty="0" err="1"/>
              <a:t>Ocimum</a:t>
            </a:r>
            <a:r>
              <a:rPr lang="en-US" sz="1600" b="1" i="1" dirty="0"/>
              <a:t> </a:t>
            </a:r>
            <a:r>
              <a:rPr lang="en-US" sz="1600" b="1" i="1" dirty="0" err="1"/>
              <a:t>tenuiflorum</a:t>
            </a:r>
            <a:endParaRPr lang="en-US" sz="1600" b="1" i="1" dirty="0"/>
          </a:p>
          <a:p>
            <a:pPr algn="ctr"/>
            <a:endParaRPr lang="en-US" sz="1600" b="1" i="1" dirty="0">
              <a:solidFill>
                <a:srgbClr val="0070C0"/>
              </a:solidFill>
            </a:endParaRPr>
          </a:p>
          <a:p>
            <a:pPr algn="ctr"/>
            <a:r>
              <a:rPr lang="en-US" sz="1600" b="1" i="1" u="sng" dirty="0">
                <a:solidFill>
                  <a:srgbClr val="FF0000"/>
                </a:solidFill>
              </a:rPr>
              <a:t>COMMON NAME- </a:t>
            </a:r>
          </a:p>
          <a:p>
            <a:pPr algn="ctr"/>
            <a:r>
              <a:rPr lang="en-US" sz="1600" b="1" i="1" dirty="0"/>
              <a:t>Tulsi</a:t>
            </a:r>
          </a:p>
          <a:p>
            <a:pPr algn="ctr"/>
            <a:endParaRPr lang="en-US" sz="1600" b="1" i="1" dirty="0">
              <a:solidFill>
                <a:srgbClr val="0070C0"/>
              </a:solidFill>
            </a:endParaRPr>
          </a:p>
          <a:p>
            <a:pPr algn="ctr"/>
            <a:r>
              <a:rPr lang="en-US" sz="1600" b="1" i="1" u="sng" dirty="0">
                <a:solidFill>
                  <a:srgbClr val="7030A0"/>
                </a:solidFill>
              </a:rPr>
              <a:t>INTERESTING FACT- </a:t>
            </a:r>
          </a:p>
          <a:p>
            <a:pPr algn="ctr"/>
            <a:r>
              <a:rPr lang="en-US" sz="1600" b="1" i="1" dirty="0"/>
              <a:t>Studies reveal that tulsi has a unique combination of actions that include: Antimicrobial (including antibacterial, antiviral, antifungal, antiprotozoal, antimalarial, anthelmintic), mosquito repellent, anti-diarrheal, anti-oxidant, anti-cataract, anti-inflammatory, </a:t>
            </a:r>
            <a:r>
              <a:rPr lang="en-US" sz="1600" b="1" i="1" dirty="0" err="1"/>
              <a:t>chemopreventive</a:t>
            </a:r>
            <a:r>
              <a:rPr lang="en-US" sz="1600" b="1" i="1" dirty="0"/>
              <a:t>, radioprotective</a:t>
            </a:r>
          </a:p>
          <a:p>
            <a:endParaRPr lang="en-US" sz="2400" b="1" i="1" dirty="0">
              <a:solidFill>
                <a:srgbClr val="0070C0"/>
              </a:solidFill>
              <a:latin typeface="Bahnschrift SemiBold"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5CE0D-7D7B-3418-F55D-E2FC252E9853}"/>
              </a:ext>
            </a:extLst>
          </p:cNvPr>
          <p:cNvSpPr>
            <a:spLocks noGrp="1"/>
          </p:cNvSpPr>
          <p:nvPr>
            <p:ph type="title"/>
          </p:nvPr>
        </p:nvSpPr>
        <p:spPr>
          <a:xfrm>
            <a:off x="8746836" y="1132547"/>
            <a:ext cx="3315855" cy="4592906"/>
          </a:xfrm>
          <a:noFill/>
          <a:ln>
            <a:noFill/>
          </a:ln>
        </p:spPr>
        <p:style>
          <a:lnRef idx="0">
            <a:scrgbClr r="0" g="0" b="0"/>
          </a:lnRef>
          <a:fillRef idx="0">
            <a:scrgbClr r="0" g="0" b="0"/>
          </a:fillRef>
          <a:effectRef idx="0">
            <a:scrgbClr r="0" g="0" b="0"/>
          </a:effectRef>
          <a:fontRef idx="minor">
            <a:schemeClr val="dk1"/>
          </a:fontRef>
        </p:style>
        <p:txBody>
          <a:bodyPr anchor="t">
            <a:normAutofit/>
          </a:bodyPr>
          <a:lstStyle/>
          <a:p>
            <a:r>
              <a:rPr lang="en-US" sz="1600" b="1" u="sng" dirty="0">
                <a:solidFill>
                  <a:srgbClr val="00B050"/>
                </a:solidFill>
                <a:ea typeface="+mj-ea"/>
                <a:cs typeface="+mj-cs"/>
              </a:rPr>
              <a:t>SCIENTIFIC NAME</a:t>
            </a:r>
            <a:br>
              <a:rPr lang="en-US" sz="1600" b="1" u="sng" dirty="0">
                <a:solidFill>
                  <a:srgbClr val="00B050"/>
                </a:solidFill>
                <a:ea typeface="+mj-ea"/>
                <a:cs typeface="+mj-cs"/>
              </a:rPr>
            </a:br>
            <a:r>
              <a:rPr lang="en-US" sz="1600" b="1" dirty="0" err="1">
                <a:solidFill>
                  <a:schemeClr val="tx1"/>
                </a:solidFill>
                <a:ea typeface="+mj-ea"/>
                <a:cs typeface="+mj-cs"/>
              </a:rPr>
              <a:t>crossostephium</a:t>
            </a:r>
            <a:r>
              <a:rPr lang="en-US" sz="1600" b="1" dirty="0">
                <a:solidFill>
                  <a:schemeClr val="tx1"/>
                </a:solidFill>
                <a:ea typeface="+mj-ea"/>
                <a:cs typeface="+mj-cs"/>
              </a:rPr>
              <a:t> </a:t>
            </a:r>
            <a:r>
              <a:rPr lang="en-US" sz="1600" b="1" dirty="0" err="1">
                <a:solidFill>
                  <a:schemeClr val="tx1"/>
                </a:solidFill>
                <a:ea typeface="+mj-ea"/>
                <a:cs typeface="+mj-cs"/>
              </a:rPr>
              <a:t>chinense</a:t>
            </a:r>
            <a:br>
              <a:rPr lang="en-US" sz="1600" b="1" dirty="0">
                <a:solidFill>
                  <a:schemeClr val="tx1"/>
                </a:solidFill>
                <a:ea typeface="+mj-ea"/>
                <a:cs typeface="+mj-cs"/>
              </a:rPr>
            </a:br>
            <a:br>
              <a:rPr lang="en-US" sz="1600" b="1" u="sng" dirty="0">
                <a:solidFill>
                  <a:srgbClr val="00B050"/>
                </a:solidFill>
                <a:ea typeface="+mj-ea"/>
                <a:cs typeface="+mj-cs"/>
              </a:rPr>
            </a:br>
            <a:r>
              <a:rPr lang="en-US" sz="1600" b="1" u="sng" dirty="0">
                <a:solidFill>
                  <a:srgbClr val="FF0000"/>
                </a:solidFill>
                <a:ea typeface="+mj-ea"/>
                <a:cs typeface="+mj-cs"/>
              </a:rPr>
              <a:t>COMMON NAME</a:t>
            </a:r>
            <a:br>
              <a:rPr lang="en-US" sz="1600" b="1" u="sng" dirty="0">
                <a:solidFill>
                  <a:srgbClr val="00B050"/>
                </a:solidFill>
                <a:ea typeface="+mj-ea"/>
                <a:cs typeface="+mj-cs"/>
              </a:rPr>
            </a:br>
            <a:r>
              <a:rPr lang="en-US" sz="1600" b="1" dirty="0">
                <a:solidFill>
                  <a:schemeClr val="tx1"/>
                </a:solidFill>
                <a:ea typeface="+mj-ea"/>
                <a:cs typeface="+mj-cs"/>
              </a:rPr>
              <a:t>Chinese wormwood</a:t>
            </a:r>
            <a:br>
              <a:rPr lang="en-US" sz="1600" b="1" dirty="0">
                <a:solidFill>
                  <a:schemeClr val="tx1"/>
                </a:solidFill>
                <a:ea typeface="+mj-ea"/>
                <a:cs typeface="+mj-cs"/>
              </a:rPr>
            </a:br>
            <a:r>
              <a:rPr lang="en-US" sz="1600" b="1" dirty="0">
                <a:solidFill>
                  <a:schemeClr val="tx1"/>
                </a:solidFill>
                <a:ea typeface="+mj-ea"/>
                <a:cs typeface="+mj-cs"/>
              </a:rPr>
              <a:t>(lavender)</a:t>
            </a:r>
            <a:br>
              <a:rPr lang="en-US" sz="1600" b="1" dirty="0">
                <a:solidFill>
                  <a:schemeClr val="tx1"/>
                </a:solidFill>
                <a:ea typeface="+mj-ea"/>
                <a:cs typeface="+mj-cs"/>
              </a:rPr>
            </a:br>
            <a:br>
              <a:rPr lang="en-US" sz="1600" b="1" dirty="0">
                <a:solidFill>
                  <a:schemeClr val="tx1"/>
                </a:solidFill>
                <a:ea typeface="+mj-ea"/>
                <a:cs typeface="+mj-cs"/>
              </a:rPr>
            </a:br>
            <a:r>
              <a:rPr lang="en-US" sz="1600" b="1" u="sng" dirty="0">
                <a:solidFill>
                  <a:srgbClr val="7030A0"/>
                </a:solidFill>
                <a:ea typeface="+mj-ea"/>
                <a:cs typeface="+mj-cs"/>
              </a:rPr>
              <a:t>INTERESTING FACTS:</a:t>
            </a:r>
            <a:br>
              <a:rPr lang="en-US" sz="1600" b="1" u="sng" dirty="0">
                <a:solidFill>
                  <a:srgbClr val="7030A0"/>
                </a:solidFill>
                <a:ea typeface="+mj-ea"/>
                <a:cs typeface="+mj-cs"/>
              </a:rPr>
            </a:br>
            <a:r>
              <a:rPr lang="en-US" sz="1600" b="1" i="1" dirty="0" err="1">
                <a:solidFill>
                  <a:schemeClr val="tx1"/>
                </a:solidFill>
                <a:ea typeface="+mj-ea"/>
                <a:cs typeface="+mj-cs"/>
              </a:rPr>
              <a:t>Crossostephium</a:t>
            </a:r>
            <a:r>
              <a:rPr lang="en-US" sz="1600" b="1" i="1" dirty="0">
                <a:solidFill>
                  <a:schemeClr val="tx1"/>
                </a:solidFill>
                <a:ea typeface="+mj-ea"/>
                <a:cs typeface="+mj-cs"/>
              </a:rPr>
              <a:t> chinensis (L.) (CC) </a:t>
            </a:r>
            <a:r>
              <a:rPr lang="en-US" sz="1600" b="1" i="1" dirty="0" err="1">
                <a:solidFill>
                  <a:schemeClr val="tx1"/>
                </a:solidFill>
                <a:ea typeface="+mj-ea"/>
                <a:cs typeface="+mj-cs"/>
              </a:rPr>
              <a:t>Makinois</a:t>
            </a:r>
            <a:r>
              <a:rPr lang="en-US" sz="1600" b="1" i="1" dirty="0">
                <a:solidFill>
                  <a:schemeClr val="tx1"/>
                </a:solidFill>
                <a:ea typeface="+mj-ea"/>
                <a:cs typeface="+mj-cs"/>
              </a:rPr>
              <a:t> a common traditional Chinese medicinal plant used to dehumidify and cure rheumatism and arthralgia. The water and methanol extracts of C. chinensis (CCW and CCM) were evaluated for their antioxidant and antiproliferative activities</a:t>
            </a:r>
            <a:r>
              <a:rPr lang="en-US" sz="1600" b="1" u="sng" dirty="0">
                <a:solidFill>
                  <a:srgbClr val="00B050"/>
                </a:solidFill>
                <a:ea typeface="+mj-ea"/>
                <a:cs typeface="+mj-cs"/>
              </a:rPr>
              <a:t>. </a:t>
            </a:r>
            <a:endParaRPr lang="en-IN" sz="1600" b="1" u="sng" dirty="0">
              <a:solidFill>
                <a:srgbClr val="00B050"/>
              </a:solidFill>
              <a:ea typeface="+mj-ea"/>
              <a:cs typeface="+mj-cs"/>
            </a:endParaRPr>
          </a:p>
        </p:txBody>
      </p:sp>
      <p:pic>
        <p:nvPicPr>
          <p:cNvPr id="4" name="Picture 3">
            <a:extLst>
              <a:ext uri="{FF2B5EF4-FFF2-40B4-BE49-F238E27FC236}">
                <a16:creationId xmlns:a16="http://schemas.microsoft.com/office/drawing/2014/main" id="{BD22DF37-786B-BD0D-54FF-1A8F6160664A}"/>
              </a:ext>
            </a:extLst>
          </p:cNvPr>
          <p:cNvPicPr>
            <a:picLocks noChangeAspect="1"/>
          </p:cNvPicPr>
          <p:nvPr/>
        </p:nvPicPr>
        <p:blipFill>
          <a:blip r:embed="rId2"/>
          <a:stretch>
            <a:fillRect/>
          </a:stretch>
        </p:blipFill>
        <p:spPr>
          <a:xfrm>
            <a:off x="-1" y="-1"/>
            <a:ext cx="8207746" cy="6497053"/>
          </a:xfrm>
          <a:prstGeom prst="rect">
            <a:avLst/>
          </a:prstGeom>
          <a:ln>
            <a:noFill/>
          </a:ln>
          <a:effectLst>
            <a:softEdge rad="112500"/>
          </a:effectLst>
        </p:spPr>
      </p:pic>
    </p:spTree>
    <p:extLst>
      <p:ext uri="{BB962C8B-B14F-4D97-AF65-F5344CB8AC3E}">
        <p14:creationId xmlns:p14="http://schemas.microsoft.com/office/powerpoint/2010/main" val="18177001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3-02-11 at 20.58.22.jpeg"/>
          <p:cNvPicPr>
            <a:picLocks noChangeAspect="1"/>
          </p:cNvPicPr>
          <p:nvPr/>
        </p:nvPicPr>
        <p:blipFill>
          <a:blip r:embed="rId2"/>
          <a:stretch>
            <a:fillRect/>
          </a:stretch>
        </p:blipFill>
        <p:spPr>
          <a:xfrm>
            <a:off x="-1" y="0"/>
            <a:ext cx="8377383" cy="6493729"/>
          </a:xfrm>
          <a:prstGeom prst="rect">
            <a:avLst/>
          </a:prstGeom>
        </p:spPr>
      </p:pic>
      <p:sp>
        <p:nvSpPr>
          <p:cNvPr id="3" name="TextBox 2"/>
          <p:cNvSpPr txBox="1"/>
          <p:nvPr/>
        </p:nvSpPr>
        <p:spPr>
          <a:xfrm>
            <a:off x="8728362" y="1228397"/>
            <a:ext cx="3394087" cy="4401205"/>
          </a:xfrm>
          <a:prstGeom prst="rect">
            <a:avLst/>
          </a:prstGeom>
          <a:noFill/>
        </p:spPr>
        <p:txBody>
          <a:bodyPr wrap="square" rtlCol="0">
            <a:spAutoFit/>
          </a:bodyPr>
          <a:lstStyle/>
          <a:p>
            <a:pPr algn="ctr"/>
            <a:r>
              <a:rPr lang="en-US" sz="1600" b="1" i="1" u="sng" dirty="0">
                <a:solidFill>
                  <a:srgbClr val="00B050"/>
                </a:solidFill>
              </a:rPr>
              <a:t>BOTANICAL NAME- </a:t>
            </a:r>
          </a:p>
          <a:p>
            <a:pPr algn="ctr"/>
            <a:r>
              <a:rPr lang="en-US" sz="1600" b="1" i="1" dirty="0"/>
              <a:t>Tectona grandis</a:t>
            </a:r>
          </a:p>
          <a:p>
            <a:pPr algn="ctr"/>
            <a:endParaRPr lang="en-US" sz="1600" b="1" i="1" dirty="0">
              <a:solidFill>
                <a:srgbClr val="0070C0"/>
              </a:solidFill>
            </a:endParaRPr>
          </a:p>
          <a:p>
            <a:pPr algn="ctr"/>
            <a:r>
              <a:rPr lang="en-US" sz="1600" b="1" i="1" u="sng" dirty="0">
                <a:solidFill>
                  <a:srgbClr val="FF0000"/>
                </a:solidFill>
              </a:rPr>
              <a:t>COMMON NAME- </a:t>
            </a:r>
          </a:p>
          <a:p>
            <a:pPr algn="ctr"/>
            <a:r>
              <a:rPr lang="en-US" sz="1600" b="1" i="1" dirty="0"/>
              <a:t>Teak</a:t>
            </a:r>
          </a:p>
          <a:p>
            <a:pPr algn="ctr"/>
            <a:endParaRPr lang="en-US" sz="1600" b="1" i="1" dirty="0">
              <a:solidFill>
                <a:srgbClr val="0070C0"/>
              </a:solidFill>
            </a:endParaRPr>
          </a:p>
          <a:p>
            <a:pPr algn="ctr"/>
            <a:r>
              <a:rPr lang="en-US" sz="1600" b="1" i="1" u="sng" dirty="0">
                <a:solidFill>
                  <a:srgbClr val="7030A0"/>
                </a:solidFill>
              </a:rPr>
              <a:t>INTERESTING FACT-</a:t>
            </a:r>
          </a:p>
          <a:p>
            <a:pPr algn="ctr"/>
            <a:r>
              <a:rPr lang="en-US" sz="1600" b="1" i="1" dirty="0"/>
              <a:t>The plant has been used by traditional healers from time immemorial. Some of the mentioned traditional used in the literature are laxative, sedative, in treatment of piles, dysentery, </a:t>
            </a:r>
            <a:r>
              <a:rPr lang="en-US" sz="1600" b="1" i="1" dirty="0" err="1"/>
              <a:t>leukoderma</a:t>
            </a:r>
            <a:r>
              <a:rPr lang="en-US" sz="1600" b="1" i="1" dirty="0"/>
              <a:t>, anti-inflammatory, in bronchitis, urinary and liver related troubles, as hair promoter and useful in scabies.</a:t>
            </a:r>
          </a:p>
          <a:p>
            <a:endParaRPr lang="en-US" sz="2400" b="1" i="1" dirty="0">
              <a:solidFill>
                <a:srgbClr val="0070C0"/>
              </a:solidFill>
              <a:latin typeface="Bahnschrift SemiBold"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3816E4-0FA5-1775-C919-50778A11D982}"/>
              </a:ext>
            </a:extLst>
          </p:cNvPr>
          <p:cNvSpPr>
            <a:spLocks noGrp="1"/>
          </p:cNvSpPr>
          <p:nvPr>
            <p:ph idx="1"/>
          </p:nvPr>
        </p:nvSpPr>
        <p:spPr>
          <a:xfrm>
            <a:off x="8986981" y="882588"/>
            <a:ext cx="3140364" cy="5092823"/>
          </a:xfrm>
        </p:spPr>
        <p:txBody>
          <a:bodyPr>
            <a:normAutofit/>
          </a:bodyPr>
          <a:lstStyle/>
          <a:p>
            <a:pPr marL="0" indent="0" algn="ctr">
              <a:spcBef>
                <a:spcPct val="0"/>
              </a:spcBef>
              <a:buNone/>
            </a:pPr>
            <a:r>
              <a:rPr lang="en-US" sz="1600" b="1" u="sng" dirty="0">
                <a:solidFill>
                  <a:srgbClr val="00B050"/>
                </a:solidFill>
                <a:ea typeface="+mj-ea"/>
                <a:cs typeface="+mj-cs"/>
              </a:rPr>
              <a:t>SCIENTIFIC NAME</a:t>
            </a:r>
          </a:p>
          <a:p>
            <a:pPr marL="0" indent="0" algn="ctr">
              <a:spcBef>
                <a:spcPct val="0"/>
              </a:spcBef>
              <a:buNone/>
            </a:pPr>
            <a:r>
              <a:rPr lang="en-US" sz="1600" b="1" dirty="0">
                <a:ea typeface="+mj-ea"/>
                <a:cs typeface="+mj-cs"/>
              </a:rPr>
              <a:t>Catharanthus roses</a:t>
            </a:r>
          </a:p>
          <a:p>
            <a:pPr marL="0" indent="0" algn="ctr">
              <a:spcBef>
                <a:spcPct val="0"/>
              </a:spcBef>
              <a:buNone/>
            </a:pPr>
            <a:endParaRPr lang="en-US" sz="1600" b="1" dirty="0">
              <a:ea typeface="+mj-ea"/>
              <a:cs typeface="+mj-cs"/>
            </a:endParaRPr>
          </a:p>
          <a:p>
            <a:pPr marL="0" indent="0" algn="ctr">
              <a:spcBef>
                <a:spcPct val="0"/>
              </a:spcBef>
              <a:buNone/>
            </a:pPr>
            <a:r>
              <a:rPr lang="en-US" sz="1600" b="1" u="sng" dirty="0">
                <a:solidFill>
                  <a:srgbClr val="FF0000"/>
                </a:solidFill>
                <a:ea typeface="+mj-ea"/>
                <a:cs typeface="+mj-cs"/>
              </a:rPr>
              <a:t>COMMON NAME</a:t>
            </a:r>
          </a:p>
          <a:p>
            <a:pPr marL="0" indent="0" algn="ctr">
              <a:spcBef>
                <a:spcPct val="0"/>
              </a:spcBef>
              <a:buNone/>
            </a:pPr>
            <a:r>
              <a:rPr lang="en-US" sz="1600" b="1" dirty="0" err="1">
                <a:ea typeface="+mj-ea"/>
                <a:cs typeface="+mj-cs"/>
              </a:rPr>
              <a:t>Brisht</a:t>
            </a:r>
            <a:r>
              <a:rPr lang="en-US" sz="1600" b="1" dirty="0">
                <a:ea typeface="+mj-ea"/>
                <a:cs typeface="+mj-cs"/>
              </a:rPr>
              <a:t> eyes, graveyard</a:t>
            </a:r>
          </a:p>
          <a:p>
            <a:pPr marL="0" indent="0" algn="ctr">
              <a:spcBef>
                <a:spcPct val="0"/>
              </a:spcBef>
              <a:buNone/>
            </a:pPr>
            <a:r>
              <a:rPr lang="en-US" sz="1600" b="1" dirty="0">
                <a:ea typeface="+mj-ea"/>
                <a:cs typeface="+mj-cs"/>
              </a:rPr>
              <a:t>(</a:t>
            </a:r>
            <a:r>
              <a:rPr lang="en-US" sz="1600" b="1" dirty="0" err="1">
                <a:ea typeface="+mj-ea"/>
                <a:cs typeface="+mj-cs"/>
              </a:rPr>
              <a:t>sadabahar</a:t>
            </a:r>
            <a:r>
              <a:rPr lang="en-US" sz="1600" b="1" dirty="0">
                <a:ea typeface="+mj-ea"/>
                <a:cs typeface="+mj-cs"/>
              </a:rPr>
              <a:t>)</a:t>
            </a:r>
          </a:p>
          <a:p>
            <a:pPr marL="0" indent="0" algn="ctr">
              <a:spcBef>
                <a:spcPct val="0"/>
              </a:spcBef>
              <a:buNone/>
            </a:pPr>
            <a:endParaRPr lang="en-US" sz="1600" b="1" dirty="0">
              <a:ea typeface="+mj-ea"/>
              <a:cs typeface="+mj-cs"/>
            </a:endParaRPr>
          </a:p>
          <a:p>
            <a:pPr marL="0" indent="0" algn="ctr">
              <a:spcBef>
                <a:spcPct val="0"/>
              </a:spcBef>
              <a:buNone/>
            </a:pPr>
            <a:r>
              <a:rPr lang="en-US" sz="1600" b="1" u="sng" dirty="0">
                <a:solidFill>
                  <a:srgbClr val="7030A0"/>
                </a:solidFill>
                <a:ea typeface="+mj-ea"/>
                <a:cs typeface="+mj-cs"/>
              </a:rPr>
              <a:t>INTERESTING FACTS:</a:t>
            </a:r>
          </a:p>
          <a:p>
            <a:pPr marL="0" indent="0" algn="ctr">
              <a:spcBef>
                <a:spcPct val="0"/>
              </a:spcBef>
              <a:buNone/>
            </a:pPr>
            <a:endParaRPr lang="en-US" sz="1600" b="1" u="sng" dirty="0">
              <a:solidFill>
                <a:srgbClr val="7030A0"/>
              </a:solidFill>
              <a:ea typeface="+mj-ea"/>
              <a:cs typeface="+mj-cs"/>
            </a:endParaRPr>
          </a:p>
          <a:p>
            <a:pPr marL="0" indent="0" algn="ctr">
              <a:spcBef>
                <a:spcPct val="0"/>
              </a:spcBef>
              <a:buNone/>
            </a:pPr>
            <a:r>
              <a:rPr lang="en-US" sz="1600" b="1" i="1" dirty="0">
                <a:ea typeface="+mj-ea"/>
                <a:cs typeface="+mj-cs"/>
              </a:rPr>
              <a:t>In traditional medicine, the periwinkle has been used for relieving muscle pain, depression of the central nervous system, also used for applying to wasp stings and to heal wounds. Its application ranges widely from the prevention of diabetes to treatment of stomach ache.</a:t>
            </a:r>
          </a:p>
          <a:p>
            <a:pPr marL="0" indent="0" algn="just">
              <a:buNone/>
            </a:pPr>
            <a:endParaRPr lang="en-US" b="1" i="1" dirty="0">
              <a:solidFill>
                <a:schemeClr val="accent2">
                  <a:lumMod val="75000"/>
                </a:schemeClr>
              </a:solidFill>
            </a:endParaRPr>
          </a:p>
          <a:p>
            <a:pPr marL="0" indent="0" algn="ctr">
              <a:buNone/>
            </a:pPr>
            <a:endParaRPr lang="en-IN" b="1" u="sng" dirty="0"/>
          </a:p>
        </p:txBody>
      </p:sp>
      <p:pic>
        <p:nvPicPr>
          <p:cNvPr id="4" name="Picture 3">
            <a:extLst>
              <a:ext uri="{FF2B5EF4-FFF2-40B4-BE49-F238E27FC236}">
                <a16:creationId xmlns:a16="http://schemas.microsoft.com/office/drawing/2014/main" id="{E3999A8B-BE73-0E13-71A7-F5A1F24DC8FD}"/>
              </a:ext>
            </a:extLst>
          </p:cNvPr>
          <p:cNvPicPr>
            <a:picLocks noChangeAspect="1"/>
          </p:cNvPicPr>
          <p:nvPr/>
        </p:nvPicPr>
        <p:blipFill>
          <a:blip r:embed="rId2"/>
          <a:stretch>
            <a:fillRect/>
          </a:stretch>
        </p:blipFill>
        <p:spPr>
          <a:xfrm>
            <a:off x="-128337" y="0"/>
            <a:ext cx="8353524" cy="6481011"/>
          </a:xfrm>
          <a:prstGeom prst="rect">
            <a:avLst/>
          </a:prstGeom>
          <a:ln>
            <a:noFill/>
          </a:ln>
          <a:effectLst>
            <a:softEdge rad="112500"/>
          </a:effectLst>
        </p:spPr>
      </p:pic>
    </p:spTree>
    <p:extLst>
      <p:ext uri="{BB962C8B-B14F-4D97-AF65-F5344CB8AC3E}">
        <p14:creationId xmlns:p14="http://schemas.microsoft.com/office/powerpoint/2010/main" val="1441064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916804-FB4B-2A8C-4009-DEBD2ADCC45B}"/>
              </a:ext>
            </a:extLst>
          </p:cNvPr>
          <p:cNvSpPr>
            <a:spLocks noGrp="1"/>
          </p:cNvSpPr>
          <p:nvPr>
            <p:ph idx="1"/>
          </p:nvPr>
        </p:nvSpPr>
        <p:spPr>
          <a:xfrm>
            <a:off x="9033164" y="1058779"/>
            <a:ext cx="3029527" cy="5027985"/>
          </a:xfrm>
        </p:spPr>
        <p:txBody>
          <a:bodyPr>
            <a:normAutofit/>
          </a:bodyPr>
          <a:lstStyle/>
          <a:p>
            <a:pPr marL="0" indent="0" algn="ctr">
              <a:spcBef>
                <a:spcPct val="0"/>
              </a:spcBef>
              <a:buNone/>
            </a:pPr>
            <a:r>
              <a:rPr lang="en-US" sz="1600" b="1" u="sng" dirty="0">
                <a:solidFill>
                  <a:srgbClr val="00B050"/>
                </a:solidFill>
                <a:ea typeface="+mj-ea"/>
                <a:cs typeface="+mj-cs"/>
              </a:rPr>
              <a:t>SCIENTIFIC NAME</a:t>
            </a:r>
          </a:p>
          <a:p>
            <a:pPr marL="0" indent="0" algn="ctr">
              <a:spcBef>
                <a:spcPct val="0"/>
              </a:spcBef>
              <a:buNone/>
            </a:pPr>
            <a:r>
              <a:rPr lang="en-IN" sz="1600" b="1" dirty="0" err="1">
                <a:ea typeface="+mj-ea"/>
                <a:cs typeface="+mj-cs"/>
              </a:rPr>
              <a:t>Sauropus</a:t>
            </a:r>
            <a:r>
              <a:rPr lang="en-IN" sz="1600" b="1" dirty="0">
                <a:ea typeface="+mj-ea"/>
                <a:cs typeface="+mj-cs"/>
              </a:rPr>
              <a:t> </a:t>
            </a:r>
            <a:r>
              <a:rPr lang="en-IN" sz="1600" b="1" dirty="0" err="1">
                <a:ea typeface="+mj-ea"/>
                <a:cs typeface="+mj-cs"/>
              </a:rPr>
              <a:t>androgynus</a:t>
            </a:r>
            <a:endParaRPr lang="en-IN" sz="1600" b="1" dirty="0">
              <a:ea typeface="+mj-ea"/>
              <a:cs typeface="+mj-cs"/>
            </a:endParaRPr>
          </a:p>
          <a:p>
            <a:pPr marL="0" indent="0" algn="ctr">
              <a:spcBef>
                <a:spcPct val="0"/>
              </a:spcBef>
              <a:buNone/>
            </a:pPr>
            <a:endParaRPr lang="en-IN" sz="1600" b="1" dirty="0">
              <a:ea typeface="+mj-ea"/>
              <a:cs typeface="+mj-cs"/>
            </a:endParaRPr>
          </a:p>
          <a:p>
            <a:pPr marL="0" indent="0" algn="ctr">
              <a:spcBef>
                <a:spcPct val="0"/>
              </a:spcBef>
              <a:buNone/>
            </a:pPr>
            <a:r>
              <a:rPr lang="en-IN" sz="1600" b="1" u="sng" dirty="0">
                <a:solidFill>
                  <a:srgbClr val="FF0000"/>
                </a:solidFill>
                <a:ea typeface="+mj-ea"/>
                <a:cs typeface="+mj-cs"/>
              </a:rPr>
              <a:t>COMMON NAME</a:t>
            </a:r>
          </a:p>
          <a:p>
            <a:pPr marL="0" indent="0" algn="ctr">
              <a:spcBef>
                <a:spcPct val="0"/>
              </a:spcBef>
              <a:buNone/>
            </a:pPr>
            <a:r>
              <a:rPr lang="en-IN" sz="1600" b="1" dirty="0">
                <a:ea typeface="+mj-ea"/>
                <a:cs typeface="+mj-cs"/>
              </a:rPr>
              <a:t>Sweet leaf(</a:t>
            </a:r>
            <a:r>
              <a:rPr lang="en-IN" sz="1600" b="1" dirty="0" err="1">
                <a:ea typeface="+mj-ea"/>
                <a:cs typeface="+mj-cs"/>
              </a:rPr>
              <a:t>katuk</a:t>
            </a:r>
            <a:r>
              <a:rPr lang="en-IN" sz="1600" b="1" dirty="0">
                <a:ea typeface="+mj-ea"/>
                <a:cs typeface="+mj-cs"/>
              </a:rPr>
              <a:t>)</a:t>
            </a:r>
          </a:p>
          <a:p>
            <a:pPr marL="0" indent="0" algn="ctr">
              <a:spcBef>
                <a:spcPct val="0"/>
              </a:spcBef>
              <a:buNone/>
            </a:pPr>
            <a:endParaRPr lang="en-IN" sz="1600" b="1" u="sng" dirty="0">
              <a:ea typeface="+mj-ea"/>
              <a:cs typeface="+mj-cs"/>
            </a:endParaRPr>
          </a:p>
          <a:p>
            <a:pPr marL="0" indent="0" algn="ctr">
              <a:spcBef>
                <a:spcPct val="0"/>
              </a:spcBef>
              <a:buNone/>
            </a:pPr>
            <a:r>
              <a:rPr lang="en-IN" sz="1600" b="1" u="sng" dirty="0">
                <a:solidFill>
                  <a:srgbClr val="7030A0"/>
                </a:solidFill>
                <a:ea typeface="+mj-ea"/>
                <a:cs typeface="+mj-cs"/>
              </a:rPr>
              <a:t>INTERESTING FACTS:</a:t>
            </a:r>
          </a:p>
          <a:p>
            <a:pPr marL="0" indent="0" algn="ctr">
              <a:spcBef>
                <a:spcPct val="0"/>
              </a:spcBef>
              <a:buNone/>
            </a:pPr>
            <a:endParaRPr lang="en-IN" sz="1600" b="1" u="sng" dirty="0">
              <a:solidFill>
                <a:srgbClr val="7030A0"/>
              </a:solidFill>
              <a:ea typeface="+mj-ea"/>
              <a:cs typeface="+mj-cs"/>
            </a:endParaRPr>
          </a:p>
          <a:p>
            <a:pPr marL="0" indent="0" algn="ctr">
              <a:spcBef>
                <a:spcPct val="0"/>
              </a:spcBef>
              <a:buNone/>
            </a:pPr>
            <a:r>
              <a:rPr lang="en-US" sz="1600" b="1" i="1" dirty="0">
                <a:ea typeface="+mj-ea"/>
                <a:cs typeface="+mj-cs"/>
              </a:rPr>
              <a:t>A medication for coughs, to soothe lungs, as a tonic to reduce fever, a natural slimming agent, and consumption as a vegetable.</a:t>
            </a:r>
          </a:p>
          <a:p>
            <a:pPr marL="0" indent="0" algn="ctr">
              <a:spcBef>
                <a:spcPct val="0"/>
              </a:spcBef>
              <a:buNone/>
            </a:pPr>
            <a:r>
              <a:rPr lang="en-US" sz="1600" b="1" i="1" dirty="0">
                <a:ea typeface="+mj-ea"/>
                <a:cs typeface="+mj-cs"/>
              </a:rPr>
              <a:t>China. To increase milk production, as an antipyretic, consumed as a vegetable and used as a colorant.</a:t>
            </a:r>
          </a:p>
          <a:p>
            <a:pPr marL="0" indent="0" algn="ctr">
              <a:spcBef>
                <a:spcPct val="0"/>
              </a:spcBef>
              <a:buNone/>
            </a:pPr>
            <a:r>
              <a:rPr lang="en-US" sz="1600" b="1" i="1" dirty="0">
                <a:ea typeface="+mj-ea"/>
                <a:cs typeface="+mj-cs"/>
              </a:rPr>
              <a:t>The roots are used to reduce fever and to reduce food poisoning and as an antiseptic</a:t>
            </a:r>
            <a:r>
              <a:rPr lang="en-US" sz="1600" b="1" dirty="0">
                <a:ea typeface="+mj-ea"/>
                <a:cs typeface="+mj-cs"/>
              </a:rPr>
              <a:t>.	</a:t>
            </a:r>
          </a:p>
        </p:txBody>
      </p:sp>
      <p:pic>
        <p:nvPicPr>
          <p:cNvPr id="4" name="Picture 3">
            <a:extLst>
              <a:ext uri="{FF2B5EF4-FFF2-40B4-BE49-F238E27FC236}">
                <a16:creationId xmlns:a16="http://schemas.microsoft.com/office/drawing/2014/main" id="{E75615FD-3814-0AE9-DC78-3E9C1262F81D}"/>
              </a:ext>
            </a:extLst>
          </p:cNvPr>
          <p:cNvPicPr>
            <a:picLocks noChangeAspect="1"/>
          </p:cNvPicPr>
          <p:nvPr/>
        </p:nvPicPr>
        <p:blipFill>
          <a:blip r:embed="rId2"/>
          <a:stretch>
            <a:fillRect/>
          </a:stretch>
        </p:blipFill>
        <p:spPr>
          <a:xfrm>
            <a:off x="-1" y="0"/>
            <a:ext cx="8257309" cy="6561222"/>
          </a:xfrm>
          <a:prstGeom prst="rect">
            <a:avLst/>
          </a:prstGeom>
          <a:ln>
            <a:noFill/>
          </a:ln>
          <a:effectLst>
            <a:softEdge rad="112500"/>
          </a:effectLst>
        </p:spPr>
      </p:pic>
    </p:spTree>
    <p:extLst>
      <p:ext uri="{BB962C8B-B14F-4D97-AF65-F5344CB8AC3E}">
        <p14:creationId xmlns:p14="http://schemas.microsoft.com/office/powerpoint/2010/main" val="3890804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76BDD4-6AF6-FE25-29C3-C9773800F79F}"/>
              </a:ext>
            </a:extLst>
          </p:cNvPr>
          <p:cNvSpPr>
            <a:spLocks noGrp="1"/>
          </p:cNvSpPr>
          <p:nvPr>
            <p:ph idx="1"/>
          </p:nvPr>
        </p:nvSpPr>
        <p:spPr>
          <a:xfrm>
            <a:off x="8310753" y="741812"/>
            <a:ext cx="3973612" cy="5511206"/>
          </a:xfrm>
        </p:spPr>
        <p:txBody>
          <a:bodyPr>
            <a:noAutofit/>
          </a:bodyPr>
          <a:lstStyle/>
          <a:p>
            <a:pPr marL="0" indent="0" algn="ctr">
              <a:spcBef>
                <a:spcPct val="0"/>
              </a:spcBef>
              <a:buNone/>
            </a:pPr>
            <a:r>
              <a:rPr lang="en-US" sz="1800" b="1" u="sng" dirty="0">
                <a:solidFill>
                  <a:srgbClr val="00B050"/>
                </a:solidFill>
                <a:ea typeface="+mj-ea"/>
                <a:cs typeface="+mj-cs"/>
              </a:rPr>
              <a:t>SCIENTIFIC NAME</a:t>
            </a:r>
          </a:p>
          <a:p>
            <a:pPr marL="0" indent="0" algn="ctr">
              <a:spcBef>
                <a:spcPct val="0"/>
              </a:spcBef>
              <a:buNone/>
            </a:pPr>
            <a:r>
              <a:rPr lang="en-US" sz="1800" b="1" dirty="0" err="1">
                <a:ea typeface="+mj-ea"/>
                <a:cs typeface="+mj-cs"/>
              </a:rPr>
              <a:t>Syzygium</a:t>
            </a:r>
            <a:r>
              <a:rPr lang="en-US" sz="1800" b="1" dirty="0">
                <a:ea typeface="+mj-ea"/>
                <a:cs typeface="+mj-cs"/>
              </a:rPr>
              <a:t> </a:t>
            </a:r>
            <a:r>
              <a:rPr lang="en-US" sz="1800" b="1" dirty="0" err="1">
                <a:ea typeface="+mj-ea"/>
                <a:cs typeface="+mj-cs"/>
              </a:rPr>
              <a:t>aqueum</a:t>
            </a:r>
            <a:endParaRPr lang="en-US" sz="1800" b="1" dirty="0">
              <a:ea typeface="+mj-ea"/>
              <a:cs typeface="+mj-cs"/>
            </a:endParaRPr>
          </a:p>
          <a:p>
            <a:pPr marL="0" indent="0" algn="ctr">
              <a:spcBef>
                <a:spcPct val="0"/>
              </a:spcBef>
              <a:buNone/>
            </a:pPr>
            <a:endParaRPr lang="en-US" sz="1600" b="1" dirty="0">
              <a:ea typeface="+mj-ea"/>
              <a:cs typeface="+mj-cs"/>
            </a:endParaRPr>
          </a:p>
          <a:p>
            <a:pPr marL="0" indent="0" algn="ctr">
              <a:spcBef>
                <a:spcPct val="0"/>
              </a:spcBef>
              <a:buNone/>
            </a:pPr>
            <a:r>
              <a:rPr lang="en-US" sz="1800" b="1" u="sng" dirty="0">
                <a:solidFill>
                  <a:srgbClr val="FF0000"/>
                </a:solidFill>
                <a:ea typeface="+mj-ea"/>
                <a:cs typeface="+mj-cs"/>
              </a:rPr>
              <a:t>COMMON NAME</a:t>
            </a:r>
          </a:p>
          <a:p>
            <a:pPr marL="0" indent="0" algn="ctr">
              <a:spcBef>
                <a:spcPct val="0"/>
              </a:spcBef>
              <a:buNone/>
            </a:pPr>
            <a:r>
              <a:rPr lang="en-US" sz="1600" b="1" dirty="0">
                <a:ea typeface="+mj-ea"/>
                <a:cs typeface="+mj-cs"/>
              </a:rPr>
              <a:t>Watery rose apple</a:t>
            </a:r>
          </a:p>
          <a:p>
            <a:pPr marL="0" indent="0" algn="ctr">
              <a:spcBef>
                <a:spcPct val="0"/>
              </a:spcBef>
              <a:buNone/>
            </a:pPr>
            <a:r>
              <a:rPr lang="en-US" sz="1600" b="1" dirty="0">
                <a:ea typeface="+mj-ea"/>
                <a:cs typeface="+mj-cs"/>
              </a:rPr>
              <a:t>(</a:t>
            </a:r>
            <a:r>
              <a:rPr lang="en-US" sz="1600" b="1" dirty="0" err="1">
                <a:ea typeface="+mj-ea"/>
                <a:cs typeface="+mj-cs"/>
              </a:rPr>
              <a:t>jamrul</a:t>
            </a:r>
            <a:r>
              <a:rPr lang="en-US" sz="1600" b="1" dirty="0">
                <a:ea typeface="+mj-ea"/>
                <a:cs typeface="+mj-cs"/>
              </a:rPr>
              <a:t>)</a:t>
            </a:r>
          </a:p>
          <a:p>
            <a:pPr marL="0" indent="0" algn="ctr">
              <a:spcBef>
                <a:spcPct val="0"/>
              </a:spcBef>
              <a:buNone/>
            </a:pPr>
            <a:r>
              <a:rPr lang="en-US" sz="1800" b="1" u="sng" dirty="0">
                <a:solidFill>
                  <a:srgbClr val="7030A0"/>
                </a:solidFill>
                <a:ea typeface="+mj-ea"/>
                <a:cs typeface="+mj-cs"/>
              </a:rPr>
              <a:t>INTERESTING FACTS:</a:t>
            </a:r>
          </a:p>
          <a:p>
            <a:pPr marL="0" indent="0" algn="ctr">
              <a:spcBef>
                <a:spcPct val="0"/>
              </a:spcBef>
              <a:buNone/>
            </a:pPr>
            <a:r>
              <a:rPr lang="en-US" sz="1600" b="1" i="1" dirty="0">
                <a:ea typeface="+mj-ea"/>
                <a:cs typeface="+mj-cs"/>
              </a:rPr>
              <a:t>Fruits, leaves and bark of Watery Rose Apple fruit has many medicinal uses like fever,    treatment, detoxify the liver, headaches, digestive issues, diabetes, lower cholesterol, skin-conditions and prevention against certain types of cancers . A decoction of the astringent bark of Watery Rose Apple is a local application on thrush. In Malaysia the powdered dried leaves are used to treat a cracked tongue and a preparation from the root is used to relieve itching and to reduce swelling . The leaves have been shown to possess antibiotic activity and relieving childbirth </a:t>
            </a:r>
            <a:r>
              <a:rPr lang="en-US" sz="1600" b="1" i="1" dirty="0" err="1">
                <a:ea typeface="+mj-ea"/>
                <a:cs typeface="+mj-cs"/>
              </a:rPr>
              <a:t>pains.Recently</a:t>
            </a:r>
            <a:r>
              <a:rPr lang="en-US" sz="1600" b="1" i="1" dirty="0">
                <a:ea typeface="+mj-ea"/>
                <a:cs typeface="+mj-cs"/>
              </a:rPr>
              <a:t>, it was shown to have antihyperglycemic properties .</a:t>
            </a:r>
            <a:endParaRPr lang="en-IN" sz="1600" b="1" i="1" dirty="0">
              <a:ea typeface="+mj-ea"/>
              <a:cs typeface="+mj-cs"/>
            </a:endParaRPr>
          </a:p>
        </p:txBody>
      </p:sp>
      <p:pic>
        <p:nvPicPr>
          <p:cNvPr id="5" name="Picture 4">
            <a:extLst>
              <a:ext uri="{FF2B5EF4-FFF2-40B4-BE49-F238E27FC236}">
                <a16:creationId xmlns:a16="http://schemas.microsoft.com/office/drawing/2014/main" id="{6900AB5E-EDF4-508C-CE22-0F3CA9D93800}"/>
              </a:ext>
            </a:extLst>
          </p:cNvPr>
          <p:cNvPicPr>
            <a:picLocks noChangeAspect="1"/>
          </p:cNvPicPr>
          <p:nvPr/>
        </p:nvPicPr>
        <p:blipFill>
          <a:blip r:embed="rId3"/>
          <a:stretch>
            <a:fillRect/>
          </a:stretch>
        </p:blipFill>
        <p:spPr>
          <a:xfrm>
            <a:off x="145382" y="144379"/>
            <a:ext cx="7906751" cy="6352674"/>
          </a:xfrm>
          <a:prstGeom prst="rect">
            <a:avLst/>
          </a:prstGeom>
          <a:ln>
            <a:noFill/>
          </a:ln>
          <a:effectLst>
            <a:softEdge rad="112500"/>
          </a:effectLst>
        </p:spPr>
      </p:pic>
    </p:spTree>
    <p:extLst>
      <p:ext uri="{BB962C8B-B14F-4D97-AF65-F5344CB8AC3E}">
        <p14:creationId xmlns:p14="http://schemas.microsoft.com/office/powerpoint/2010/main" val="3845101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D3812F5-F6FF-C068-3812-64BD53FB5E1C}"/>
              </a:ext>
            </a:extLst>
          </p:cNvPr>
          <p:cNvSpPr>
            <a:spLocks noGrp="1"/>
          </p:cNvSpPr>
          <p:nvPr>
            <p:ph idx="1"/>
          </p:nvPr>
        </p:nvSpPr>
        <p:spPr>
          <a:xfrm>
            <a:off x="8432800" y="864030"/>
            <a:ext cx="3759200" cy="5573461"/>
          </a:xfrm>
        </p:spPr>
        <p:txBody>
          <a:bodyPr>
            <a:normAutofit/>
          </a:bodyPr>
          <a:lstStyle/>
          <a:p>
            <a:pPr marL="0" indent="0" algn="ctr">
              <a:spcBef>
                <a:spcPct val="0"/>
              </a:spcBef>
              <a:buNone/>
            </a:pPr>
            <a:r>
              <a:rPr lang="en-US" sz="1600" b="1" u="sng" dirty="0">
                <a:solidFill>
                  <a:srgbClr val="00B050"/>
                </a:solidFill>
                <a:ea typeface="+mj-ea"/>
                <a:cs typeface="+mj-cs"/>
              </a:rPr>
              <a:t>SCIENTIFIC NAME</a:t>
            </a:r>
          </a:p>
          <a:p>
            <a:pPr marL="0" indent="0" algn="ctr">
              <a:spcBef>
                <a:spcPct val="0"/>
              </a:spcBef>
              <a:buNone/>
            </a:pPr>
            <a:r>
              <a:rPr lang="en-US" sz="1600" b="1" dirty="0">
                <a:ea typeface="+mj-ea"/>
                <a:cs typeface="+mj-cs"/>
              </a:rPr>
              <a:t>Calendula arvensis</a:t>
            </a:r>
          </a:p>
          <a:p>
            <a:pPr marL="0" indent="0" algn="ctr">
              <a:spcBef>
                <a:spcPct val="0"/>
              </a:spcBef>
              <a:buNone/>
            </a:pPr>
            <a:endParaRPr lang="en-US" sz="1600" b="1" dirty="0">
              <a:ea typeface="+mj-ea"/>
              <a:cs typeface="+mj-cs"/>
            </a:endParaRPr>
          </a:p>
          <a:p>
            <a:pPr marL="0" indent="0" algn="ctr">
              <a:spcBef>
                <a:spcPct val="0"/>
              </a:spcBef>
              <a:buNone/>
            </a:pPr>
            <a:r>
              <a:rPr lang="en-US" sz="1600" b="1" u="sng" dirty="0">
                <a:solidFill>
                  <a:srgbClr val="FF0000"/>
                </a:solidFill>
                <a:ea typeface="+mj-ea"/>
                <a:cs typeface="+mj-cs"/>
              </a:rPr>
              <a:t>COMMON NAME</a:t>
            </a:r>
          </a:p>
          <a:p>
            <a:pPr marL="0" indent="0" algn="ctr">
              <a:spcBef>
                <a:spcPct val="0"/>
              </a:spcBef>
              <a:buNone/>
            </a:pPr>
            <a:r>
              <a:rPr lang="en-US" sz="1600" b="1" dirty="0">
                <a:ea typeface="+mj-ea"/>
                <a:cs typeface="+mj-cs"/>
              </a:rPr>
              <a:t>Field marigold</a:t>
            </a:r>
          </a:p>
          <a:p>
            <a:pPr marL="0" indent="0" algn="ctr">
              <a:spcBef>
                <a:spcPct val="0"/>
              </a:spcBef>
              <a:buNone/>
            </a:pPr>
            <a:endParaRPr lang="en-US" sz="1600" b="1" u="sng" dirty="0">
              <a:ea typeface="+mj-ea"/>
              <a:cs typeface="+mj-cs"/>
            </a:endParaRPr>
          </a:p>
          <a:p>
            <a:pPr marL="0" indent="0" algn="ctr">
              <a:spcBef>
                <a:spcPct val="0"/>
              </a:spcBef>
              <a:buNone/>
            </a:pPr>
            <a:r>
              <a:rPr lang="en-US" sz="1600" b="1" u="sng" dirty="0">
                <a:solidFill>
                  <a:srgbClr val="7030A0"/>
                </a:solidFill>
                <a:ea typeface="+mj-ea"/>
                <a:cs typeface="+mj-cs"/>
              </a:rPr>
              <a:t>INTERESTING FACTS:</a:t>
            </a:r>
          </a:p>
          <a:p>
            <a:pPr marL="0" indent="0" algn="ctr">
              <a:spcBef>
                <a:spcPct val="0"/>
              </a:spcBef>
              <a:buNone/>
            </a:pPr>
            <a:endParaRPr lang="en-US" sz="1600" b="1" u="sng" dirty="0">
              <a:solidFill>
                <a:srgbClr val="7030A0"/>
              </a:solidFill>
              <a:ea typeface="+mj-ea"/>
              <a:cs typeface="+mj-cs"/>
            </a:endParaRPr>
          </a:p>
          <a:p>
            <a:pPr marL="0" indent="0" algn="ctr">
              <a:spcBef>
                <a:spcPct val="0"/>
              </a:spcBef>
              <a:buNone/>
            </a:pPr>
            <a:r>
              <a:rPr lang="en-US" sz="1600" b="1" i="1" dirty="0">
                <a:ea typeface="+mj-ea"/>
                <a:cs typeface="+mj-cs"/>
              </a:rPr>
              <a:t>Calendula has been shown to help wounds heal faster, possibly by increasing blood flow and oxygen to the affected area, which helps the body grow new tissue. It is also used to improve skin hydration and firmness. The dried petals of the calendula plant are used in tinctures, ointments, and washes to treat burns, bruises, and cuts, as well as the minor infections they cause. Calendula also has been shown to help prevent dermatitis or skin inflammation in people with breast cancer during radiation therapy.</a:t>
            </a:r>
          </a:p>
          <a:p>
            <a:pPr marL="0" indent="0">
              <a:buNone/>
            </a:pPr>
            <a:endParaRPr lang="en-US" sz="1600" i="1" dirty="0">
              <a:solidFill>
                <a:srgbClr val="0070C0"/>
              </a:solidFill>
              <a:effectLst>
                <a:outerShdw blurRad="38100" dist="38100" dir="2700000" algn="tl">
                  <a:srgbClr val="000000">
                    <a:alpha val="43137"/>
                  </a:srgbClr>
                </a:outerShdw>
              </a:effectLst>
              <a:latin typeface="Bahnschrift SemiBold" pitchFamily="34" charset="0"/>
            </a:endParaRPr>
          </a:p>
          <a:p>
            <a:pPr marL="0" indent="0">
              <a:buNone/>
            </a:pPr>
            <a:endParaRPr lang="en-IN" sz="1600" b="1" u="sng" dirty="0">
              <a:solidFill>
                <a:srgbClr val="0070C0"/>
              </a:solidFill>
              <a:effectLst>
                <a:outerShdw blurRad="38100" dist="38100" dir="2700000" algn="tl">
                  <a:srgbClr val="000000">
                    <a:alpha val="43137"/>
                  </a:srgbClr>
                </a:outerShdw>
              </a:effectLst>
              <a:latin typeface="Bahnschrift SemiBold" pitchFamily="34" charset="0"/>
            </a:endParaRPr>
          </a:p>
        </p:txBody>
      </p:sp>
      <p:pic>
        <p:nvPicPr>
          <p:cNvPr id="8" name="Picture 7">
            <a:extLst>
              <a:ext uri="{FF2B5EF4-FFF2-40B4-BE49-F238E27FC236}">
                <a16:creationId xmlns:a16="http://schemas.microsoft.com/office/drawing/2014/main" id="{2C6EB598-9AC2-4296-24AA-7C2B6380170B}"/>
              </a:ext>
            </a:extLst>
          </p:cNvPr>
          <p:cNvPicPr>
            <a:picLocks noChangeAspect="1"/>
          </p:cNvPicPr>
          <p:nvPr/>
        </p:nvPicPr>
        <p:blipFill>
          <a:blip r:embed="rId2"/>
          <a:stretch>
            <a:fillRect/>
          </a:stretch>
        </p:blipFill>
        <p:spPr>
          <a:xfrm>
            <a:off x="-1" y="0"/>
            <a:ext cx="8105435" cy="6437491"/>
          </a:xfrm>
          <a:prstGeom prst="rect">
            <a:avLst/>
          </a:prstGeom>
          <a:ln>
            <a:noFill/>
          </a:ln>
          <a:effectLst>
            <a:softEdge rad="112500"/>
          </a:effectLst>
        </p:spPr>
      </p:pic>
    </p:spTree>
    <p:extLst>
      <p:ext uri="{BB962C8B-B14F-4D97-AF65-F5344CB8AC3E}">
        <p14:creationId xmlns:p14="http://schemas.microsoft.com/office/powerpoint/2010/main" val="2511091594"/>
      </p:ext>
    </p:extLst>
  </p:cSld>
  <p:clrMapOvr>
    <a:masterClrMapping/>
  </p:clrMapOvr>
</p:sld>
</file>

<file path=ppt/theme/theme1.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1">
      <a:majorFont>
        <a:latin typeface="Calibri bod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1039</TotalTime>
  <Words>3607</Words>
  <Application>Microsoft Office PowerPoint</Application>
  <PresentationFormat>Widescreen</PresentationFormat>
  <Paragraphs>278</Paragraphs>
  <Slides>50</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Arial</vt:lpstr>
      <vt:lpstr>Bahnschrift SemiBold</vt:lpstr>
      <vt:lpstr>Baskerville Old Face</vt:lpstr>
      <vt:lpstr>Calibri</vt:lpstr>
      <vt:lpstr>Calibri (Body)</vt:lpstr>
      <vt:lpstr>Calibri body</vt:lpstr>
      <vt:lpstr>Office Theme</vt:lpstr>
      <vt:lpstr>HERBS AT JDMC</vt:lpstr>
      <vt:lpstr>SCIENTIFIC NAME Linum Usitatissimun  COMMON NAME common flax (Aalsi)  INTERESTING FACT  Flaxseed is commonly used to improve digestive health or relieve constipation. Flaxseed may also help lower total blood cholesterol and low-density lipoprotein (LDL, or "bad") cholesterol levels, which may help reduce the risk of heart disease.</vt:lpstr>
      <vt:lpstr>PowerPoint Presentation</vt:lpstr>
      <vt:lpstr>PowerPoint Presentation</vt:lpstr>
      <vt:lpstr>SCIENTIFIC NAME crossostephium chinense  COMMON NAME Chinese wormwood (lavender)  INTERESTING FACTS: Crossostephium chinensis (L.) (CC) Makinois a common traditional Chinese medicinal plant used to dehumidify and cure rheumatism and arthralgia. The water and methanol extracts of C. chinensis (CCW and CCM) were evaluated for their antioxidant and antiproliferative activities. </vt:lpstr>
      <vt:lpstr>PowerPoint Presentation</vt:lpstr>
      <vt:lpstr>PowerPoint Presentation</vt:lpstr>
      <vt:lpstr>PowerPoint Presentation</vt:lpstr>
      <vt:lpstr>PowerPoint Presentation</vt:lpstr>
      <vt:lpstr>                   </vt:lpstr>
      <vt:lpstr>                       </vt:lpstr>
      <vt:lpstr>)</vt:lpstr>
      <vt:lpstr>PowerPoint Presentation</vt:lpstr>
      <vt:lpstr>PowerPoint Presentation</vt:lpstr>
      <vt:lpstr>                               </vt:lpstr>
      <vt:lpstr>                      </vt:lpstr>
      <vt:lpstr>PowerPoint Presentation</vt:lpstr>
      <vt:lpstr>                         </vt:lpstr>
      <vt:lpstr>PowerPoint Presentation</vt:lpstr>
      <vt:lpstr> </vt:lpstr>
      <vt:lpstr>Scientific Name:  Sabal minor  Common Name  Dwarf palmetto</vt:lpstr>
      <vt:lpstr>Scientific Name:  Crossandra                      Common Name:  firecracker plant </vt:lpstr>
      <vt:lpstr>Scientific Name: Crown daisy   Common Name:  Garland chrysanthemum</vt:lpstr>
      <vt:lpstr>Scientific Name: Salvia Coccinea  Common Name: Scarlet Saga</vt:lpstr>
      <vt:lpstr>Scientific Name:  Jasminum sambac  Common Name:  Arabian jasmine</vt:lpstr>
      <vt:lpstr>Scientific Name:  Nyctanthes aebor-tristis  Common Name: Night flowering jasmine  </vt:lpstr>
      <vt:lpstr>Scientific Name:  chrysobalanus icaco  Common Name:  Coco plum </vt:lpstr>
      <vt:lpstr>Scientific Name: Rosa rubiginosa   Common Name:  Natikrd rose plant </vt:lpstr>
      <vt:lpstr>   Scientific Name               Hibiscus Rosa Sinensis       Common Name  China Rose ( गुढ़ल )   Interesting Fact  Chinese hibiscus is a large shrub that is a member of the Malvaceae (mallow) family. It is native to Asia. It grows 4 to 10 feet high and 5 to 8 feet wide, so consider its space requirements when determining its planting location. This is a tropical, evergreen plant known for its bold flowers that can be up to 6 inches across with a showy central tube.   The genus name Hibiscus is Latin for mallow and the species names rosa sinensis are Latin for rose and Chinese.</vt:lpstr>
      <vt:lpstr>                                                    Scientific Name     Crassula ovata  Common Name Jade plant/Money plant (जेड पौधा)  Interesting Fact This succulent plant only grows in parts of Mozambique and South Africa. In nature, this species of Crassula can be found in the Eastern Cape and KwaZulu-Natal provinces. Crassula grows among shrubs in light forests, on sandy clay gray soil, on rocky slopes, hills and fields, often in sheltered ravines, together with various species of Aloe, Euphorbia and other desert crops. Nowadays it can be found all over the world, and many varieties with amazing shapes and coloring of the leaves have also been bred. </vt:lpstr>
      <vt:lpstr>Scientific Name Tylophora Indica  Common Name Antomul/Indian Ipecac (दमI बेल)  Interesting Fact  Tylophora indica (family Apocynaceae) is a perennial climbing plant used in the Ayurvedic system of medicine. The leaves of the plant have been extensively used in the treatment of various inflammatory and allergic disorders including bronchial asthma, bronchitis, whooping cough etc. The extracts of the leaves of T. indica have antiasthmatic and antiallergic potential .The extract of T. indica leaves showed inhibition of cellular immune responses in experimental models</vt:lpstr>
      <vt:lpstr>Scientific Name     Punica Granatum   Common Name  Pomegranate            (अनार)               Interesting Fact     Pomegranate is a small, fruit-bearing tree native to Iran and northern India and cultivated around the world. Ancient writings described pomegranate as a sacred fruit that provided fertility, abundance, and luck. Preparations from pomegranate including the juice or extract have been promoted for prevention or treatment of many conditions including heart disease, high blood pressure, high blood cholesterol levels, cancer, and diabetes </vt:lpstr>
      <vt:lpstr> Scientific Name Ocimum Basillion  Common Name  Holy Basil (तुलसी)  Interesting Fact Ocimum  is a genus of aromatic annual and perennial herbs and shrubs in the family Lamiaceae, native to the tropical and warm temperate regions of all 6 inhabited continents, with the greatest number of species in Africa. Its best known species are the cooking herb great basil, O. basilicum, and the medicinal herb tulsi (holy basil), O. tenuiflorum. Leaves and flowers - raw or cooked. Used as a flavouring or as a spinach. The leaves are normally used fresh but can also be dried for winter use and the leaves sparingly in cooking because the heat concentrates the flavour. A refreshing tea is made from the leaves. The seed can be eaten on its own or added to bread dough as a flavoring.</vt:lpstr>
      <vt:lpstr>Scientific Name Foeniculum Vulgare  Common Name Fennel (सौंफ)  Interesting Fact Fennel is a flowering plant species in the carrot family. It is a hardy , perennial herb with yellow flowers and feathery leaves. It is indigenous to the shores of Mediterranean but has become widely naturalized in many parts of the world, especially on dry soils near the sea coast and on riverbanks. It is highly flavorful herb used in cooking along with the similar tasting anise. It is swollen , bulb like stem base that is used as vegetables.  </vt:lpstr>
      <vt:lpstr>Scientific Name Salvia Officinalis  Common Name Sage ( ऋषि )  Interesting Fact the common sage or just sage, is a perennial, evergreen subshrub, with woody stems, grayish leaves, and blue to purplish flowers. It is a member of the mint family Lamiaceae and native to the Mediterranean region, though it has been naturalized in many places throughout the world. It has a long history of medicinal and culinary use, and in modern times it has been used as an ornamental garden plant. The common name "sage" is also used for closely related species and cultivars.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NAME Linum Usitatissimum   COMMON NAME common flax (Aalsi)    INTERESTING FACT  Flaxseed is commonly used to improve digestive health or relieve constipation. Flaxseed may also help lower total blood cholesterol and low-density lipoprotein (LDL, or "bad") cholesterol levels, which may help reduce the risk of heart disease.</dc:title>
  <dc:creator>yadavsaloni636@gmail.com</dc:creator>
  <cp:lastModifiedBy>Namita sethi</cp:lastModifiedBy>
  <cp:revision>127</cp:revision>
  <dcterms:created xsi:type="dcterms:W3CDTF">2023-02-11T18:11:32Z</dcterms:created>
  <dcterms:modified xsi:type="dcterms:W3CDTF">2023-03-14T13:04:06Z</dcterms:modified>
</cp:coreProperties>
</file>