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4" r:id="rId2"/>
  </p:sldMasterIdLst>
  <p:notesMasterIdLst>
    <p:notesMasterId r:id="rId14"/>
  </p:notesMasterIdLst>
  <p:sldIdLst>
    <p:sldId id="267"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3969" autoAdjust="0"/>
  </p:normalViewPr>
  <p:slideViewPr>
    <p:cSldViewPr snapToGrid="0">
      <p:cViewPr varScale="1">
        <p:scale>
          <a:sx n="79" d="100"/>
          <a:sy n="79" d="100"/>
        </p:scale>
        <p:origin x="140" y="52"/>
      </p:cViewPr>
      <p:guideLst/>
    </p:cSldViewPr>
  </p:slideViewPr>
  <p:notesTextViewPr>
    <p:cViewPr>
      <p:scale>
        <a:sx n="1" d="1"/>
        <a:sy n="1" d="1"/>
      </p:scale>
      <p:origin x="0" y="0"/>
    </p:cViewPr>
  </p:notesTextViewPr>
  <p:sorterViewPr>
    <p:cViewPr>
      <p:scale>
        <a:sx n="100" d="100"/>
        <a:sy n="100" d="100"/>
      </p:scale>
      <p:origin x="0" y="-1308"/>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E39DA-A306-4321-8D67-8FEBE8DE46E2}"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200D1-3D68-4E2A-80DA-2C7EF31E4A7C}" type="slidenum">
              <a:rPr lang="en-US" smtClean="0"/>
              <a:t>‹#›</a:t>
            </a:fld>
            <a:endParaRPr lang="en-US"/>
          </a:p>
        </p:txBody>
      </p:sp>
    </p:spTree>
    <p:extLst>
      <p:ext uri="{BB962C8B-B14F-4D97-AF65-F5344CB8AC3E}">
        <p14:creationId xmlns:p14="http://schemas.microsoft.com/office/powerpoint/2010/main" val="626612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A200D1-3D68-4E2A-80DA-2C7EF31E4A7C}" type="slidenum">
              <a:rPr lang="en-US" smtClean="0"/>
              <a:t>2</a:t>
            </a:fld>
            <a:endParaRPr lang="en-US"/>
          </a:p>
        </p:txBody>
      </p:sp>
    </p:spTree>
    <p:extLst>
      <p:ext uri="{BB962C8B-B14F-4D97-AF65-F5344CB8AC3E}">
        <p14:creationId xmlns:p14="http://schemas.microsoft.com/office/powerpoint/2010/main" val="301708023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83284890-85D2-4D7B-8EF5-15A9C1DB8F42}"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a:prstGeom prst="rect">
            <a:avLst/>
          </a:prstGeo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DA16AA21-1863-4931-97CB-99D0A168701B}"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3772C379-9A7C-4C87-A116-CBE9F58B04C5}" type="datetimeFigureOut">
              <a:rPr lang="en-US" dirty="0"/>
              <a:t>3/14/2023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87157CC2-0FC8-4686-B024-99790E0F5162}"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311128" y="6272784"/>
            <a:ext cx="640080"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F6764DA5-CD3D-4590-A511-FCD3BC7A793E}" type="datetimeFigureOut">
              <a:rPr lang="en-US" dirty="0"/>
              <a:t>3/14/2023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311128" y="6272784"/>
            <a:ext cx="640080"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22596-0836-363E-9FE8-F5EEAF506B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AA325B-1247-9349-4C73-2BEB678D84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79E858-1A0B-BF82-53BF-8BBCA04A8BAA}"/>
              </a:ext>
            </a:extLst>
          </p:cNvPr>
          <p:cNvSpPr>
            <a:spLocks noGrp="1"/>
          </p:cNvSpPr>
          <p:nvPr>
            <p:ph type="dt" sz="half" idx="10"/>
          </p:nvPr>
        </p:nvSpPr>
        <p:spPr/>
        <p:txBody>
          <a:bodyPr/>
          <a:lstStyle/>
          <a:p>
            <a:fld id="{D55D9C91-AD69-4CA9-BDE2-E9EB723849A4}" type="datetimeFigureOut">
              <a:rPr lang="en-US" smtClean="0"/>
              <a:t>3/14/2023</a:t>
            </a:fld>
            <a:endParaRPr lang="en-US"/>
          </a:p>
        </p:txBody>
      </p:sp>
      <p:sp>
        <p:nvSpPr>
          <p:cNvPr id="5" name="Footer Placeholder 4">
            <a:extLst>
              <a:ext uri="{FF2B5EF4-FFF2-40B4-BE49-F238E27FC236}">
                <a16:creationId xmlns:a16="http://schemas.microsoft.com/office/drawing/2014/main" id="{08440FC0-D48F-FE5A-45A8-BE4F1E52A1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2F8A7-79E4-9A1D-3296-F0BC2D7A0A1E}"/>
              </a:ext>
            </a:extLst>
          </p:cNvPr>
          <p:cNvSpPr>
            <a:spLocks noGrp="1"/>
          </p:cNvSpPr>
          <p:nvPr>
            <p:ph type="sldNum" sz="quarter" idx="12"/>
          </p:nvPr>
        </p:nvSpPr>
        <p:spPr/>
        <p:txBody>
          <a:bodyPr/>
          <a:lstStyle/>
          <a:p>
            <a:fld id="{9628BF56-C5C8-4F04-A696-7FB25EF8957B}" type="slidenum">
              <a:rPr lang="en-US" smtClean="0"/>
              <a:t>‹#›</a:t>
            </a:fld>
            <a:endParaRPr lang="en-US"/>
          </a:p>
        </p:txBody>
      </p:sp>
    </p:spTree>
    <p:extLst>
      <p:ext uri="{BB962C8B-B14F-4D97-AF65-F5344CB8AC3E}">
        <p14:creationId xmlns:p14="http://schemas.microsoft.com/office/powerpoint/2010/main" val="3751926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4DCA-569C-2A69-EBDF-CA8DF0499A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CF2109-4D9F-A5DE-09B1-3B770F6282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B545EB-4C23-78B2-B223-0CAE50004CFB}"/>
              </a:ext>
            </a:extLst>
          </p:cNvPr>
          <p:cNvSpPr>
            <a:spLocks noGrp="1"/>
          </p:cNvSpPr>
          <p:nvPr>
            <p:ph type="dt" sz="half" idx="10"/>
          </p:nvPr>
        </p:nvSpPr>
        <p:spPr/>
        <p:txBody>
          <a:bodyPr/>
          <a:lstStyle/>
          <a:p>
            <a:fld id="{D55D9C91-AD69-4CA9-BDE2-E9EB723849A4}" type="datetimeFigureOut">
              <a:rPr lang="en-US" smtClean="0"/>
              <a:t>3/14/2023</a:t>
            </a:fld>
            <a:endParaRPr lang="en-US"/>
          </a:p>
        </p:txBody>
      </p:sp>
      <p:sp>
        <p:nvSpPr>
          <p:cNvPr id="5" name="Footer Placeholder 4">
            <a:extLst>
              <a:ext uri="{FF2B5EF4-FFF2-40B4-BE49-F238E27FC236}">
                <a16:creationId xmlns:a16="http://schemas.microsoft.com/office/drawing/2014/main" id="{9737B1BA-0D80-A178-DD9F-ED89D6DAB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B3D844-8187-E236-1300-9B7D26F66331}"/>
              </a:ext>
            </a:extLst>
          </p:cNvPr>
          <p:cNvSpPr>
            <a:spLocks noGrp="1"/>
          </p:cNvSpPr>
          <p:nvPr>
            <p:ph type="sldNum" sz="quarter" idx="12"/>
          </p:nvPr>
        </p:nvSpPr>
        <p:spPr/>
        <p:txBody>
          <a:bodyPr/>
          <a:lstStyle/>
          <a:p>
            <a:fld id="{9628BF56-C5C8-4F04-A696-7FB25EF8957B}" type="slidenum">
              <a:rPr lang="en-US" smtClean="0"/>
              <a:t>‹#›</a:t>
            </a:fld>
            <a:endParaRPr lang="en-US"/>
          </a:p>
        </p:txBody>
      </p:sp>
    </p:spTree>
    <p:extLst>
      <p:ext uri="{BB962C8B-B14F-4D97-AF65-F5344CB8AC3E}">
        <p14:creationId xmlns:p14="http://schemas.microsoft.com/office/powerpoint/2010/main" val="2861728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5B9D-6232-4A6F-4FCE-41E0705F52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0E6C99-146B-B654-9B40-0E21844850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5BE957-965F-C59B-35F6-383B2548CCB6}"/>
              </a:ext>
            </a:extLst>
          </p:cNvPr>
          <p:cNvSpPr>
            <a:spLocks noGrp="1"/>
          </p:cNvSpPr>
          <p:nvPr>
            <p:ph type="dt" sz="half" idx="10"/>
          </p:nvPr>
        </p:nvSpPr>
        <p:spPr/>
        <p:txBody>
          <a:bodyPr/>
          <a:lstStyle/>
          <a:p>
            <a:fld id="{D55D9C91-AD69-4CA9-BDE2-E9EB723849A4}" type="datetimeFigureOut">
              <a:rPr lang="en-US" smtClean="0"/>
              <a:t>3/14/2023</a:t>
            </a:fld>
            <a:endParaRPr lang="en-US"/>
          </a:p>
        </p:txBody>
      </p:sp>
      <p:sp>
        <p:nvSpPr>
          <p:cNvPr id="5" name="Footer Placeholder 4">
            <a:extLst>
              <a:ext uri="{FF2B5EF4-FFF2-40B4-BE49-F238E27FC236}">
                <a16:creationId xmlns:a16="http://schemas.microsoft.com/office/drawing/2014/main" id="{6B399113-3B9A-3B7E-676B-598FE273A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D31FEB-62C6-0A70-4670-494DC0022671}"/>
              </a:ext>
            </a:extLst>
          </p:cNvPr>
          <p:cNvSpPr>
            <a:spLocks noGrp="1"/>
          </p:cNvSpPr>
          <p:nvPr>
            <p:ph type="sldNum" sz="quarter" idx="12"/>
          </p:nvPr>
        </p:nvSpPr>
        <p:spPr/>
        <p:txBody>
          <a:bodyPr/>
          <a:lstStyle/>
          <a:p>
            <a:fld id="{9628BF56-C5C8-4F04-A696-7FB25EF8957B}" type="slidenum">
              <a:rPr lang="en-US" smtClean="0"/>
              <a:t>‹#›</a:t>
            </a:fld>
            <a:endParaRPr lang="en-US"/>
          </a:p>
        </p:txBody>
      </p:sp>
    </p:spTree>
    <p:extLst>
      <p:ext uri="{BB962C8B-B14F-4D97-AF65-F5344CB8AC3E}">
        <p14:creationId xmlns:p14="http://schemas.microsoft.com/office/powerpoint/2010/main" val="1117893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648F-75B6-1E12-2612-C9E808C56C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69810-F6EB-74A1-5608-BDA6E6D6DB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85F800-8E3B-12F9-0C08-FE2DD052BF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AFBE48-F73F-3DEA-BA6B-0E5E74D8B417}"/>
              </a:ext>
            </a:extLst>
          </p:cNvPr>
          <p:cNvSpPr>
            <a:spLocks noGrp="1"/>
          </p:cNvSpPr>
          <p:nvPr>
            <p:ph type="dt" sz="half" idx="10"/>
          </p:nvPr>
        </p:nvSpPr>
        <p:spPr/>
        <p:txBody>
          <a:bodyPr/>
          <a:lstStyle/>
          <a:p>
            <a:fld id="{D55D9C91-AD69-4CA9-BDE2-E9EB723849A4}" type="datetimeFigureOut">
              <a:rPr lang="en-US" smtClean="0"/>
              <a:t>3/14/2023</a:t>
            </a:fld>
            <a:endParaRPr lang="en-US"/>
          </a:p>
        </p:txBody>
      </p:sp>
      <p:sp>
        <p:nvSpPr>
          <p:cNvPr id="6" name="Footer Placeholder 5">
            <a:extLst>
              <a:ext uri="{FF2B5EF4-FFF2-40B4-BE49-F238E27FC236}">
                <a16:creationId xmlns:a16="http://schemas.microsoft.com/office/drawing/2014/main" id="{2FD4B68A-4B32-D59B-2744-D60CD48FEE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ED514-3A6D-3CA8-4B6B-0F3D7C2F1E20}"/>
              </a:ext>
            </a:extLst>
          </p:cNvPr>
          <p:cNvSpPr>
            <a:spLocks noGrp="1"/>
          </p:cNvSpPr>
          <p:nvPr>
            <p:ph type="sldNum" sz="quarter" idx="12"/>
          </p:nvPr>
        </p:nvSpPr>
        <p:spPr/>
        <p:txBody>
          <a:bodyPr/>
          <a:lstStyle/>
          <a:p>
            <a:fld id="{9628BF56-C5C8-4F04-A696-7FB25EF8957B}" type="slidenum">
              <a:rPr lang="en-US" smtClean="0"/>
              <a:t>‹#›</a:t>
            </a:fld>
            <a:endParaRPr lang="en-US"/>
          </a:p>
        </p:txBody>
      </p:sp>
    </p:spTree>
    <p:extLst>
      <p:ext uri="{BB962C8B-B14F-4D97-AF65-F5344CB8AC3E}">
        <p14:creationId xmlns:p14="http://schemas.microsoft.com/office/powerpoint/2010/main" val="2044934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1EF1B-8FD7-4B46-8A7F-6D9E8F45E0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D2312F-A993-D810-410F-922032D716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3AD2DE-C1B9-C267-1B90-716561AA59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3889D7-55DA-9187-84E4-A2993E5FF8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10ABDD-E6D4-61A8-35CB-3227816FB8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4DE35E-89BD-6EAE-A7AA-808AD875349E}"/>
              </a:ext>
            </a:extLst>
          </p:cNvPr>
          <p:cNvSpPr>
            <a:spLocks noGrp="1"/>
          </p:cNvSpPr>
          <p:nvPr>
            <p:ph type="dt" sz="half" idx="10"/>
          </p:nvPr>
        </p:nvSpPr>
        <p:spPr/>
        <p:txBody>
          <a:bodyPr/>
          <a:lstStyle/>
          <a:p>
            <a:fld id="{D55D9C91-AD69-4CA9-BDE2-E9EB723849A4}" type="datetimeFigureOut">
              <a:rPr lang="en-US" smtClean="0"/>
              <a:t>3/14/2023</a:t>
            </a:fld>
            <a:endParaRPr lang="en-US"/>
          </a:p>
        </p:txBody>
      </p:sp>
      <p:sp>
        <p:nvSpPr>
          <p:cNvPr id="8" name="Footer Placeholder 7">
            <a:extLst>
              <a:ext uri="{FF2B5EF4-FFF2-40B4-BE49-F238E27FC236}">
                <a16:creationId xmlns:a16="http://schemas.microsoft.com/office/drawing/2014/main" id="{6996108D-EE9E-19DF-A6B3-E6981F2403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5B3645-6B29-63B2-9E53-B5CCD8D5F815}"/>
              </a:ext>
            </a:extLst>
          </p:cNvPr>
          <p:cNvSpPr>
            <a:spLocks noGrp="1"/>
          </p:cNvSpPr>
          <p:nvPr>
            <p:ph type="sldNum" sz="quarter" idx="12"/>
          </p:nvPr>
        </p:nvSpPr>
        <p:spPr/>
        <p:txBody>
          <a:bodyPr/>
          <a:lstStyle/>
          <a:p>
            <a:fld id="{9628BF56-C5C8-4F04-A696-7FB25EF8957B}" type="slidenum">
              <a:rPr lang="en-US" smtClean="0"/>
              <a:t>‹#›</a:t>
            </a:fld>
            <a:endParaRPr lang="en-US"/>
          </a:p>
        </p:txBody>
      </p:sp>
    </p:spTree>
    <p:extLst>
      <p:ext uri="{BB962C8B-B14F-4D97-AF65-F5344CB8AC3E}">
        <p14:creationId xmlns:p14="http://schemas.microsoft.com/office/powerpoint/2010/main" val="856725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2049F-7AB4-7E58-46E9-688D087330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C10D24-048B-91DC-7E31-BD72FCFB7E1C}"/>
              </a:ext>
            </a:extLst>
          </p:cNvPr>
          <p:cNvSpPr>
            <a:spLocks noGrp="1"/>
          </p:cNvSpPr>
          <p:nvPr>
            <p:ph type="dt" sz="half" idx="10"/>
          </p:nvPr>
        </p:nvSpPr>
        <p:spPr/>
        <p:txBody>
          <a:bodyPr/>
          <a:lstStyle/>
          <a:p>
            <a:fld id="{D55D9C91-AD69-4CA9-BDE2-E9EB723849A4}" type="datetimeFigureOut">
              <a:rPr lang="en-US" smtClean="0"/>
              <a:t>3/14/2023</a:t>
            </a:fld>
            <a:endParaRPr lang="en-US"/>
          </a:p>
        </p:txBody>
      </p:sp>
      <p:sp>
        <p:nvSpPr>
          <p:cNvPr id="4" name="Footer Placeholder 3">
            <a:extLst>
              <a:ext uri="{FF2B5EF4-FFF2-40B4-BE49-F238E27FC236}">
                <a16:creationId xmlns:a16="http://schemas.microsoft.com/office/drawing/2014/main" id="{AB2290B7-893B-E3DE-178D-52956E6B45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287404-0820-F53F-6E16-99E7F3262757}"/>
              </a:ext>
            </a:extLst>
          </p:cNvPr>
          <p:cNvSpPr>
            <a:spLocks noGrp="1"/>
          </p:cNvSpPr>
          <p:nvPr>
            <p:ph type="sldNum" sz="quarter" idx="12"/>
          </p:nvPr>
        </p:nvSpPr>
        <p:spPr/>
        <p:txBody>
          <a:bodyPr/>
          <a:lstStyle/>
          <a:p>
            <a:fld id="{9628BF56-C5C8-4F04-A696-7FB25EF8957B}" type="slidenum">
              <a:rPr lang="en-US" smtClean="0"/>
              <a:t>‹#›</a:t>
            </a:fld>
            <a:endParaRPr lang="en-US"/>
          </a:p>
        </p:txBody>
      </p:sp>
    </p:spTree>
    <p:extLst>
      <p:ext uri="{BB962C8B-B14F-4D97-AF65-F5344CB8AC3E}">
        <p14:creationId xmlns:p14="http://schemas.microsoft.com/office/powerpoint/2010/main" val="271379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AD5C4E-B814-CC03-4AE5-C787AABE6E07}"/>
              </a:ext>
            </a:extLst>
          </p:cNvPr>
          <p:cNvSpPr>
            <a:spLocks noGrp="1"/>
          </p:cNvSpPr>
          <p:nvPr>
            <p:ph type="dt" sz="half" idx="10"/>
          </p:nvPr>
        </p:nvSpPr>
        <p:spPr/>
        <p:txBody>
          <a:bodyPr/>
          <a:lstStyle/>
          <a:p>
            <a:fld id="{D55D9C91-AD69-4CA9-BDE2-E9EB723849A4}" type="datetimeFigureOut">
              <a:rPr lang="en-US" smtClean="0"/>
              <a:t>3/14/2023</a:t>
            </a:fld>
            <a:endParaRPr lang="en-US"/>
          </a:p>
        </p:txBody>
      </p:sp>
      <p:sp>
        <p:nvSpPr>
          <p:cNvPr id="3" name="Footer Placeholder 2">
            <a:extLst>
              <a:ext uri="{FF2B5EF4-FFF2-40B4-BE49-F238E27FC236}">
                <a16:creationId xmlns:a16="http://schemas.microsoft.com/office/drawing/2014/main" id="{720E6134-47E4-EB7F-ECF1-BD254B9BDF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A34A3F-80A3-B625-1AE4-09EF291CFDC5}"/>
              </a:ext>
            </a:extLst>
          </p:cNvPr>
          <p:cNvSpPr>
            <a:spLocks noGrp="1"/>
          </p:cNvSpPr>
          <p:nvPr>
            <p:ph type="sldNum" sz="quarter" idx="12"/>
          </p:nvPr>
        </p:nvSpPr>
        <p:spPr/>
        <p:txBody>
          <a:bodyPr/>
          <a:lstStyle/>
          <a:p>
            <a:fld id="{9628BF56-C5C8-4F04-A696-7FB25EF8957B}" type="slidenum">
              <a:rPr lang="en-US" smtClean="0"/>
              <a:t>‹#›</a:t>
            </a:fld>
            <a:endParaRPr lang="en-US"/>
          </a:p>
        </p:txBody>
      </p:sp>
    </p:spTree>
    <p:extLst>
      <p:ext uri="{BB962C8B-B14F-4D97-AF65-F5344CB8AC3E}">
        <p14:creationId xmlns:p14="http://schemas.microsoft.com/office/powerpoint/2010/main" val="3260994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63B7-470C-8EDF-80B0-06D28437C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32D9E3-6779-473B-2B5F-13AC0922DB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864D02-46B6-D86B-D9FD-0D043A9C9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23E0AE-EBEB-A53F-70AB-8E9261492F42}"/>
              </a:ext>
            </a:extLst>
          </p:cNvPr>
          <p:cNvSpPr>
            <a:spLocks noGrp="1"/>
          </p:cNvSpPr>
          <p:nvPr>
            <p:ph type="dt" sz="half" idx="10"/>
          </p:nvPr>
        </p:nvSpPr>
        <p:spPr/>
        <p:txBody>
          <a:bodyPr/>
          <a:lstStyle/>
          <a:p>
            <a:fld id="{D55D9C91-AD69-4CA9-BDE2-E9EB723849A4}" type="datetimeFigureOut">
              <a:rPr lang="en-US" smtClean="0"/>
              <a:t>3/14/2023</a:t>
            </a:fld>
            <a:endParaRPr lang="en-US"/>
          </a:p>
        </p:txBody>
      </p:sp>
      <p:sp>
        <p:nvSpPr>
          <p:cNvPr id="6" name="Footer Placeholder 5">
            <a:extLst>
              <a:ext uri="{FF2B5EF4-FFF2-40B4-BE49-F238E27FC236}">
                <a16:creationId xmlns:a16="http://schemas.microsoft.com/office/drawing/2014/main" id="{380B5804-98C1-A79F-E4BA-C69F767344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1437EA-774B-E658-248A-FED2F14B87C2}"/>
              </a:ext>
            </a:extLst>
          </p:cNvPr>
          <p:cNvSpPr>
            <a:spLocks noGrp="1"/>
          </p:cNvSpPr>
          <p:nvPr>
            <p:ph type="sldNum" sz="quarter" idx="12"/>
          </p:nvPr>
        </p:nvSpPr>
        <p:spPr/>
        <p:txBody>
          <a:bodyPr/>
          <a:lstStyle/>
          <a:p>
            <a:fld id="{9628BF56-C5C8-4F04-A696-7FB25EF8957B}" type="slidenum">
              <a:rPr lang="en-US" smtClean="0"/>
              <a:t>‹#›</a:t>
            </a:fld>
            <a:endParaRPr lang="en-US"/>
          </a:p>
        </p:txBody>
      </p:sp>
    </p:spTree>
    <p:extLst>
      <p:ext uri="{BB962C8B-B14F-4D97-AF65-F5344CB8AC3E}">
        <p14:creationId xmlns:p14="http://schemas.microsoft.com/office/powerpoint/2010/main" val="1252029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67FFB-1141-D9C1-8065-0FA33A910F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5BAC48-7F0B-F58A-CE30-EEB78413B3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8EF17A-064D-4414-7F27-8991A3DF4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D3D64-4471-06EF-9282-4ED33FAA784D}"/>
              </a:ext>
            </a:extLst>
          </p:cNvPr>
          <p:cNvSpPr>
            <a:spLocks noGrp="1"/>
          </p:cNvSpPr>
          <p:nvPr>
            <p:ph type="dt" sz="half" idx="10"/>
          </p:nvPr>
        </p:nvSpPr>
        <p:spPr/>
        <p:txBody>
          <a:bodyPr/>
          <a:lstStyle/>
          <a:p>
            <a:fld id="{D55D9C91-AD69-4CA9-BDE2-E9EB723849A4}" type="datetimeFigureOut">
              <a:rPr lang="en-US" smtClean="0"/>
              <a:t>3/14/2023</a:t>
            </a:fld>
            <a:endParaRPr lang="en-US"/>
          </a:p>
        </p:txBody>
      </p:sp>
      <p:sp>
        <p:nvSpPr>
          <p:cNvPr id="6" name="Footer Placeholder 5">
            <a:extLst>
              <a:ext uri="{FF2B5EF4-FFF2-40B4-BE49-F238E27FC236}">
                <a16:creationId xmlns:a16="http://schemas.microsoft.com/office/drawing/2014/main" id="{EA2C40C8-4C4A-76B7-1307-F5F266A67E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B6B1EA-2FE5-109B-8D37-909CD5D4E49C}"/>
              </a:ext>
            </a:extLst>
          </p:cNvPr>
          <p:cNvSpPr>
            <a:spLocks noGrp="1"/>
          </p:cNvSpPr>
          <p:nvPr>
            <p:ph type="sldNum" sz="quarter" idx="12"/>
          </p:nvPr>
        </p:nvSpPr>
        <p:spPr/>
        <p:txBody>
          <a:bodyPr/>
          <a:lstStyle/>
          <a:p>
            <a:fld id="{9628BF56-C5C8-4F04-A696-7FB25EF8957B}" type="slidenum">
              <a:rPr lang="en-US" smtClean="0"/>
              <a:t>‹#›</a:t>
            </a:fld>
            <a:endParaRPr lang="en-US"/>
          </a:p>
        </p:txBody>
      </p:sp>
    </p:spTree>
    <p:extLst>
      <p:ext uri="{BB962C8B-B14F-4D97-AF65-F5344CB8AC3E}">
        <p14:creationId xmlns:p14="http://schemas.microsoft.com/office/powerpoint/2010/main" val="1350206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C67F2-479B-6D9B-C94F-A2BDA2A161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4B6B9E-09CF-28B3-8500-79018FD4CA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C4F1C-A8FE-876C-CADA-3F44733FB860}"/>
              </a:ext>
            </a:extLst>
          </p:cNvPr>
          <p:cNvSpPr>
            <a:spLocks noGrp="1"/>
          </p:cNvSpPr>
          <p:nvPr>
            <p:ph type="dt" sz="half" idx="10"/>
          </p:nvPr>
        </p:nvSpPr>
        <p:spPr/>
        <p:txBody>
          <a:bodyPr/>
          <a:lstStyle/>
          <a:p>
            <a:fld id="{D55D9C91-AD69-4CA9-BDE2-E9EB723849A4}" type="datetimeFigureOut">
              <a:rPr lang="en-US" smtClean="0"/>
              <a:t>3/14/2023</a:t>
            </a:fld>
            <a:endParaRPr lang="en-US"/>
          </a:p>
        </p:txBody>
      </p:sp>
      <p:sp>
        <p:nvSpPr>
          <p:cNvPr id="5" name="Footer Placeholder 4">
            <a:extLst>
              <a:ext uri="{FF2B5EF4-FFF2-40B4-BE49-F238E27FC236}">
                <a16:creationId xmlns:a16="http://schemas.microsoft.com/office/drawing/2014/main" id="{A97CAC80-8FCA-1E93-2E30-F13C3FB77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4CFD2-4AB4-6AD5-7916-212A515A6D6B}"/>
              </a:ext>
            </a:extLst>
          </p:cNvPr>
          <p:cNvSpPr>
            <a:spLocks noGrp="1"/>
          </p:cNvSpPr>
          <p:nvPr>
            <p:ph type="sldNum" sz="quarter" idx="12"/>
          </p:nvPr>
        </p:nvSpPr>
        <p:spPr/>
        <p:txBody>
          <a:bodyPr/>
          <a:lstStyle/>
          <a:p>
            <a:fld id="{9628BF56-C5C8-4F04-A696-7FB25EF8957B}" type="slidenum">
              <a:rPr lang="en-US" smtClean="0"/>
              <a:t>‹#›</a:t>
            </a:fld>
            <a:endParaRPr lang="en-US"/>
          </a:p>
        </p:txBody>
      </p:sp>
    </p:spTree>
    <p:extLst>
      <p:ext uri="{BB962C8B-B14F-4D97-AF65-F5344CB8AC3E}">
        <p14:creationId xmlns:p14="http://schemas.microsoft.com/office/powerpoint/2010/main" val="3249712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76FDF1-A4A6-2996-F792-026363E269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4D0EFF-BCE2-EAC1-FACC-41F1A36B01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457B5-C200-728F-2234-CFCE9F95EBA2}"/>
              </a:ext>
            </a:extLst>
          </p:cNvPr>
          <p:cNvSpPr>
            <a:spLocks noGrp="1"/>
          </p:cNvSpPr>
          <p:nvPr>
            <p:ph type="dt" sz="half" idx="10"/>
          </p:nvPr>
        </p:nvSpPr>
        <p:spPr/>
        <p:txBody>
          <a:bodyPr/>
          <a:lstStyle/>
          <a:p>
            <a:fld id="{D55D9C91-AD69-4CA9-BDE2-E9EB723849A4}" type="datetimeFigureOut">
              <a:rPr lang="en-US" smtClean="0"/>
              <a:t>3/14/2023</a:t>
            </a:fld>
            <a:endParaRPr lang="en-US"/>
          </a:p>
        </p:txBody>
      </p:sp>
      <p:sp>
        <p:nvSpPr>
          <p:cNvPr id="5" name="Footer Placeholder 4">
            <a:extLst>
              <a:ext uri="{FF2B5EF4-FFF2-40B4-BE49-F238E27FC236}">
                <a16:creationId xmlns:a16="http://schemas.microsoft.com/office/drawing/2014/main" id="{6450398A-E768-9C39-EBDC-477F0DC56D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3A80E-9AA0-6E23-2E39-A97791F382E8}"/>
              </a:ext>
            </a:extLst>
          </p:cNvPr>
          <p:cNvSpPr>
            <a:spLocks noGrp="1"/>
          </p:cNvSpPr>
          <p:nvPr>
            <p:ph type="sldNum" sz="quarter" idx="12"/>
          </p:nvPr>
        </p:nvSpPr>
        <p:spPr/>
        <p:txBody>
          <a:bodyPr/>
          <a:lstStyle/>
          <a:p>
            <a:fld id="{9628BF56-C5C8-4F04-A696-7FB25EF8957B}" type="slidenum">
              <a:rPr lang="en-US" smtClean="0"/>
              <a:t>‹#›</a:t>
            </a:fld>
            <a:endParaRPr lang="en-US"/>
          </a:p>
        </p:txBody>
      </p:sp>
    </p:spTree>
    <p:extLst>
      <p:ext uri="{BB962C8B-B14F-4D97-AF65-F5344CB8AC3E}">
        <p14:creationId xmlns:p14="http://schemas.microsoft.com/office/powerpoint/2010/main" val="97465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8365B-91D1-6638-337E-1FDC99278A3F}"/>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A0CB230F-FDAE-C997-900C-34CD9B5C7F87}"/>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25988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DE5F-3F8A-D876-47BE-ADD81B8544F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CE9C0F4-B9F7-AB9E-7961-201FC91E3A1B}"/>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733324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a:prstGeom prst="rect">
            <a:avLst/>
          </a:prstGeom>
        </p:spPr>
        <p:txBody>
          <a:bodyPr/>
          <a:lstStyle/>
          <a:p>
            <a:fld id="{C6F822A4-8DA6-4447-9B1F-C5DB58435268}" type="datetimeFigureOut">
              <a:rPr lang="en-US" dirty="0"/>
              <a:t>3/14/2023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a:prstGeom prst="rect">
            <a:avLst/>
          </a:prstGeo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E548D31E-DCDA-41A7-9C67-C4B11B94D21D}" type="datetimeFigureOut">
              <a:rPr lang="en-US" dirty="0"/>
              <a:t>3/14/2023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964424" y="6272784"/>
            <a:ext cx="3273552" cy="365125"/>
          </a:xfrm>
          <a:prstGeom prst="rect">
            <a:avLst/>
          </a:prstGeom>
        </p:spPr>
        <p:txBody>
          <a:bodyPr/>
          <a:lstStyle/>
          <a:p>
            <a:fld id="{9B3762C0-B258-48F1-ADE6-176B4174CCDD}" type="datetimeFigureOut">
              <a:rPr lang="en-US" dirty="0"/>
              <a:t>3/14/2023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964424" y="6272784"/>
            <a:ext cx="3273552" cy="365125"/>
          </a:xfrm>
          <a:prstGeom prst="rect">
            <a:avLst/>
          </a:prstGeom>
        </p:spPr>
        <p:txBody>
          <a:bodyPr/>
          <a:lstStyle/>
          <a:p>
            <a:fld id="{677919A6-33EB-49BD-A62F-1FA56B9F9712}" type="datetimeFigureOut">
              <a:rPr lang="en-US" dirty="0"/>
              <a:t>3/14/2023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64424" y="6272784"/>
            <a:ext cx="3273552" cy="365125"/>
          </a:xfrm>
          <a:prstGeom prst="rect">
            <a:avLst/>
          </a:prstGeom>
        </p:spPr>
        <p:txBody>
          <a:bodyPr/>
          <a:lstStyle/>
          <a:p>
            <a:fld id="{CA4E7D1B-D673-4CF6-8672-009D42ABD2A0}" type="datetimeFigureOut">
              <a:rPr lang="en-US" dirty="0"/>
              <a:t>3/14/2023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66">
            <a:alpha val="5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13" name="Group 12">
            <a:extLst>
              <a:ext uri="{FF2B5EF4-FFF2-40B4-BE49-F238E27FC236}">
                <a16:creationId xmlns:a16="http://schemas.microsoft.com/office/drawing/2014/main" id="{FB4CA37F-C817-62C9-6AAD-D2F2ADD4C675}"/>
              </a:ext>
            </a:extLst>
          </p:cNvPr>
          <p:cNvGrpSpPr/>
          <p:nvPr userDrawn="1"/>
        </p:nvGrpSpPr>
        <p:grpSpPr>
          <a:xfrm>
            <a:off x="7242608" y="0"/>
            <a:ext cx="5823368" cy="815982"/>
            <a:chOff x="7242608" y="0"/>
            <a:chExt cx="5823368" cy="815982"/>
          </a:xfrm>
        </p:grpSpPr>
        <p:sp>
          <p:nvSpPr>
            <p:cNvPr id="14" name="TextBox 13">
              <a:extLst>
                <a:ext uri="{FF2B5EF4-FFF2-40B4-BE49-F238E27FC236}">
                  <a16:creationId xmlns:a16="http://schemas.microsoft.com/office/drawing/2014/main" id="{F0C96F3A-B44C-173C-1BD4-A8D5F7E0201C}"/>
                </a:ext>
              </a:extLst>
            </p:cNvPr>
            <p:cNvSpPr txBox="1"/>
            <p:nvPr/>
          </p:nvSpPr>
          <p:spPr>
            <a:xfrm>
              <a:off x="7242608" y="0"/>
              <a:ext cx="5823368" cy="677108"/>
            </a:xfrm>
            <a:prstGeom prst="rect">
              <a:avLst/>
            </a:prstGeom>
            <a:noFill/>
          </p:spPr>
          <p:txBody>
            <a:bodyPr wrap="square" anchor="ctr">
              <a:spAutoFit/>
            </a:bodyPr>
            <a:lstStyle/>
            <a:p>
              <a:pPr algn="ctr"/>
              <a:r>
                <a:rPr lang="en-IN" sz="2000" b="1" dirty="0" err="1">
                  <a:solidFill>
                    <a:schemeClr val="accent2"/>
                  </a:solidFill>
                </a:rPr>
                <a:t>Janki</a:t>
              </a:r>
              <a:r>
                <a:rPr lang="en-IN" sz="2000" b="1" dirty="0">
                  <a:solidFill>
                    <a:schemeClr val="accent2"/>
                  </a:solidFill>
                </a:rPr>
                <a:t> Devi Memorial College</a:t>
              </a:r>
              <a:r>
                <a:rPr lang="en-IN" sz="2000" b="1" dirty="0">
                  <a:solidFill>
                    <a:schemeClr val="tx2"/>
                  </a:solidFill>
                </a:rPr>
                <a:t> </a:t>
              </a:r>
            </a:p>
            <a:p>
              <a:pPr algn="ctr"/>
              <a:r>
                <a:rPr lang="en-IN" b="1" dirty="0">
                  <a:solidFill>
                    <a:schemeClr val="tx2"/>
                  </a:solidFill>
                </a:rPr>
                <a:t>(university of Delhi)</a:t>
              </a:r>
              <a:endParaRPr lang="en-US" b="1" dirty="0">
                <a:solidFill>
                  <a:schemeClr val="tx2"/>
                </a:solidFill>
              </a:endParaRPr>
            </a:p>
          </p:txBody>
        </p:sp>
        <p:pic>
          <p:nvPicPr>
            <p:cNvPr id="15" name="Picture 7">
              <a:extLst>
                <a:ext uri="{FF2B5EF4-FFF2-40B4-BE49-F238E27FC236}">
                  <a16:creationId xmlns:a16="http://schemas.microsoft.com/office/drawing/2014/main" id="{1DE3C785-77A8-26E4-B151-8BAF7F805523}"/>
                </a:ext>
              </a:extLst>
            </p:cNvPr>
            <p:cNvPicPr>
              <a:picLocks noChangeAspect="1"/>
            </p:cNvPicPr>
            <p:nvPr/>
          </p:nvPicPr>
          <p:blipFill>
            <a:blip r:embed="rId15"/>
            <a:stretch>
              <a:fillRect/>
            </a:stretch>
          </p:blipFill>
          <p:spPr>
            <a:xfrm rot="10800000" flipH="1" flipV="1">
              <a:off x="7423606" y="15763"/>
              <a:ext cx="760295" cy="800219"/>
            </a:xfrm>
            <a:prstGeom prst="rect">
              <a:avLst/>
            </a:prstGeom>
          </p:spPr>
        </p:pic>
      </p:grpSp>
      <p:sp>
        <p:nvSpPr>
          <p:cNvPr id="16" name="TextBox 15">
            <a:extLst>
              <a:ext uri="{FF2B5EF4-FFF2-40B4-BE49-F238E27FC236}">
                <a16:creationId xmlns:a16="http://schemas.microsoft.com/office/drawing/2014/main" id="{2CB9E892-1FF1-B901-9BD9-EF79450CA5F9}"/>
              </a:ext>
            </a:extLst>
          </p:cNvPr>
          <p:cNvSpPr txBox="1"/>
          <p:nvPr userDrawn="1"/>
        </p:nvSpPr>
        <p:spPr>
          <a:xfrm>
            <a:off x="49600" y="6531227"/>
            <a:ext cx="6374141" cy="307777"/>
          </a:xfrm>
          <a:prstGeom prst="rect">
            <a:avLst/>
          </a:prstGeom>
          <a:noFill/>
        </p:spPr>
        <p:txBody>
          <a:bodyPr wrap="square" rtlCol="0">
            <a:spAutoFit/>
          </a:bodyPr>
          <a:lstStyle/>
          <a:p>
            <a:r>
              <a:rPr lang="en-IN" sz="1400" b="1" i="1" dirty="0">
                <a:solidFill>
                  <a:srgbClr val="FF0000"/>
                </a:solidFill>
              </a:rPr>
              <a:t>JDMC-</a:t>
            </a:r>
            <a:r>
              <a:rPr lang="en-IN" sz="1400" b="1" i="1" dirty="0"/>
              <a:t> for Quality &amp; Excellence in Higher Education</a:t>
            </a:r>
          </a:p>
        </p:txBody>
      </p:sp>
      <p:sp>
        <p:nvSpPr>
          <p:cNvPr id="18" name="TextBox 17">
            <a:extLst>
              <a:ext uri="{FF2B5EF4-FFF2-40B4-BE49-F238E27FC236}">
                <a16:creationId xmlns:a16="http://schemas.microsoft.com/office/drawing/2014/main" id="{6CDC5761-98A8-D0F9-7D76-8C59B3B460BD}"/>
              </a:ext>
            </a:extLst>
          </p:cNvPr>
          <p:cNvSpPr txBox="1"/>
          <p:nvPr userDrawn="1"/>
        </p:nvSpPr>
        <p:spPr>
          <a:xfrm>
            <a:off x="7555175" y="6008007"/>
            <a:ext cx="4636825" cy="830997"/>
          </a:xfrm>
          <a:prstGeom prst="rect">
            <a:avLst/>
          </a:prstGeom>
          <a:noFill/>
        </p:spPr>
        <p:txBody>
          <a:bodyPr wrap="square">
            <a:spAutoFit/>
          </a:bodyPr>
          <a:lstStyle/>
          <a:p>
            <a:pPr algn="ctr"/>
            <a:r>
              <a:rPr lang="en-US" sz="1600" b="1" dirty="0">
                <a:solidFill>
                  <a:srgbClr val="002060"/>
                </a:solidFill>
              </a:rPr>
              <a:t>Photography/Data Collection</a:t>
            </a:r>
          </a:p>
          <a:p>
            <a:pPr marL="0" indent="0" algn="ctr">
              <a:buNone/>
            </a:pPr>
            <a:r>
              <a:rPr lang="en-US" sz="1600" b="1" dirty="0"/>
              <a:t>Prof. Sandhya Garg, JDMC</a:t>
            </a:r>
            <a:endParaRPr lang="en-IN" sz="1600" b="1" dirty="0"/>
          </a:p>
          <a:p>
            <a:pPr marL="0" indent="0" algn="ctr">
              <a:buNone/>
            </a:pPr>
            <a:r>
              <a:rPr lang="en-US" sz="1600" b="1" dirty="0"/>
              <a:t>Source: wikipedia.org, britannica.com</a:t>
            </a: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52" r:id="rId3"/>
    <p:sldLayoutId id="2147483853"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Ls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A443BC-D2D7-E019-C764-8C5554606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4DC571-EEFF-86F7-C17B-03B5F3047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BC9DA-F049-3FA4-E68C-C197656F29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5D9C91-AD69-4CA9-BDE2-E9EB723849A4}" type="datetimeFigureOut">
              <a:rPr lang="en-US" smtClean="0"/>
              <a:t>3/14/2023</a:t>
            </a:fld>
            <a:endParaRPr lang="en-US"/>
          </a:p>
        </p:txBody>
      </p:sp>
      <p:sp>
        <p:nvSpPr>
          <p:cNvPr id="5" name="Footer Placeholder 4">
            <a:extLst>
              <a:ext uri="{FF2B5EF4-FFF2-40B4-BE49-F238E27FC236}">
                <a16:creationId xmlns:a16="http://schemas.microsoft.com/office/drawing/2014/main" id="{B5509AF1-89C6-8D58-53BF-CA5F6556D0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39D583-7D48-DEBA-2914-2FAB13BC6B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8BF56-C5C8-4F04-A696-7FB25EF8957B}" type="slidenum">
              <a:rPr lang="en-US" smtClean="0"/>
              <a:t>‹#›</a:t>
            </a:fld>
            <a:endParaRPr lang="en-US"/>
          </a:p>
        </p:txBody>
      </p:sp>
    </p:spTree>
    <p:extLst>
      <p:ext uri="{BB962C8B-B14F-4D97-AF65-F5344CB8AC3E}">
        <p14:creationId xmlns:p14="http://schemas.microsoft.com/office/powerpoint/2010/main" val="316142510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news18.com/indi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FF66">
            <a:alpha val="50000"/>
          </a:srgb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64BABB-2659-2C7E-AFB0-2DB3FC0808FF}"/>
              </a:ext>
            </a:extLst>
          </p:cNvPr>
          <p:cNvSpPr>
            <a:spLocks noGrp="1"/>
          </p:cNvSpPr>
          <p:nvPr>
            <p:ph idx="1"/>
          </p:nvPr>
        </p:nvSpPr>
        <p:spPr>
          <a:xfrm>
            <a:off x="794599" y="163182"/>
            <a:ext cx="10379499" cy="5438724"/>
          </a:xfrm>
        </p:spPr>
        <p:txBody>
          <a:bodyPr anchor="t">
            <a:normAutofit/>
          </a:bodyPr>
          <a:lstStyle/>
          <a:p>
            <a:pPr marL="0" indent="0" algn="ctr">
              <a:buNone/>
            </a:pPr>
            <a:r>
              <a:rPr lang="en-IN" sz="8000" b="1" dirty="0"/>
              <a:t>FRUITS</a:t>
            </a:r>
          </a:p>
          <a:p>
            <a:pPr marL="0" indent="0" algn="ctr">
              <a:buNone/>
            </a:pPr>
            <a:r>
              <a:rPr lang="en-IN" sz="8000" b="1" dirty="0"/>
              <a:t>AT </a:t>
            </a:r>
          </a:p>
          <a:p>
            <a:pPr marL="0" indent="0" algn="ctr">
              <a:buNone/>
            </a:pPr>
            <a:r>
              <a:rPr lang="en-IN" sz="8000" b="1" dirty="0"/>
              <a:t>JDMC</a:t>
            </a:r>
          </a:p>
          <a:p>
            <a:pPr marL="0" indent="0" algn="ctr">
              <a:buNone/>
            </a:pPr>
            <a:endParaRPr lang="en-US" sz="8000" b="1" dirty="0"/>
          </a:p>
        </p:txBody>
      </p:sp>
      <p:pic>
        <p:nvPicPr>
          <p:cNvPr id="6" name="Picture 6">
            <a:extLst>
              <a:ext uri="{FF2B5EF4-FFF2-40B4-BE49-F238E27FC236}">
                <a16:creationId xmlns:a16="http://schemas.microsoft.com/office/drawing/2014/main" id="{14784DA2-EF0D-C9AF-C360-2652F5ABF0A8}"/>
              </a:ext>
            </a:extLst>
          </p:cNvPr>
          <p:cNvPicPr>
            <a:picLocks noChangeAspect="1"/>
          </p:cNvPicPr>
          <p:nvPr/>
        </p:nvPicPr>
        <p:blipFill>
          <a:blip r:embed="rId2"/>
          <a:stretch>
            <a:fillRect/>
          </a:stretch>
        </p:blipFill>
        <p:spPr>
          <a:xfrm>
            <a:off x="1154243" y="4373962"/>
            <a:ext cx="2488367" cy="22939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7">
            <a:extLst>
              <a:ext uri="{FF2B5EF4-FFF2-40B4-BE49-F238E27FC236}">
                <a16:creationId xmlns:a16="http://schemas.microsoft.com/office/drawing/2014/main" id="{7FE0011C-871B-8902-F743-E5F30F4C247C}"/>
              </a:ext>
            </a:extLst>
          </p:cNvPr>
          <p:cNvPicPr>
            <a:picLocks noChangeAspect="1"/>
          </p:cNvPicPr>
          <p:nvPr/>
        </p:nvPicPr>
        <p:blipFill>
          <a:blip r:embed="rId3"/>
          <a:stretch>
            <a:fillRect/>
          </a:stretch>
        </p:blipFill>
        <p:spPr>
          <a:xfrm rot="10800000" flipV="1">
            <a:off x="4796852" y="4373962"/>
            <a:ext cx="2323476" cy="232085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8">
            <a:extLst>
              <a:ext uri="{FF2B5EF4-FFF2-40B4-BE49-F238E27FC236}">
                <a16:creationId xmlns:a16="http://schemas.microsoft.com/office/drawing/2014/main" id="{36666E8A-98FD-2FE2-0601-7B86F80500F3}"/>
              </a:ext>
            </a:extLst>
          </p:cNvPr>
          <p:cNvPicPr>
            <a:picLocks noChangeAspect="1"/>
          </p:cNvPicPr>
          <p:nvPr/>
        </p:nvPicPr>
        <p:blipFill>
          <a:blip r:embed="rId4"/>
          <a:stretch>
            <a:fillRect/>
          </a:stretch>
        </p:blipFill>
        <p:spPr>
          <a:xfrm>
            <a:off x="8042985" y="4373961"/>
            <a:ext cx="2488367" cy="229396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xtBox 8">
            <a:extLst>
              <a:ext uri="{FF2B5EF4-FFF2-40B4-BE49-F238E27FC236}">
                <a16:creationId xmlns:a16="http://schemas.microsoft.com/office/drawing/2014/main" id="{37E73540-EF74-AD5C-F804-BB5A96D8EC9B}"/>
              </a:ext>
            </a:extLst>
          </p:cNvPr>
          <p:cNvSpPr txBox="1"/>
          <p:nvPr/>
        </p:nvSpPr>
        <p:spPr>
          <a:xfrm>
            <a:off x="5179562" y="2545161"/>
            <a:ext cx="1828800" cy="1828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3">
            <a:extLst>
              <a:ext uri="{FF2B5EF4-FFF2-40B4-BE49-F238E27FC236}">
                <a16:creationId xmlns:a16="http://schemas.microsoft.com/office/drawing/2014/main" id="{3C332E44-7E17-5552-7264-E320B4117CB5}"/>
              </a:ext>
            </a:extLst>
          </p:cNvPr>
          <p:cNvPicPr>
            <a:picLocks noChangeAspect="1"/>
          </p:cNvPicPr>
          <p:nvPr/>
        </p:nvPicPr>
        <p:blipFill>
          <a:blip r:embed="rId5"/>
          <a:stretch>
            <a:fillRect/>
          </a:stretch>
        </p:blipFill>
        <p:spPr>
          <a:xfrm>
            <a:off x="10808824" y="190075"/>
            <a:ext cx="1128681" cy="1276877"/>
          </a:xfrm>
          <a:prstGeom prst="rect">
            <a:avLst/>
          </a:prstGeom>
        </p:spPr>
      </p:pic>
    </p:spTree>
    <p:extLst>
      <p:ext uri="{BB962C8B-B14F-4D97-AF65-F5344CB8AC3E}">
        <p14:creationId xmlns:p14="http://schemas.microsoft.com/office/powerpoint/2010/main" val="3861906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B312ACF-DC39-B713-C547-E93777631C73}"/>
              </a:ext>
            </a:extLst>
          </p:cNvPr>
          <p:cNvPicPr>
            <a:picLocks noGrp="1" noChangeAspect="1"/>
          </p:cNvPicPr>
          <p:nvPr>
            <p:ph idx="1"/>
          </p:nvPr>
        </p:nvPicPr>
        <p:blipFill>
          <a:blip r:embed="rId2"/>
          <a:stretch>
            <a:fillRect/>
          </a:stretch>
        </p:blipFill>
        <p:spPr>
          <a:xfrm>
            <a:off x="0" y="0"/>
            <a:ext cx="6725264" cy="6533535"/>
          </a:xfrm>
        </p:spPr>
      </p:pic>
      <p:sp>
        <p:nvSpPr>
          <p:cNvPr id="3" name="TextBox 2">
            <a:extLst>
              <a:ext uri="{FF2B5EF4-FFF2-40B4-BE49-F238E27FC236}">
                <a16:creationId xmlns:a16="http://schemas.microsoft.com/office/drawing/2014/main" id="{A5CB38ED-C24C-5396-476A-AB07DC660CAA}"/>
              </a:ext>
            </a:extLst>
          </p:cNvPr>
          <p:cNvSpPr txBox="1"/>
          <p:nvPr/>
        </p:nvSpPr>
        <p:spPr>
          <a:xfrm>
            <a:off x="8077200" y="888964"/>
            <a:ext cx="4114800" cy="5047536"/>
          </a:xfrm>
          <a:prstGeom prst="rect">
            <a:avLst/>
          </a:prstGeom>
          <a:noFill/>
        </p:spPr>
        <p:txBody>
          <a:bodyPr wrap="square">
            <a:spAutoFit/>
          </a:bodyPr>
          <a:lstStyle/>
          <a:p>
            <a:pPr algn="ctr"/>
            <a:r>
              <a:rPr lang="en-US" sz="2400" b="1" u="sng" dirty="0">
                <a:solidFill>
                  <a:srgbClr val="00B050"/>
                </a:solidFill>
              </a:rPr>
              <a:t>SCIENTIFIC NAME</a:t>
            </a:r>
          </a:p>
          <a:p>
            <a:pPr algn="ctr"/>
            <a:r>
              <a:rPr lang="en-US" sz="2000" b="1" u="sng" dirty="0"/>
              <a:t>Syzygium cumini</a:t>
            </a:r>
          </a:p>
          <a:p>
            <a:pPr algn="ctr"/>
            <a:endParaRPr lang="en-US" sz="2400" b="1" u="sng" dirty="0">
              <a:solidFill>
                <a:srgbClr val="00B050"/>
              </a:solidFill>
            </a:endParaRPr>
          </a:p>
          <a:p>
            <a:pPr algn="ctr"/>
            <a:r>
              <a:rPr lang="en-US" sz="2400" b="1" u="sng" dirty="0">
                <a:solidFill>
                  <a:srgbClr val="FF0000"/>
                </a:solidFill>
              </a:rPr>
              <a:t>COMOOM NAME </a:t>
            </a:r>
          </a:p>
          <a:p>
            <a:pPr algn="ctr"/>
            <a:r>
              <a:rPr lang="en-US" sz="2000" b="1" u="sng" dirty="0"/>
              <a:t>JAMUN</a:t>
            </a:r>
          </a:p>
          <a:p>
            <a:pPr algn="ctr"/>
            <a:endParaRPr lang="en-US" sz="2400" b="1" u="sng" dirty="0">
              <a:solidFill>
                <a:srgbClr val="00B050"/>
              </a:solidFill>
            </a:endParaRPr>
          </a:p>
          <a:p>
            <a:pPr algn="ctr"/>
            <a:r>
              <a:rPr lang="en-US" sz="2400" b="1" u="sng" dirty="0">
                <a:solidFill>
                  <a:srgbClr val="7030A0"/>
                </a:solidFill>
              </a:rPr>
              <a:t>INTERESTING FACTS</a:t>
            </a:r>
          </a:p>
          <a:p>
            <a:pPr algn="ctr"/>
            <a:r>
              <a:rPr lang="en-US" sz="2000" b="1" u="sng" dirty="0"/>
              <a:t>Syzygium cumini ,commonly known as jambolana, java plum, black plum or jamun is an evergreen tropical tree in </a:t>
            </a:r>
            <a:r>
              <a:rPr lang="en-US" sz="2000" b="1" u="sng" dirty="0" err="1"/>
              <a:t>theflowering</a:t>
            </a:r>
            <a:r>
              <a:rPr lang="en-US" sz="2000" b="1" u="sng" dirty="0"/>
              <a:t> plant family myrtaceae</a:t>
            </a:r>
          </a:p>
          <a:p>
            <a:pPr algn="ctr"/>
            <a:r>
              <a:rPr lang="en-US" sz="2400" b="1" u="sng" dirty="0">
                <a:solidFill>
                  <a:srgbClr val="00B050"/>
                </a:solidFill>
              </a:rPr>
              <a:t> </a:t>
            </a:r>
          </a:p>
          <a:p>
            <a:pPr algn="ctr"/>
            <a:endParaRPr lang="en-US" b="1" dirty="0">
              <a:solidFill>
                <a:srgbClr val="002060"/>
              </a:solidFill>
            </a:endParaRPr>
          </a:p>
        </p:txBody>
      </p:sp>
    </p:spTree>
    <p:extLst>
      <p:ext uri="{BB962C8B-B14F-4D97-AF65-F5344CB8AC3E}">
        <p14:creationId xmlns:p14="http://schemas.microsoft.com/office/powerpoint/2010/main" val="366447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8DCF5E-DD0A-ABEA-9D02-E02EFD0427D2}"/>
              </a:ext>
            </a:extLst>
          </p:cNvPr>
          <p:cNvPicPr>
            <a:picLocks noGrp="1" noChangeAspect="1"/>
          </p:cNvPicPr>
          <p:nvPr>
            <p:ph idx="1"/>
          </p:nvPr>
        </p:nvPicPr>
        <p:blipFill rotWithShape="1">
          <a:blip r:embed="rId2"/>
          <a:srcRect l="7615" t="11534" r="9620" b="38392"/>
          <a:stretch/>
        </p:blipFill>
        <p:spPr>
          <a:xfrm>
            <a:off x="55420" y="-1"/>
            <a:ext cx="6594762" cy="6622474"/>
          </a:xfrm>
        </p:spPr>
      </p:pic>
      <p:sp>
        <p:nvSpPr>
          <p:cNvPr id="12" name="TextBox 11">
            <a:extLst>
              <a:ext uri="{FF2B5EF4-FFF2-40B4-BE49-F238E27FC236}">
                <a16:creationId xmlns:a16="http://schemas.microsoft.com/office/drawing/2014/main" id="{C19B7F10-83F7-A14F-E1DB-6DEF94F24C21}"/>
              </a:ext>
            </a:extLst>
          </p:cNvPr>
          <p:cNvSpPr txBox="1"/>
          <p:nvPr/>
        </p:nvSpPr>
        <p:spPr>
          <a:xfrm>
            <a:off x="7728155" y="889843"/>
            <a:ext cx="4480560" cy="5078313"/>
          </a:xfrm>
          <a:prstGeom prst="rect">
            <a:avLst/>
          </a:prstGeom>
          <a:noFill/>
        </p:spPr>
        <p:txBody>
          <a:bodyPr wrap="square">
            <a:spAutoFit/>
          </a:bodyPr>
          <a:lstStyle/>
          <a:p>
            <a:pPr algn="ctr"/>
            <a:r>
              <a:rPr lang="en-US" sz="2400" b="1" u="sng" dirty="0">
                <a:solidFill>
                  <a:srgbClr val="00B050"/>
                </a:solidFill>
              </a:rPr>
              <a:t>SCIENTIFIC NAME</a:t>
            </a:r>
          </a:p>
          <a:p>
            <a:pPr algn="ctr"/>
            <a:r>
              <a:rPr lang="en-US" sz="2000" b="1" dirty="0" err="1"/>
              <a:t>Carica</a:t>
            </a:r>
            <a:r>
              <a:rPr lang="en-US" sz="2000" b="1" dirty="0"/>
              <a:t> Papaya</a:t>
            </a:r>
          </a:p>
          <a:p>
            <a:pPr algn="ctr"/>
            <a:endParaRPr lang="en-US" sz="2400" b="1" u="sng" dirty="0">
              <a:solidFill>
                <a:srgbClr val="002060"/>
              </a:solidFill>
            </a:endParaRPr>
          </a:p>
          <a:p>
            <a:pPr algn="ctr"/>
            <a:r>
              <a:rPr lang="en-US" sz="2400" b="1" u="sng" dirty="0">
                <a:solidFill>
                  <a:srgbClr val="FF0000"/>
                </a:solidFill>
              </a:rPr>
              <a:t>COMOOM NAME </a:t>
            </a:r>
          </a:p>
          <a:p>
            <a:pPr algn="ctr"/>
            <a:r>
              <a:rPr lang="en-US" sz="2000" b="1" dirty="0"/>
              <a:t>Papaya</a:t>
            </a:r>
          </a:p>
          <a:p>
            <a:pPr algn="ctr"/>
            <a:endParaRPr lang="en-US" sz="2400" b="1" dirty="0"/>
          </a:p>
          <a:p>
            <a:pPr algn="ctr"/>
            <a:r>
              <a:rPr lang="en-US" sz="2400" b="1" u="sng" dirty="0">
                <a:solidFill>
                  <a:srgbClr val="7030A0"/>
                </a:solidFill>
              </a:rPr>
              <a:t>INTERESTING FACTS</a:t>
            </a:r>
          </a:p>
          <a:p>
            <a:pPr algn="ctr"/>
            <a:r>
              <a:rPr lang="en-US" sz="2000" b="1" dirty="0"/>
              <a:t>The orange-yellow flesh of papaya</a:t>
            </a:r>
          </a:p>
          <a:p>
            <a:pPr algn="ctr"/>
            <a:r>
              <a:rPr lang="en-US" sz="2000" b="1" dirty="0"/>
              <a:t> is rich in vitamins and fibers.</a:t>
            </a:r>
          </a:p>
          <a:p>
            <a:pPr algn="ctr"/>
            <a:r>
              <a:rPr lang="en-US" sz="2000" b="1" dirty="0"/>
              <a:t> The tree starts bearing fruits </a:t>
            </a:r>
          </a:p>
          <a:p>
            <a:pPr algn="ctr"/>
            <a:r>
              <a:rPr lang="en-US" sz="2000" b="1" dirty="0"/>
              <a:t>with in 9-12 month of planting. </a:t>
            </a:r>
          </a:p>
          <a:p>
            <a:pPr algn="ctr"/>
            <a:r>
              <a:rPr lang="en-US" sz="2000" b="1" dirty="0"/>
              <a:t>it is recommended to harvest</a:t>
            </a:r>
          </a:p>
          <a:p>
            <a:pPr algn="ctr"/>
            <a:r>
              <a:rPr lang="en-US" sz="2000" b="1" dirty="0"/>
              <a:t> it early as it starts yellowing, </a:t>
            </a:r>
          </a:p>
          <a:p>
            <a:pPr algn="ctr"/>
            <a:r>
              <a:rPr lang="en-US" sz="2000" b="1" dirty="0"/>
              <a:t>eventually splitting open the fruit </a:t>
            </a:r>
          </a:p>
          <a:p>
            <a:pPr algn="ctr"/>
            <a:r>
              <a:rPr lang="en-US" sz="1600" b="0" i="0" dirty="0">
                <a:solidFill>
                  <a:srgbClr val="202122"/>
                </a:solidFill>
                <a:effectLst/>
                <a:latin typeface="Arial" panose="020B0604020202020204" pitchFamily="34" charset="0"/>
              </a:rPr>
              <a:t>.</a:t>
            </a:r>
            <a:endParaRPr lang="en-US" sz="1600" b="1" dirty="0"/>
          </a:p>
        </p:txBody>
      </p:sp>
    </p:spTree>
    <p:extLst>
      <p:ext uri="{BB962C8B-B14F-4D97-AF65-F5344CB8AC3E}">
        <p14:creationId xmlns:p14="http://schemas.microsoft.com/office/powerpoint/2010/main" val="189313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1848891-0EF1-3020-85EF-AC43FCBC3EBA}"/>
              </a:ext>
            </a:extLst>
          </p:cNvPr>
          <p:cNvPicPr>
            <a:picLocks noGrp="1" noChangeAspect="1"/>
          </p:cNvPicPr>
          <p:nvPr>
            <p:ph idx="4294967295"/>
          </p:nvPr>
        </p:nvPicPr>
        <p:blipFill>
          <a:blip r:embed="rId3"/>
          <a:stretch>
            <a:fillRect/>
          </a:stretch>
        </p:blipFill>
        <p:spPr>
          <a:xfrm>
            <a:off x="0" y="15762"/>
            <a:ext cx="6695768" cy="6482019"/>
          </a:xfrm>
        </p:spPr>
      </p:pic>
      <p:pic>
        <p:nvPicPr>
          <p:cNvPr id="7" name="Picture 7">
            <a:extLst>
              <a:ext uri="{FF2B5EF4-FFF2-40B4-BE49-F238E27FC236}">
                <a16:creationId xmlns:a16="http://schemas.microsoft.com/office/drawing/2014/main" id="{B62A6D7D-AF6D-AE62-14B3-F9CFEDD90757}"/>
              </a:ext>
            </a:extLst>
          </p:cNvPr>
          <p:cNvPicPr>
            <a:picLocks noChangeAspect="1"/>
          </p:cNvPicPr>
          <p:nvPr/>
        </p:nvPicPr>
        <p:blipFill>
          <a:blip r:embed="rId4"/>
          <a:stretch>
            <a:fillRect/>
          </a:stretch>
        </p:blipFill>
        <p:spPr>
          <a:xfrm rot="10800000" flipH="1" flipV="1">
            <a:off x="7423606" y="15763"/>
            <a:ext cx="760295" cy="800219"/>
          </a:xfrm>
          <a:prstGeom prst="rect">
            <a:avLst/>
          </a:prstGeom>
        </p:spPr>
      </p:pic>
      <p:sp>
        <p:nvSpPr>
          <p:cNvPr id="3" name="TextBox 2">
            <a:extLst>
              <a:ext uri="{FF2B5EF4-FFF2-40B4-BE49-F238E27FC236}">
                <a16:creationId xmlns:a16="http://schemas.microsoft.com/office/drawing/2014/main" id="{42D4EA51-8C77-14AB-8A0B-10BFD16AB10C}"/>
              </a:ext>
            </a:extLst>
          </p:cNvPr>
          <p:cNvSpPr txBox="1"/>
          <p:nvPr/>
        </p:nvSpPr>
        <p:spPr>
          <a:xfrm>
            <a:off x="7860890" y="1059120"/>
            <a:ext cx="4331110" cy="4739759"/>
          </a:xfrm>
          <a:prstGeom prst="rect">
            <a:avLst/>
          </a:prstGeom>
          <a:noFill/>
        </p:spPr>
        <p:txBody>
          <a:bodyPr wrap="square" anchor="ctr">
            <a:spAutoFit/>
          </a:bodyPr>
          <a:lstStyle/>
          <a:p>
            <a:pPr algn="ctr"/>
            <a:r>
              <a:rPr lang="en-IN" sz="2400" b="1" u="sng" dirty="0">
                <a:solidFill>
                  <a:srgbClr val="00B050"/>
                </a:solidFill>
              </a:rPr>
              <a:t>SCIENTIFIC NAME</a:t>
            </a:r>
          </a:p>
          <a:p>
            <a:pPr algn="ctr"/>
            <a:r>
              <a:rPr lang="en-IN" sz="2000" b="1" i="0" dirty="0">
                <a:solidFill>
                  <a:srgbClr val="4D5156"/>
                </a:solidFill>
                <a:effectLst/>
              </a:rPr>
              <a:t>Citrus </a:t>
            </a:r>
            <a:r>
              <a:rPr lang="en-IN" sz="2000" b="1" i="0" dirty="0">
                <a:effectLst/>
              </a:rPr>
              <a:t>reticulata</a:t>
            </a:r>
          </a:p>
          <a:p>
            <a:pPr algn="ctr"/>
            <a:endParaRPr lang="en-IN" b="1" dirty="0">
              <a:solidFill>
                <a:srgbClr val="4D5156"/>
              </a:solidFill>
            </a:endParaRPr>
          </a:p>
          <a:p>
            <a:pPr algn="ctr"/>
            <a:r>
              <a:rPr lang="en-IN" sz="2800" b="1" u="sng" dirty="0">
                <a:solidFill>
                  <a:srgbClr val="FF0000"/>
                </a:solidFill>
              </a:rPr>
              <a:t>COMMON NAME</a:t>
            </a:r>
          </a:p>
          <a:p>
            <a:pPr algn="ctr"/>
            <a:r>
              <a:rPr lang="en-IN" sz="2400" b="1" dirty="0"/>
              <a:t> </a:t>
            </a:r>
            <a:r>
              <a:rPr lang="en-IN" sz="2000" b="1" dirty="0"/>
              <a:t>orange </a:t>
            </a:r>
            <a:endParaRPr lang="en-IN" sz="2000" b="1" i="0" dirty="0">
              <a:effectLst/>
            </a:endParaRPr>
          </a:p>
          <a:p>
            <a:pPr algn="ctr"/>
            <a:endParaRPr lang="en-IN" sz="2400" b="1" i="0" dirty="0">
              <a:solidFill>
                <a:srgbClr val="4D5156"/>
              </a:solidFill>
              <a:effectLst/>
            </a:endParaRPr>
          </a:p>
          <a:p>
            <a:pPr algn="ctr"/>
            <a:r>
              <a:rPr lang="en-IN" sz="2400" b="1" u="sng" dirty="0">
                <a:solidFill>
                  <a:srgbClr val="7030A0"/>
                </a:solidFill>
              </a:rPr>
              <a:t>INTERESTING FACTS</a:t>
            </a:r>
          </a:p>
          <a:p>
            <a:pPr algn="ctr"/>
            <a:r>
              <a:rPr lang="en-IN" sz="2000" b="1" i="0" dirty="0">
                <a:effectLst/>
              </a:rPr>
              <a:t>Oranges are truly an outstanding fruit. They are very healthy, cheap, and tasty, making them the ideal snack. In Texas, oranges are in season from </a:t>
            </a:r>
          </a:p>
          <a:p>
            <a:pPr algn="ctr"/>
            <a:r>
              <a:rPr lang="en-IN" sz="2000" b="1" i="0" dirty="0">
                <a:effectLst/>
              </a:rPr>
              <a:t>September to April.</a:t>
            </a:r>
          </a:p>
          <a:p>
            <a:pPr algn="ctr"/>
            <a:endParaRPr lang="en-IN" sz="2000" b="1" dirty="0">
              <a:solidFill>
                <a:srgbClr val="002060"/>
              </a:solidFill>
              <a:latin typeface="Open Sans" panose="02000000000000000000" pitchFamily="2" charset="0"/>
            </a:endParaRPr>
          </a:p>
        </p:txBody>
      </p:sp>
    </p:spTree>
    <p:extLst>
      <p:ext uri="{BB962C8B-B14F-4D97-AF65-F5344CB8AC3E}">
        <p14:creationId xmlns:p14="http://schemas.microsoft.com/office/powerpoint/2010/main" val="2847923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052676C-7409-8A3F-FC35-1F76C681E57F}"/>
              </a:ext>
            </a:extLst>
          </p:cNvPr>
          <p:cNvPicPr>
            <a:picLocks noGrp="1" noChangeAspect="1"/>
          </p:cNvPicPr>
          <p:nvPr>
            <p:ph sz="half" idx="1"/>
          </p:nvPr>
        </p:nvPicPr>
        <p:blipFill>
          <a:blip r:embed="rId2"/>
          <a:stretch>
            <a:fillRect/>
          </a:stretch>
        </p:blipFill>
        <p:spPr>
          <a:xfrm>
            <a:off x="-1" y="0"/>
            <a:ext cx="6725266" cy="6505730"/>
          </a:xfrm>
        </p:spPr>
      </p:pic>
      <p:sp>
        <p:nvSpPr>
          <p:cNvPr id="10" name="Content Placeholder 9">
            <a:extLst>
              <a:ext uri="{FF2B5EF4-FFF2-40B4-BE49-F238E27FC236}">
                <a16:creationId xmlns:a16="http://schemas.microsoft.com/office/drawing/2014/main" id="{23FC6EBD-05A1-FECE-8CE3-7054D012A3D4}"/>
              </a:ext>
            </a:extLst>
          </p:cNvPr>
          <p:cNvSpPr>
            <a:spLocks noGrp="1"/>
          </p:cNvSpPr>
          <p:nvPr>
            <p:ph sz="half" idx="2"/>
          </p:nvPr>
        </p:nvSpPr>
        <p:spPr>
          <a:xfrm>
            <a:off x="7713408" y="879196"/>
            <a:ext cx="4601496" cy="5099607"/>
          </a:xfrm>
        </p:spPr>
        <p:txBody>
          <a:bodyPr>
            <a:normAutofit fontScale="92500" lnSpcReduction="20000"/>
          </a:bodyPr>
          <a:lstStyle/>
          <a:p>
            <a:pPr marL="0" indent="0" algn="ctr">
              <a:buNone/>
            </a:pPr>
            <a:r>
              <a:rPr lang="en-US" sz="2600" b="1" u="sng" dirty="0">
                <a:solidFill>
                  <a:srgbClr val="00B050"/>
                </a:solidFill>
              </a:rPr>
              <a:t>SCIENTIFIC NAME</a:t>
            </a:r>
          </a:p>
          <a:p>
            <a:pPr marL="0" indent="0" algn="ctr">
              <a:buNone/>
            </a:pPr>
            <a:r>
              <a:rPr lang="en-US" sz="2200" b="1" dirty="0"/>
              <a:t>Artocarpus heterophyllus </a:t>
            </a:r>
          </a:p>
          <a:p>
            <a:pPr marL="0" indent="0" algn="ctr">
              <a:buNone/>
            </a:pPr>
            <a:endParaRPr lang="en-US" sz="3500" b="1" u="sng" dirty="0"/>
          </a:p>
          <a:p>
            <a:pPr marL="0" indent="0" algn="ctr">
              <a:buNone/>
            </a:pPr>
            <a:r>
              <a:rPr lang="en-US" sz="2600" b="1" u="sng" dirty="0">
                <a:solidFill>
                  <a:srgbClr val="FF0000"/>
                </a:solidFill>
              </a:rPr>
              <a:t>COMMON NAME</a:t>
            </a:r>
          </a:p>
          <a:p>
            <a:pPr marL="0" indent="0" algn="ctr">
              <a:buNone/>
            </a:pPr>
            <a:r>
              <a:rPr lang="en-US" sz="2200" b="1" dirty="0"/>
              <a:t>Jackfruit</a:t>
            </a:r>
          </a:p>
          <a:p>
            <a:pPr marL="0" indent="0" algn="ctr">
              <a:buNone/>
            </a:pPr>
            <a:endParaRPr lang="en-US" sz="3500" b="1" u="sng" dirty="0">
              <a:solidFill>
                <a:srgbClr val="002060"/>
              </a:solidFill>
            </a:endParaRPr>
          </a:p>
          <a:p>
            <a:pPr marL="0" indent="0" algn="ctr">
              <a:buNone/>
            </a:pPr>
            <a:r>
              <a:rPr lang="en-US" sz="2600" b="1" u="sng" dirty="0">
                <a:solidFill>
                  <a:srgbClr val="7030A0"/>
                </a:solidFill>
              </a:rPr>
              <a:t>INTERESTING FACTS</a:t>
            </a:r>
          </a:p>
          <a:p>
            <a:pPr marL="0" indent="0" algn="ctr">
              <a:buNone/>
            </a:pPr>
            <a:r>
              <a:rPr lang="en-US" sz="2200" b="1" dirty="0"/>
              <a:t>Artocarpus heterophyllus Lam., which is commonly known as jackfruit is a tropical climacteric fruit, belonging to Moraceae family, is native to Western Ghats of India and common in Asia, Africa, and some regions in South </a:t>
            </a:r>
            <a:r>
              <a:rPr lang="en-US" sz="2400" b="1" dirty="0"/>
              <a:t>America</a:t>
            </a:r>
          </a:p>
          <a:p>
            <a:pPr marL="0" indent="0">
              <a:buNone/>
            </a:pPr>
            <a:endParaRPr lang="en-US" b="1" u="sng" dirty="0">
              <a:solidFill>
                <a:srgbClr val="002060"/>
              </a:solidFill>
            </a:endParaRPr>
          </a:p>
          <a:p>
            <a:pPr marL="0" indent="0">
              <a:buNone/>
            </a:pPr>
            <a:endParaRPr lang="en-US" dirty="0"/>
          </a:p>
        </p:txBody>
      </p:sp>
    </p:spTree>
    <p:extLst>
      <p:ext uri="{BB962C8B-B14F-4D97-AF65-F5344CB8AC3E}">
        <p14:creationId xmlns:p14="http://schemas.microsoft.com/office/powerpoint/2010/main" val="1288779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89C710-BEDF-B6A1-5CBB-FCE95FEA604E}"/>
              </a:ext>
            </a:extLst>
          </p:cNvPr>
          <p:cNvSpPr>
            <a:spLocks noGrp="1"/>
          </p:cNvSpPr>
          <p:nvPr>
            <p:ph sz="half" idx="2"/>
          </p:nvPr>
        </p:nvSpPr>
        <p:spPr>
          <a:xfrm>
            <a:off x="7711440" y="781181"/>
            <a:ext cx="4480560" cy="5973580"/>
          </a:xfrm>
        </p:spPr>
        <p:txBody>
          <a:bodyPr>
            <a:normAutofit/>
          </a:bodyPr>
          <a:lstStyle/>
          <a:p>
            <a:pPr marL="0" indent="0" algn="ctr">
              <a:buNone/>
            </a:pPr>
            <a:r>
              <a:rPr lang="en-US" sz="2400" b="1" u="sng" dirty="0">
                <a:solidFill>
                  <a:srgbClr val="00B050"/>
                </a:solidFill>
              </a:rPr>
              <a:t>SCIENTIFIC NAME</a:t>
            </a:r>
          </a:p>
          <a:p>
            <a:pPr marL="0" indent="0" algn="ctr">
              <a:buNone/>
            </a:pPr>
            <a:r>
              <a:rPr lang="en-US" b="1" dirty="0"/>
              <a:t>Mamey Sapote</a:t>
            </a:r>
          </a:p>
          <a:p>
            <a:pPr marL="0" indent="0" algn="ctr">
              <a:buNone/>
            </a:pPr>
            <a:endParaRPr lang="en-US" sz="200" b="1" dirty="0"/>
          </a:p>
          <a:p>
            <a:pPr marL="0" indent="0" algn="ctr">
              <a:buNone/>
            </a:pPr>
            <a:r>
              <a:rPr lang="en-US" sz="2400" b="1" u="sng" dirty="0">
                <a:solidFill>
                  <a:srgbClr val="FF0000"/>
                </a:solidFill>
              </a:rPr>
              <a:t>COMMON NAME</a:t>
            </a:r>
          </a:p>
          <a:p>
            <a:pPr marL="0" indent="0" algn="ctr">
              <a:buNone/>
            </a:pPr>
            <a:r>
              <a:rPr lang="en-US" b="1" dirty="0"/>
              <a:t>Pouteria Sapote </a:t>
            </a:r>
          </a:p>
          <a:p>
            <a:pPr marL="0" indent="0" algn="ctr">
              <a:buNone/>
            </a:pPr>
            <a:endParaRPr lang="en-IN" sz="100" b="1" dirty="0">
              <a:solidFill>
                <a:srgbClr val="002060"/>
              </a:solidFill>
            </a:endParaRPr>
          </a:p>
          <a:p>
            <a:pPr marL="0" indent="0" algn="ctr">
              <a:buNone/>
            </a:pPr>
            <a:r>
              <a:rPr lang="en-US" sz="2400" b="1" u="sng" dirty="0">
                <a:solidFill>
                  <a:srgbClr val="7030A0"/>
                </a:solidFill>
              </a:rPr>
              <a:t>INTERESTING FACTS</a:t>
            </a:r>
          </a:p>
          <a:p>
            <a:pPr marL="0" indent="0" algn="ctr">
              <a:buNone/>
            </a:pPr>
            <a:r>
              <a:rPr lang="en-US" b="1" dirty="0"/>
              <a:t>Pouteria sapota, the </a:t>
            </a:r>
            <a:r>
              <a:rPr lang="en-US" b="1" dirty="0" err="1"/>
              <a:t>mamey</a:t>
            </a:r>
            <a:r>
              <a:rPr lang="en-US" b="1" dirty="0"/>
              <a:t> sapote, is a species of tree native to Mexico and Central America. The tree is also cultivated in the Caribbean. Its fruit is eaten in many Latin American countries. The fruit is made into foods such as milkshakes and ice cream. </a:t>
            </a:r>
          </a:p>
          <a:p>
            <a:pPr marL="0" indent="0" algn="ctr">
              <a:buNone/>
            </a:pPr>
            <a:endParaRPr lang="en-US" b="1" dirty="0">
              <a:solidFill>
                <a:srgbClr val="002060"/>
              </a:solidFill>
            </a:endParaRPr>
          </a:p>
          <a:p>
            <a:pPr marL="0" indent="0">
              <a:buNone/>
            </a:pPr>
            <a:endParaRPr lang="en-US" dirty="0"/>
          </a:p>
        </p:txBody>
      </p:sp>
      <p:pic>
        <p:nvPicPr>
          <p:cNvPr id="10" name="Content Placeholder 9">
            <a:extLst>
              <a:ext uri="{FF2B5EF4-FFF2-40B4-BE49-F238E27FC236}">
                <a16:creationId xmlns:a16="http://schemas.microsoft.com/office/drawing/2014/main" id="{FC46D1E1-E124-1C6D-826E-E89F39E50C65}"/>
              </a:ext>
            </a:extLst>
          </p:cNvPr>
          <p:cNvPicPr>
            <a:picLocks noGrp="1" noChangeAspect="1"/>
          </p:cNvPicPr>
          <p:nvPr>
            <p:ph sz="half" idx="1"/>
          </p:nvPr>
        </p:nvPicPr>
        <p:blipFill rotWithShape="1">
          <a:blip r:embed="rId2"/>
          <a:srcRect l="6585" t="10035" r="8618" b="38283"/>
          <a:stretch/>
        </p:blipFill>
        <p:spPr>
          <a:xfrm>
            <a:off x="-47469" y="0"/>
            <a:ext cx="6757985" cy="6497782"/>
          </a:xfrm>
        </p:spPr>
      </p:pic>
    </p:spTree>
    <p:extLst>
      <p:ext uri="{BB962C8B-B14F-4D97-AF65-F5344CB8AC3E}">
        <p14:creationId xmlns:p14="http://schemas.microsoft.com/office/powerpoint/2010/main" val="1525419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B55F2C2-3636-EC32-F13C-AAF0B68552FC}"/>
              </a:ext>
            </a:extLst>
          </p:cNvPr>
          <p:cNvPicPr>
            <a:picLocks noGrp="1" noChangeAspect="1"/>
          </p:cNvPicPr>
          <p:nvPr>
            <p:ph idx="1"/>
          </p:nvPr>
        </p:nvPicPr>
        <p:blipFill>
          <a:blip r:embed="rId2"/>
          <a:stretch>
            <a:fillRect/>
          </a:stretch>
        </p:blipFill>
        <p:spPr>
          <a:xfrm>
            <a:off x="28491" y="46304"/>
            <a:ext cx="6726270" cy="6519387"/>
          </a:xfrm>
        </p:spPr>
      </p:pic>
      <p:sp>
        <p:nvSpPr>
          <p:cNvPr id="22" name="TextBox 21">
            <a:extLst>
              <a:ext uri="{FF2B5EF4-FFF2-40B4-BE49-F238E27FC236}">
                <a16:creationId xmlns:a16="http://schemas.microsoft.com/office/drawing/2014/main" id="{736416EE-712B-32E1-3794-98BD027E7649}"/>
              </a:ext>
            </a:extLst>
          </p:cNvPr>
          <p:cNvSpPr txBox="1"/>
          <p:nvPr/>
        </p:nvSpPr>
        <p:spPr>
          <a:xfrm>
            <a:off x="7565923" y="566678"/>
            <a:ext cx="4775526" cy="5709255"/>
          </a:xfrm>
          <a:prstGeom prst="rect">
            <a:avLst/>
          </a:prstGeom>
          <a:noFill/>
        </p:spPr>
        <p:txBody>
          <a:bodyPr wrap="square">
            <a:spAutoFit/>
          </a:bodyPr>
          <a:lstStyle/>
          <a:p>
            <a:pPr algn="ctr"/>
            <a:endParaRPr lang="en-US" sz="500" b="1" u="sng" dirty="0">
              <a:solidFill>
                <a:srgbClr val="00B050"/>
              </a:solidFill>
            </a:endParaRPr>
          </a:p>
          <a:p>
            <a:pPr algn="ctr"/>
            <a:r>
              <a:rPr lang="en-US" sz="2400" b="1" u="sng" dirty="0">
                <a:solidFill>
                  <a:srgbClr val="00B050"/>
                </a:solidFill>
              </a:rPr>
              <a:t>SCIENTIFIC NAME</a:t>
            </a:r>
          </a:p>
          <a:p>
            <a:pPr algn="ctr"/>
            <a:r>
              <a:rPr lang="en-US" sz="2000" b="1" dirty="0"/>
              <a:t>Psidium Guajava</a:t>
            </a:r>
          </a:p>
          <a:p>
            <a:pPr algn="ctr"/>
            <a:endParaRPr lang="en-US" sz="1600" b="1" u="sng" dirty="0">
              <a:solidFill>
                <a:srgbClr val="002060"/>
              </a:solidFill>
            </a:endParaRPr>
          </a:p>
          <a:p>
            <a:pPr algn="ctr"/>
            <a:r>
              <a:rPr lang="en-US" sz="2400" b="1" u="sng" dirty="0">
                <a:solidFill>
                  <a:srgbClr val="FF0000"/>
                </a:solidFill>
              </a:rPr>
              <a:t>COMMON NAME </a:t>
            </a:r>
          </a:p>
          <a:p>
            <a:pPr algn="ctr"/>
            <a:r>
              <a:rPr lang="en-US" sz="2000" b="1" dirty="0"/>
              <a:t>Guava</a:t>
            </a:r>
          </a:p>
          <a:p>
            <a:pPr algn="ctr"/>
            <a:endParaRPr lang="en-US" sz="1200" b="1" u="sng" dirty="0">
              <a:solidFill>
                <a:srgbClr val="002060"/>
              </a:solidFill>
            </a:endParaRPr>
          </a:p>
          <a:p>
            <a:pPr algn="ctr"/>
            <a:r>
              <a:rPr lang="en-US" sz="2400" b="1" u="sng" dirty="0">
                <a:solidFill>
                  <a:srgbClr val="7030A0"/>
                </a:solidFill>
              </a:rPr>
              <a:t>INTERESTING FACTS</a:t>
            </a:r>
          </a:p>
          <a:p>
            <a:pPr algn="ctr"/>
            <a:r>
              <a:rPr lang="en-US" sz="2000" b="1" dirty="0"/>
              <a:t>Psidium guajava, the common guava,[2] yellow guava,[2] lemon guava,[2] or apple guava is an evergreen shrub or small tree native to the Caribbean, Central America and South America.[2] It is easily pollinated by insects; when cultivated, it is pollinated mainly by the common honey bee,</a:t>
            </a:r>
          </a:p>
          <a:p>
            <a:pPr algn="ctr"/>
            <a:r>
              <a:rPr lang="en-US" sz="2000" b="1" dirty="0"/>
              <a:t> </a:t>
            </a:r>
            <a:r>
              <a:rPr lang="en-US" sz="2000" b="1" dirty="0" err="1"/>
              <a:t>Apis</a:t>
            </a:r>
            <a:r>
              <a:rPr lang="en-US" sz="2000" b="1" dirty="0"/>
              <a:t> mellifera.</a:t>
            </a:r>
          </a:p>
          <a:p>
            <a:pPr algn="ctr"/>
            <a:endParaRPr lang="en-US" sz="2000" b="1" dirty="0">
              <a:solidFill>
                <a:srgbClr val="002060"/>
              </a:solidFill>
            </a:endParaRPr>
          </a:p>
        </p:txBody>
      </p:sp>
    </p:spTree>
    <p:extLst>
      <p:ext uri="{BB962C8B-B14F-4D97-AF65-F5344CB8AC3E}">
        <p14:creationId xmlns:p14="http://schemas.microsoft.com/office/powerpoint/2010/main" val="249854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93045ED1-5E9E-7CE7-7024-8CEF1693A935}"/>
              </a:ext>
            </a:extLst>
          </p:cNvPr>
          <p:cNvPicPr>
            <a:picLocks noGrp="1" noChangeAspect="1"/>
          </p:cNvPicPr>
          <p:nvPr>
            <p:ph idx="1"/>
          </p:nvPr>
        </p:nvPicPr>
        <p:blipFill>
          <a:blip r:embed="rId2"/>
          <a:stretch>
            <a:fillRect/>
          </a:stretch>
        </p:blipFill>
        <p:spPr>
          <a:xfrm>
            <a:off x="0" y="1"/>
            <a:ext cx="6784258" cy="6553200"/>
          </a:xfrm>
        </p:spPr>
      </p:pic>
      <p:sp>
        <p:nvSpPr>
          <p:cNvPr id="3" name="TextBox 2">
            <a:extLst>
              <a:ext uri="{FF2B5EF4-FFF2-40B4-BE49-F238E27FC236}">
                <a16:creationId xmlns:a16="http://schemas.microsoft.com/office/drawing/2014/main" id="{D5CFA893-8722-EE24-BEED-46444C155EA8}"/>
              </a:ext>
            </a:extLst>
          </p:cNvPr>
          <p:cNvSpPr txBox="1"/>
          <p:nvPr/>
        </p:nvSpPr>
        <p:spPr>
          <a:xfrm>
            <a:off x="7565922" y="931136"/>
            <a:ext cx="4572000" cy="5078313"/>
          </a:xfrm>
          <a:prstGeom prst="rect">
            <a:avLst/>
          </a:prstGeom>
          <a:noFill/>
        </p:spPr>
        <p:txBody>
          <a:bodyPr wrap="square">
            <a:spAutoFit/>
          </a:bodyPr>
          <a:lstStyle/>
          <a:p>
            <a:pPr algn="ctr"/>
            <a:r>
              <a:rPr lang="en-US" sz="2400" b="1" u="sng" dirty="0">
                <a:solidFill>
                  <a:srgbClr val="00B050"/>
                </a:solidFill>
              </a:rPr>
              <a:t>SCIENTIFIC NAME</a:t>
            </a:r>
          </a:p>
          <a:p>
            <a:pPr algn="ctr"/>
            <a:r>
              <a:rPr lang="en-US" sz="2000" b="1" dirty="0"/>
              <a:t>Citrus</a:t>
            </a:r>
          </a:p>
          <a:p>
            <a:pPr algn="ctr"/>
            <a:endParaRPr lang="en-US" sz="2800" b="1" u="sng" dirty="0">
              <a:solidFill>
                <a:srgbClr val="002060"/>
              </a:solidFill>
            </a:endParaRPr>
          </a:p>
          <a:p>
            <a:pPr algn="ctr"/>
            <a:r>
              <a:rPr lang="en-US" sz="2400" b="1" u="sng" dirty="0">
                <a:solidFill>
                  <a:srgbClr val="FF0000"/>
                </a:solidFill>
              </a:rPr>
              <a:t>COMMON NAME </a:t>
            </a:r>
          </a:p>
          <a:p>
            <a:pPr algn="ctr"/>
            <a:r>
              <a:rPr lang="en-US" sz="2000" b="1" dirty="0"/>
              <a:t>Lemon</a:t>
            </a:r>
          </a:p>
          <a:p>
            <a:pPr algn="ctr"/>
            <a:endParaRPr lang="en-US" sz="2800" b="1" u="sng" dirty="0">
              <a:solidFill>
                <a:srgbClr val="002060"/>
              </a:solidFill>
            </a:endParaRPr>
          </a:p>
          <a:p>
            <a:pPr algn="ctr"/>
            <a:r>
              <a:rPr lang="en-US" sz="2400" b="1" u="sng" dirty="0">
                <a:solidFill>
                  <a:srgbClr val="7030A0"/>
                </a:solidFill>
              </a:rPr>
              <a:t>INTERESTING FACTS</a:t>
            </a:r>
          </a:p>
          <a:p>
            <a:pPr algn="ctr"/>
            <a:r>
              <a:rPr lang="en-US" sz="2000" b="1" dirty="0"/>
              <a:t>The lemon (Citrus limon) is a species of small evergreen trees  in the flowering plant family </a:t>
            </a:r>
            <a:r>
              <a:rPr lang="en-US" sz="2000" b="1" i="1" dirty="0" err="1"/>
              <a:t>rutaceae</a:t>
            </a:r>
            <a:r>
              <a:rPr lang="en-US" sz="2000" b="1" dirty="0"/>
              <a:t>, native to Asia, primarily northeast </a:t>
            </a:r>
            <a:r>
              <a:rPr lang="en-US" sz="2000" b="1" dirty="0" err="1"/>
              <a:t>india</a:t>
            </a:r>
            <a:r>
              <a:rPr lang="en-US" sz="2000" b="1" dirty="0"/>
              <a:t> (assam)northern Myanmar or China.</a:t>
            </a:r>
          </a:p>
          <a:p>
            <a:pPr algn="ctr"/>
            <a:endParaRPr lang="en-US" sz="1800" b="1" u="sng" dirty="0"/>
          </a:p>
          <a:p>
            <a:pPr algn="ctr"/>
            <a:endParaRPr lang="en-US" b="1" dirty="0">
              <a:solidFill>
                <a:srgbClr val="002060"/>
              </a:solidFill>
            </a:endParaRPr>
          </a:p>
        </p:txBody>
      </p:sp>
    </p:spTree>
    <p:extLst>
      <p:ext uri="{BB962C8B-B14F-4D97-AF65-F5344CB8AC3E}">
        <p14:creationId xmlns:p14="http://schemas.microsoft.com/office/powerpoint/2010/main" val="3847780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98D155-E3A3-9802-DCE4-CC6E3DB952B1}"/>
              </a:ext>
            </a:extLst>
          </p:cNvPr>
          <p:cNvSpPr txBox="1"/>
          <p:nvPr/>
        </p:nvSpPr>
        <p:spPr>
          <a:xfrm>
            <a:off x="7698658" y="249410"/>
            <a:ext cx="4380271" cy="6247864"/>
          </a:xfrm>
          <a:prstGeom prst="rect">
            <a:avLst/>
          </a:prstGeom>
          <a:noFill/>
        </p:spPr>
        <p:txBody>
          <a:bodyPr wrap="square">
            <a:spAutoFit/>
          </a:bodyPr>
          <a:lstStyle/>
          <a:p>
            <a:pPr algn="ctr"/>
            <a:endParaRPr lang="en-US" sz="2800" b="1" u="sng" dirty="0">
              <a:solidFill>
                <a:srgbClr val="002060"/>
              </a:solidFill>
            </a:endParaRPr>
          </a:p>
          <a:p>
            <a:pPr algn="ctr"/>
            <a:r>
              <a:rPr lang="en-US" sz="2400" b="1" u="sng" dirty="0">
                <a:solidFill>
                  <a:srgbClr val="00B050"/>
                </a:solidFill>
              </a:rPr>
              <a:t>SCIENTIFIC NAME</a:t>
            </a:r>
          </a:p>
          <a:p>
            <a:pPr algn="ctr"/>
            <a:r>
              <a:rPr lang="en-US" sz="2000" b="1" dirty="0"/>
              <a:t>Morus indica</a:t>
            </a:r>
          </a:p>
          <a:p>
            <a:pPr algn="ctr"/>
            <a:endParaRPr lang="en-US" sz="2000" b="1" u="sng" dirty="0">
              <a:solidFill>
                <a:srgbClr val="002060"/>
              </a:solidFill>
            </a:endParaRPr>
          </a:p>
          <a:p>
            <a:pPr algn="ctr"/>
            <a:r>
              <a:rPr lang="en-US" sz="2000" b="1" u="sng" dirty="0">
                <a:solidFill>
                  <a:srgbClr val="FF0000"/>
                </a:solidFill>
              </a:rPr>
              <a:t>COMMMON NAME </a:t>
            </a:r>
          </a:p>
          <a:p>
            <a:pPr algn="ctr"/>
            <a:r>
              <a:rPr lang="en-US" sz="2000" b="1" dirty="0"/>
              <a:t>Shahtoot</a:t>
            </a:r>
          </a:p>
          <a:p>
            <a:pPr algn="ctr"/>
            <a:endParaRPr lang="en-US" sz="1100" b="1" u="sng" dirty="0">
              <a:solidFill>
                <a:srgbClr val="002060"/>
              </a:solidFill>
            </a:endParaRPr>
          </a:p>
          <a:p>
            <a:pPr algn="ctr"/>
            <a:r>
              <a:rPr lang="en-US" sz="2000" b="1" u="sng" dirty="0">
                <a:solidFill>
                  <a:srgbClr val="7030A0"/>
                </a:solidFill>
              </a:rPr>
              <a:t>INTERESTING FACTS</a:t>
            </a:r>
          </a:p>
          <a:p>
            <a:pPr algn="ctr"/>
            <a:r>
              <a:rPr lang="en-US" sz="2000" b="1" i="0" dirty="0">
                <a:solidFill>
                  <a:srgbClr val="000000"/>
                </a:solidFill>
                <a:effectLst/>
              </a:rPr>
              <a:t>Shahtoot or Mulberry is a purple pink succulent fruit and can be found across </a:t>
            </a:r>
            <a:r>
              <a:rPr lang="en-US" sz="2000" b="1" i="0" u="none" strike="noStrike" dirty="0">
                <a:solidFill>
                  <a:srgbClr val="E1261C"/>
                </a:solidFill>
                <a:effectLst/>
                <a:hlinkClick r:id="rId2"/>
              </a:rPr>
              <a:t>India</a:t>
            </a:r>
            <a:r>
              <a:rPr lang="en-US" sz="2000" b="1" i="0" dirty="0">
                <a:solidFill>
                  <a:srgbClr val="000000"/>
                </a:solidFill>
                <a:effectLst/>
              </a:rPr>
              <a:t> — from Karnataka, Andhra Pradesh to Himachal Pradesh and Punjab. The taste of each type may slightly vary from the other. This article curates Mulberry’s history, benefits and interesting facts related to it.</a:t>
            </a:r>
            <a:endParaRPr lang="en-US" sz="2000" b="1" u="sng" dirty="0">
              <a:solidFill>
                <a:srgbClr val="002060"/>
              </a:solidFill>
            </a:endParaRPr>
          </a:p>
          <a:p>
            <a:pPr algn="ctr"/>
            <a:r>
              <a:rPr lang="en-US" sz="2800" b="1" u="sng" dirty="0">
                <a:solidFill>
                  <a:srgbClr val="002060"/>
                </a:solidFill>
              </a:rPr>
              <a:t> </a:t>
            </a:r>
            <a:endParaRPr lang="en-US" b="1" dirty="0">
              <a:solidFill>
                <a:srgbClr val="002060"/>
              </a:solidFill>
            </a:endParaRPr>
          </a:p>
        </p:txBody>
      </p:sp>
      <p:pic>
        <p:nvPicPr>
          <p:cNvPr id="14" name="Content Placeholder 13">
            <a:extLst>
              <a:ext uri="{FF2B5EF4-FFF2-40B4-BE49-F238E27FC236}">
                <a16:creationId xmlns:a16="http://schemas.microsoft.com/office/drawing/2014/main" id="{0FCDD48B-B715-E62D-79E9-A90E339CE06B}"/>
              </a:ext>
            </a:extLst>
          </p:cNvPr>
          <p:cNvPicPr>
            <a:picLocks noGrp="1" noChangeAspect="1"/>
          </p:cNvPicPr>
          <p:nvPr>
            <p:ph idx="1"/>
          </p:nvPr>
        </p:nvPicPr>
        <p:blipFill rotWithShape="1">
          <a:blip r:embed="rId3"/>
          <a:srcRect l="8403" t="36197" r="9119" b="35359"/>
          <a:stretch/>
        </p:blipFill>
        <p:spPr>
          <a:xfrm>
            <a:off x="1" y="0"/>
            <a:ext cx="6730583" cy="6553200"/>
          </a:xfrm>
        </p:spPr>
      </p:pic>
    </p:spTree>
    <p:extLst>
      <p:ext uri="{BB962C8B-B14F-4D97-AF65-F5344CB8AC3E}">
        <p14:creationId xmlns:p14="http://schemas.microsoft.com/office/powerpoint/2010/main" val="3495639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682FA6D-6A9C-BDE4-711A-2E1F7A918D4E}"/>
              </a:ext>
            </a:extLst>
          </p:cNvPr>
          <p:cNvPicPr>
            <a:picLocks noGrp="1" noChangeAspect="1"/>
          </p:cNvPicPr>
          <p:nvPr>
            <p:ph idx="1"/>
          </p:nvPr>
        </p:nvPicPr>
        <p:blipFill>
          <a:blip r:embed="rId2"/>
          <a:stretch>
            <a:fillRect/>
          </a:stretch>
        </p:blipFill>
        <p:spPr>
          <a:xfrm>
            <a:off x="0" y="0"/>
            <a:ext cx="6695768" cy="6511636"/>
          </a:xfrm>
        </p:spPr>
      </p:pic>
      <p:sp>
        <p:nvSpPr>
          <p:cNvPr id="3" name="TextBox 2">
            <a:extLst>
              <a:ext uri="{FF2B5EF4-FFF2-40B4-BE49-F238E27FC236}">
                <a16:creationId xmlns:a16="http://schemas.microsoft.com/office/drawing/2014/main" id="{450A5C45-CC50-45B7-6514-C4A9500248D0}"/>
              </a:ext>
            </a:extLst>
          </p:cNvPr>
          <p:cNvSpPr txBox="1"/>
          <p:nvPr/>
        </p:nvSpPr>
        <p:spPr>
          <a:xfrm>
            <a:off x="7669161" y="803027"/>
            <a:ext cx="4480560" cy="5447645"/>
          </a:xfrm>
          <a:prstGeom prst="rect">
            <a:avLst/>
          </a:prstGeom>
          <a:noFill/>
        </p:spPr>
        <p:txBody>
          <a:bodyPr wrap="square">
            <a:spAutoFit/>
          </a:bodyPr>
          <a:lstStyle/>
          <a:p>
            <a:pPr algn="ctr"/>
            <a:r>
              <a:rPr lang="en-US" sz="2400" b="1" u="sng" dirty="0">
                <a:solidFill>
                  <a:srgbClr val="00B050"/>
                </a:solidFill>
              </a:rPr>
              <a:t>SCIENTIFIC NAME</a:t>
            </a:r>
          </a:p>
          <a:p>
            <a:pPr algn="ctr"/>
            <a:r>
              <a:rPr lang="en-US" sz="2000" b="1" dirty="0"/>
              <a:t>Punica Granatum</a:t>
            </a:r>
          </a:p>
          <a:p>
            <a:pPr algn="ctr"/>
            <a:endParaRPr lang="en-US" sz="2400" b="1" u="sng" dirty="0"/>
          </a:p>
          <a:p>
            <a:pPr algn="ctr"/>
            <a:r>
              <a:rPr lang="en-US" sz="2400" b="1" u="sng" dirty="0">
                <a:solidFill>
                  <a:srgbClr val="FF0000"/>
                </a:solidFill>
              </a:rPr>
              <a:t>COMMON  NAME </a:t>
            </a:r>
          </a:p>
          <a:p>
            <a:pPr algn="ctr"/>
            <a:r>
              <a:rPr lang="en-US" sz="2000" b="1" dirty="0"/>
              <a:t>Pomegranate</a:t>
            </a:r>
          </a:p>
          <a:p>
            <a:pPr algn="ctr"/>
            <a:endParaRPr lang="en-US" sz="1400" b="1" u="sng" dirty="0">
              <a:solidFill>
                <a:srgbClr val="002060"/>
              </a:solidFill>
            </a:endParaRPr>
          </a:p>
          <a:p>
            <a:pPr algn="ctr"/>
            <a:r>
              <a:rPr lang="en-US" sz="2400" b="1" u="sng" dirty="0">
                <a:solidFill>
                  <a:srgbClr val="7030A0"/>
                </a:solidFill>
              </a:rPr>
              <a:t>INTERESTING FACTS</a:t>
            </a:r>
          </a:p>
          <a:p>
            <a:pPr algn="ctr"/>
            <a:r>
              <a:rPr lang="en-US" sz="2000" b="1" i="0" dirty="0">
                <a:effectLst/>
              </a:rPr>
              <a:t>The pomegranate is a fruit-bearing deciduous shrub in the family </a:t>
            </a:r>
            <a:r>
              <a:rPr lang="en-US" sz="2000" b="1" i="0" dirty="0" err="1">
                <a:effectLst/>
              </a:rPr>
              <a:t>Lythraceae</a:t>
            </a:r>
            <a:r>
              <a:rPr lang="en-US" sz="2000" b="1" i="0" dirty="0">
                <a:effectLst/>
              </a:rPr>
              <a:t>, subfamily Punicoideae, that grows between 5 and 10 m tall. The pomegranate</a:t>
            </a:r>
          </a:p>
          <a:p>
            <a:pPr algn="ctr"/>
            <a:r>
              <a:rPr lang="en-US" sz="2000" b="1" i="0" dirty="0">
                <a:effectLst/>
              </a:rPr>
              <a:t> was originally described throughout the Mediterranean region</a:t>
            </a:r>
            <a:endParaRPr lang="en-US" sz="2000" b="1" u="sng" dirty="0"/>
          </a:p>
          <a:p>
            <a:pPr algn="ctr"/>
            <a:r>
              <a:rPr lang="en-US" sz="2000" b="1" u="sng" dirty="0"/>
              <a:t> </a:t>
            </a:r>
          </a:p>
          <a:p>
            <a:pPr algn="ctr"/>
            <a:endParaRPr lang="en-US" b="1" dirty="0">
              <a:solidFill>
                <a:srgbClr val="002060"/>
              </a:solidFill>
            </a:endParaRPr>
          </a:p>
        </p:txBody>
      </p:sp>
    </p:spTree>
    <p:extLst>
      <p:ext uri="{BB962C8B-B14F-4D97-AF65-F5344CB8AC3E}">
        <p14:creationId xmlns:p14="http://schemas.microsoft.com/office/powerpoint/2010/main" val="4095536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6EC0EC8-1059-E9B3-24B0-A979BC01599A}"/>
              </a:ext>
            </a:extLst>
          </p:cNvPr>
          <p:cNvPicPr>
            <a:picLocks noChangeAspect="1"/>
          </p:cNvPicPr>
          <p:nvPr/>
        </p:nvPicPr>
        <p:blipFill>
          <a:blip r:embed="rId2"/>
          <a:stretch>
            <a:fillRect/>
          </a:stretch>
        </p:blipFill>
        <p:spPr>
          <a:xfrm>
            <a:off x="-6283" y="0"/>
            <a:ext cx="6613560" cy="6567055"/>
          </a:xfrm>
          <a:prstGeom prst="rect">
            <a:avLst/>
          </a:prstGeom>
        </p:spPr>
      </p:pic>
      <p:sp>
        <p:nvSpPr>
          <p:cNvPr id="3" name="TextBox 2">
            <a:extLst>
              <a:ext uri="{FF2B5EF4-FFF2-40B4-BE49-F238E27FC236}">
                <a16:creationId xmlns:a16="http://schemas.microsoft.com/office/drawing/2014/main" id="{194730EE-FD55-DE76-0161-8282D20CF0DF}"/>
              </a:ext>
            </a:extLst>
          </p:cNvPr>
          <p:cNvSpPr txBox="1"/>
          <p:nvPr/>
        </p:nvSpPr>
        <p:spPr>
          <a:xfrm>
            <a:off x="7329948" y="738664"/>
            <a:ext cx="4937760" cy="5601533"/>
          </a:xfrm>
          <a:prstGeom prst="rect">
            <a:avLst/>
          </a:prstGeom>
          <a:noFill/>
        </p:spPr>
        <p:txBody>
          <a:bodyPr wrap="square">
            <a:spAutoFit/>
          </a:bodyPr>
          <a:lstStyle/>
          <a:p>
            <a:pPr algn="ctr"/>
            <a:r>
              <a:rPr lang="en-US" sz="2400" b="1" u="sng" dirty="0">
                <a:solidFill>
                  <a:srgbClr val="00B050"/>
                </a:solidFill>
              </a:rPr>
              <a:t>SCIENTIFIC NAME</a:t>
            </a:r>
          </a:p>
          <a:p>
            <a:pPr algn="ctr"/>
            <a:r>
              <a:rPr lang="en-US" sz="2000" b="1" u="sng" dirty="0"/>
              <a:t>Phyllanthus emblica</a:t>
            </a:r>
          </a:p>
          <a:p>
            <a:pPr algn="ctr"/>
            <a:endParaRPr lang="en-US" sz="2000" b="1" u="sng" dirty="0">
              <a:solidFill>
                <a:srgbClr val="00B050"/>
              </a:solidFill>
            </a:endParaRPr>
          </a:p>
          <a:p>
            <a:pPr algn="ctr"/>
            <a:r>
              <a:rPr lang="en-US" sz="2400" b="1" u="sng" dirty="0">
                <a:solidFill>
                  <a:srgbClr val="FF0000"/>
                </a:solidFill>
              </a:rPr>
              <a:t>COMMON NAME </a:t>
            </a:r>
          </a:p>
          <a:p>
            <a:pPr algn="ctr"/>
            <a:r>
              <a:rPr lang="en-US" sz="2000" b="1" u="sng" dirty="0"/>
              <a:t>Amla</a:t>
            </a:r>
          </a:p>
          <a:p>
            <a:pPr algn="ctr"/>
            <a:endParaRPr lang="en-US" sz="2000" b="1" u="sng" dirty="0">
              <a:solidFill>
                <a:srgbClr val="00B050"/>
              </a:solidFill>
            </a:endParaRPr>
          </a:p>
          <a:p>
            <a:pPr algn="ctr"/>
            <a:r>
              <a:rPr lang="en-US" sz="2400" b="1" u="sng" dirty="0">
                <a:solidFill>
                  <a:srgbClr val="7030A0"/>
                </a:solidFill>
              </a:rPr>
              <a:t>INTERESTING FACTS</a:t>
            </a:r>
          </a:p>
          <a:p>
            <a:pPr algn="ctr"/>
            <a:r>
              <a:rPr lang="en-US" sz="2000" b="1" dirty="0"/>
              <a:t>Phyllanthus emblica, also known as </a:t>
            </a:r>
            <a:r>
              <a:rPr lang="en-US" sz="2000" b="1" dirty="0" err="1"/>
              <a:t>emblic</a:t>
            </a:r>
            <a:r>
              <a:rPr lang="en-US" sz="2000" b="1" dirty="0"/>
              <a:t>, </a:t>
            </a:r>
            <a:r>
              <a:rPr lang="en-US" sz="2000" b="1" dirty="0" err="1"/>
              <a:t>emblic</a:t>
            </a:r>
            <a:r>
              <a:rPr lang="en-US" sz="2000" b="1" dirty="0"/>
              <a:t> myrobalan, myrobalan, Indian gooseberry, Malacca tree, or amla, from the Sanskrit </a:t>
            </a:r>
            <a:r>
              <a:rPr lang="en-US" sz="2000" b="1" dirty="0" err="1"/>
              <a:t>आमलकी</a:t>
            </a:r>
            <a:r>
              <a:rPr lang="en-US" sz="2000" b="1" dirty="0"/>
              <a:t>, is a deciduous tree of the family </a:t>
            </a:r>
            <a:r>
              <a:rPr lang="en-US" sz="2000" b="1" dirty="0" err="1"/>
              <a:t>Phyllanthaceae</a:t>
            </a:r>
            <a:r>
              <a:rPr lang="en-US" sz="2000" b="1" dirty="0"/>
              <a:t>.</a:t>
            </a:r>
          </a:p>
          <a:p>
            <a:pPr algn="ctr"/>
            <a:r>
              <a:rPr lang="en-US" sz="2000" b="1" dirty="0"/>
              <a:t> Its native range is tropical and southern Asia.</a:t>
            </a:r>
          </a:p>
          <a:p>
            <a:pPr algn="ctr"/>
            <a:r>
              <a:rPr lang="en-US" sz="2800" b="1" u="sng" dirty="0">
                <a:solidFill>
                  <a:srgbClr val="002060"/>
                </a:solidFill>
              </a:rPr>
              <a:t> </a:t>
            </a:r>
          </a:p>
          <a:p>
            <a:pPr algn="ctr"/>
            <a:endParaRPr lang="en-US" b="1" dirty="0">
              <a:solidFill>
                <a:srgbClr val="002060"/>
              </a:solidFill>
            </a:endParaRPr>
          </a:p>
        </p:txBody>
      </p:sp>
    </p:spTree>
    <p:extLst>
      <p:ext uri="{BB962C8B-B14F-4D97-AF65-F5344CB8AC3E}">
        <p14:creationId xmlns:p14="http://schemas.microsoft.com/office/powerpoint/2010/main" val="39111868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(4)</Template>
  <TotalTime>126</TotalTime>
  <Words>530</Words>
  <Application>Microsoft Office PowerPoint</Application>
  <PresentationFormat>Widescreen</PresentationFormat>
  <Paragraphs>101</Paragraphs>
  <Slides>11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Calibri Light</vt:lpstr>
      <vt:lpstr>Open Sans</vt:lpstr>
      <vt:lpstr>Rockwell</vt:lpstr>
      <vt:lpstr>Rockwell Condensed</vt:lpstr>
      <vt:lpstr>Wingdings</vt:lpstr>
      <vt:lpstr>Wood Type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dikshachugh021@gmail.com</dc:creator>
  <cp:lastModifiedBy>Namita sethi</cp:lastModifiedBy>
  <cp:revision>10</cp:revision>
  <dcterms:created xsi:type="dcterms:W3CDTF">2023-02-17T09:03:33Z</dcterms:created>
  <dcterms:modified xsi:type="dcterms:W3CDTF">2023-03-14T13:02:26Z</dcterms:modified>
</cp:coreProperties>
</file>